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345" r:id="rId8"/>
    <p:sldId id="346" r:id="rId9"/>
    <p:sldId id="347" r:id="rId10"/>
    <p:sldId id="348" r:id="rId11"/>
    <p:sldId id="350" r:id="rId12"/>
    <p:sldId id="349" r:id="rId13"/>
    <p:sldId id="351" r:id="rId14"/>
    <p:sldId id="352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354" r:id="rId23"/>
    <p:sldId id="273" r:id="rId24"/>
    <p:sldId id="274" r:id="rId25"/>
    <p:sldId id="275" r:id="rId26"/>
    <p:sldId id="353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285" r:id="rId36"/>
    <p:sldId id="287" r:id="rId37"/>
    <p:sldId id="295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31" r:id="rId60"/>
    <p:sldId id="332" r:id="rId61"/>
    <p:sldId id="333" r:id="rId62"/>
    <p:sldId id="335" r:id="rId63"/>
    <p:sldId id="334" r:id="rId64"/>
    <p:sldId id="336" r:id="rId65"/>
    <p:sldId id="337" r:id="rId66"/>
    <p:sldId id="310" r:id="rId67"/>
    <p:sldId id="311" r:id="rId68"/>
    <p:sldId id="312" r:id="rId69"/>
    <p:sldId id="313" r:id="rId70"/>
    <p:sldId id="315" r:id="rId71"/>
    <p:sldId id="316" r:id="rId72"/>
    <p:sldId id="314" r:id="rId73"/>
    <p:sldId id="317" r:id="rId74"/>
    <p:sldId id="322" r:id="rId75"/>
    <p:sldId id="318" r:id="rId76"/>
    <p:sldId id="319" r:id="rId77"/>
    <p:sldId id="320" r:id="rId78"/>
    <p:sldId id="321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42" r:id="rId88"/>
    <p:sldId id="343" r:id="rId89"/>
    <p:sldId id="344" r:id="rId90"/>
    <p:sldId id="355" r:id="rId91"/>
    <p:sldId id="356" r:id="rId92"/>
    <p:sldId id="358" r:id="rId93"/>
    <p:sldId id="374" r:id="rId94"/>
    <p:sldId id="359" r:id="rId95"/>
    <p:sldId id="360" r:id="rId96"/>
    <p:sldId id="361" r:id="rId97"/>
    <p:sldId id="362" r:id="rId98"/>
    <p:sldId id="363" r:id="rId99"/>
    <p:sldId id="364" r:id="rId100"/>
    <p:sldId id="365" r:id="rId101"/>
    <p:sldId id="366" r:id="rId102"/>
    <p:sldId id="367" r:id="rId103"/>
    <p:sldId id="368" r:id="rId104"/>
    <p:sldId id="369" r:id="rId105"/>
    <p:sldId id="370" r:id="rId106"/>
    <p:sldId id="371" r:id="rId107"/>
    <p:sldId id="372" r:id="rId108"/>
    <p:sldId id="373" r:id="rId109"/>
    <p:sldId id="338" r:id="rId110"/>
    <p:sldId id="341" r:id="rId111"/>
    <p:sldId id="339" r:id="rId112"/>
    <p:sldId id="340" r:id="rId113"/>
    <p:sldId id="276" r:id="rId11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Relationship Id="rId4" Type="http://schemas.openxmlformats.org/officeDocument/2006/relationships/image" Target="../media/image75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4" Type="http://schemas.openxmlformats.org/officeDocument/2006/relationships/image" Target="../media/image7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image" Target="../media/image80.emf"/><Relationship Id="rId4" Type="http://schemas.openxmlformats.org/officeDocument/2006/relationships/image" Target="../media/image83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4" Type="http://schemas.openxmlformats.org/officeDocument/2006/relationships/image" Target="../media/image87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Relationship Id="rId4" Type="http://schemas.openxmlformats.org/officeDocument/2006/relationships/image" Target="../media/image91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4" Type="http://schemas.openxmlformats.org/officeDocument/2006/relationships/image" Target="../media/image95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Relationship Id="rId4" Type="http://schemas.openxmlformats.org/officeDocument/2006/relationships/image" Target="../media/image99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image" Target="../media/image104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image" Target="../media/image110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image" Target="../media/image113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image" Target="../media/image123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image" Target="../media/image1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image" Target="../media/image127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image" Target="../media/image130.e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image" Target="../media/image132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image" Target="../media/image134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image" Target="../media/image136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image" Target="../media/image14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5.e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image" Target="../media/image147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12" Type="http://schemas.openxmlformats.org/officeDocument/2006/relationships/image" Target="../media/image66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6" Type="http://schemas.openxmlformats.org/officeDocument/2006/relationships/image" Target="../media/image60.emf"/><Relationship Id="rId11" Type="http://schemas.openxmlformats.org/officeDocument/2006/relationships/image" Target="../media/image65.emf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>
            <a:extLst>
              <a:ext uri="{FF2B5EF4-FFF2-40B4-BE49-F238E27FC236}">
                <a16:creationId xmlns:a16="http://schemas.microsoft.com/office/drawing/2014/main" id="{76EA052D-6FCD-4AA4-8B3E-CE2AC446D953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6147" name="Rectangle 3">
              <a:extLst>
                <a:ext uri="{FF2B5EF4-FFF2-40B4-BE49-F238E27FC236}">
                  <a16:creationId xmlns:a16="http://schemas.microsoft.com/office/drawing/2014/main" id="{0C4FAF11-58AD-4050-8BCC-0D6E720F0E7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48" name="Freeform 4">
              <a:extLst>
                <a:ext uri="{FF2B5EF4-FFF2-40B4-BE49-F238E27FC236}">
                  <a16:creationId xmlns:a16="http://schemas.microsoft.com/office/drawing/2014/main" id="{BFB41CF0-2A5E-4C9B-A5B8-6125132BA9C6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49" name="Freeform 5">
              <a:extLst>
                <a:ext uri="{FF2B5EF4-FFF2-40B4-BE49-F238E27FC236}">
                  <a16:creationId xmlns:a16="http://schemas.microsoft.com/office/drawing/2014/main" id="{C6278B23-B3D2-41A1-AE8B-E117A8E5F669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0" name="Freeform 6">
              <a:extLst>
                <a:ext uri="{FF2B5EF4-FFF2-40B4-BE49-F238E27FC236}">
                  <a16:creationId xmlns:a16="http://schemas.microsoft.com/office/drawing/2014/main" id="{CA5DFA7C-FE11-4842-AC2F-FA3B09B0906F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1" name="Freeform 7">
              <a:extLst>
                <a:ext uri="{FF2B5EF4-FFF2-40B4-BE49-F238E27FC236}">
                  <a16:creationId xmlns:a16="http://schemas.microsoft.com/office/drawing/2014/main" id="{B485411C-AA8B-4B3C-A81B-BD2BF40DE5FA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2" name="Freeform 8">
              <a:extLst>
                <a:ext uri="{FF2B5EF4-FFF2-40B4-BE49-F238E27FC236}">
                  <a16:creationId xmlns:a16="http://schemas.microsoft.com/office/drawing/2014/main" id="{33BD4512-FEDA-4817-BC43-F8A25A25F063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3" name="Freeform 9">
              <a:extLst>
                <a:ext uri="{FF2B5EF4-FFF2-40B4-BE49-F238E27FC236}">
                  <a16:creationId xmlns:a16="http://schemas.microsoft.com/office/drawing/2014/main" id="{456FEADA-E6DE-4AEA-ADE0-C666AE16346B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4" name="Freeform 10">
              <a:extLst>
                <a:ext uri="{FF2B5EF4-FFF2-40B4-BE49-F238E27FC236}">
                  <a16:creationId xmlns:a16="http://schemas.microsoft.com/office/drawing/2014/main" id="{C87C86F7-D34A-4B17-840B-00AD3353CC98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5" name="Freeform 11">
              <a:extLst>
                <a:ext uri="{FF2B5EF4-FFF2-40B4-BE49-F238E27FC236}">
                  <a16:creationId xmlns:a16="http://schemas.microsoft.com/office/drawing/2014/main" id="{6016788C-85BB-471A-9EE6-F5E231EDE8C3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6" name="Freeform 12">
              <a:extLst>
                <a:ext uri="{FF2B5EF4-FFF2-40B4-BE49-F238E27FC236}">
                  <a16:creationId xmlns:a16="http://schemas.microsoft.com/office/drawing/2014/main" id="{CE857B23-013B-4EB9-9D52-4B725D6F645F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7" name="Freeform 13">
              <a:extLst>
                <a:ext uri="{FF2B5EF4-FFF2-40B4-BE49-F238E27FC236}">
                  <a16:creationId xmlns:a16="http://schemas.microsoft.com/office/drawing/2014/main" id="{D17C9CE2-CD66-432E-B7EF-610A30D02459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8" name="Freeform 14">
              <a:extLst>
                <a:ext uri="{FF2B5EF4-FFF2-40B4-BE49-F238E27FC236}">
                  <a16:creationId xmlns:a16="http://schemas.microsoft.com/office/drawing/2014/main" id="{54814EC9-9041-49D9-9584-AE1285626FB1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59" name="Freeform 15">
              <a:extLst>
                <a:ext uri="{FF2B5EF4-FFF2-40B4-BE49-F238E27FC236}">
                  <a16:creationId xmlns:a16="http://schemas.microsoft.com/office/drawing/2014/main" id="{60D62565-7920-41DE-B671-E827A6DA6672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0" name="Freeform 16">
              <a:extLst>
                <a:ext uri="{FF2B5EF4-FFF2-40B4-BE49-F238E27FC236}">
                  <a16:creationId xmlns:a16="http://schemas.microsoft.com/office/drawing/2014/main" id="{A4DD7F71-FDA5-4476-A56D-A418D041E367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1" name="Freeform 17">
              <a:extLst>
                <a:ext uri="{FF2B5EF4-FFF2-40B4-BE49-F238E27FC236}">
                  <a16:creationId xmlns:a16="http://schemas.microsoft.com/office/drawing/2014/main" id="{98C4A88A-CD72-4346-B4AD-CA4155020C36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162" name="Rectangle 18">
            <a:extLst>
              <a:ext uri="{FF2B5EF4-FFF2-40B4-BE49-F238E27FC236}">
                <a16:creationId xmlns:a16="http://schemas.microsoft.com/office/drawing/2014/main" id="{A4A366A5-D2FD-4FF8-9385-A2434CE45E89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6163" name="Rectangle 19">
            <a:extLst>
              <a:ext uri="{FF2B5EF4-FFF2-40B4-BE49-F238E27FC236}">
                <a16:creationId xmlns:a16="http://schemas.microsoft.com/office/drawing/2014/main" id="{8B14E876-525C-4D39-AAA2-D2A4009E369D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6164" name="Rectangle 20">
            <a:extLst>
              <a:ext uri="{FF2B5EF4-FFF2-40B4-BE49-F238E27FC236}">
                <a16:creationId xmlns:a16="http://schemas.microsoft.com/office/drawing/2014/main" id="{B0DC2CCA-9135-48E2-8509-1709B621D7C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165" name="Rectangle 21">
            <a:extLst>
              <a:ext uri="{FF2B5EF4-FFF2-40B4-BE49-F238E27FC236}">
                <a16:creationId xmlns:a16="http://schemas.microsoft.com/office/drawing/2014/main" id="{5E6FF30C-1A74-4FBF-A5A2-C2186F90F1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166" name="Rectangle 22">
            <a:extLst>
              <a:ext uri="{FF2B5EF4-FFF2-40B4-BE49-F238E27FC236}">
                <a16:creationId xmlns:a16="http://schemas.microsoft.com/office/drawing/2014/main" id="{6E7EAB3F-89A7-4B13-B6A1-7FDC2BB4F6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B8A33B7-B373-4A4C-B065-D4ED6AE7AE2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47430-00B4-4C29-95D4-7B487EE6D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F11375C-FB7D-48FA-B516-3EED32EE8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8AF6A2-9CCB-49C4-8949-16CA20585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70CD7D-47EC-4E7B-BF68-A2B9B0A0A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F5B529-8AA2-4E7F-9F17-540AE244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95E31-E436-4D25-9CF2-E8A16536EB6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704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7D5ADB-0527-449E-83A3-D0F876CF74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DD34783-3C5C-489A-AD9E-257CD66EA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7E0355-E031-4601-A67C-B976D61D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56DCB9-6ABC-4C4C-A57C-C5AA6301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2B1CE6-B85D-4C37-9E8E-13408DED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F551D-F1B2-408D-ADDF-510FE03428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829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E697EDC-FB5A-4A78-AA62-43E89CCB8AA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3730169-E2D3-4165-AE9B-94A277D9A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DACA41-CD67-4AA8-9A04-9D2489BA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EA8AF8-C953-419E-B9A2-8549D505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3A3C40F-36A6-4756-A273-D999EB0F3F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368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002CF-3447-44AD-97DB-3A3AD4367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E8FFCC-1A2C-40D3-8116-DA1092E5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AFC98A-8DAE-421E-95BB-EEA94F20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FCC5E0-8F93-4712-9F66-CFEB9AE03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9C6A98-0451-4F1E-AAE1-47EDC509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2E0F7-1D0A-4D85-A4F2-4D15BF620CA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411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847A2-4C30-4361-B7E6-0AE3AEA98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8B7206-45AC-45CE-8106-572312A6D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3A44C8-88BD-40EE-9EF3-1FFDBE44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4D8BD4-1F55-4FFE-9890-83713149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83B81D-FF98-4B80-BAA4-CACE7351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70111-225D-4C5D-9DA7-B4684521441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576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E8012-2618-48C3-854D-02337C37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21A170-9365-4FEB-B04B-7DBF668D0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67F613-9308-435A-8BB6-26D3C8F96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B0C89CA-248B-4CF2-A480-EF313A563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C51A56-CC2E-479F-BBD5-F28A6484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CD812-07A9-4977-86E4-6C3A0285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4DFD9-0335-460D-A305-AFB1825DD7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959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3076C-B5C0-4B1E-AFAA-848BB376A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A5DC07-769F-487C-AB48-D59E05479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326FD4-8868-4C03-A844-85FBF9BAB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B3967F0-433D-4837-9356-6086351B8A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08B8150-12DA-41F1-9140-DA85F2240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EF722FC-C533-43B6-8D6C-DAED5ABC9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76DF8B-D7A8-4F6B-9FBA-8D50811A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A1AB80-BC3E-4163-8663-C9BBCBE4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92783-2C9B-416E-9D45-5A435A52833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022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EFCC0-7A1B-491C-8DEB-C6C07FB1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CAADD54-EDEB-4B48-BEC5-09B446ED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575BDCB-172E-4512-9ECB-F6F2C575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528AF4-035B-4D02-B6CD-9029F276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FEC95-DC46-43A7-AC1E-3202EA75307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1270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8B8F03B-ADAA-4F73-BD5D-0BBEA6057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A9D7A35-B598-4FF3-B27D-FC5C64B4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34843E-8714-4260-97F8-D7E16F0D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5FC56-9621-4AE8-92B4-9D0F6C3C56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641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C63D5-8A5A-4FAE-83D6-1AE1CDB29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D87146-F469-47C0-9359-8245FF4FC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B58FB5B-A882-4F4D-BE27-32A3C9EB0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FB101EC-DBD4-44DE-AB29-11C41040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90AA6F-CA47-4084-B524-8C50FEBCC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60DDDF-0585-4B71-94A5-24BCD1AA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B3CAB-7018-479B-9107-5F6DC9015A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532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68B7E-712B-4C13-8EB1-283FC9A3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F5A8316-6D25-4FD8-BA07-355A7B281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B70555-04A0-4B91-B1CA-6CB7109B7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962FA7-56A5-455F-BC90-24F25029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0A98D2-1739-4A6C-94EE-2C262F20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EEA859-E944-414D-8E46-50814B1B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3DC9-176F-46AD-83CF-C9DA779859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51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0C1B9E5F-4535-4494-AE9B-1303F0B56538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123" name="Rectangle 3">
              <a:extLst>
                <a:ext uri="{FF2B5EF4-FFF2-40B4-BE49-F238E27FC236}">
                  <a16:creationId xmlns:a16="http://schemas.microsoft.com/office/drawing/2014/main" id="{9377C0A4-A2A3-46BA-A502-84EB4AAC79E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24" name="Freeform 4">
              <a:extLst>
                <a:ext uri="{FF2B5EF4-FFF2-40B4-BE49-F238E27FC236}">
                  <a16:creationId xmlns:a16="http://schemas.microsoft.com/office/drawing/2014/main" id="{1CD743F2-BE2A-4C07-9E0E-28B547A53CFA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5" name="Freeform 5">
              <a:extLst>
                <a:ext uri="{FF2B5EF4-FFF2-40B4-BE49-F238E27FC236}">
                  <a16:creationId xmlns:a16="http://schemas.microsoft.com/office/drawing/2014/main" id="{10BF0EA2-53A8-451C-A5B2-85199E482778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6" name="Freeform 6">
              <a:extLst>
                <a:ext uri="{FF2B5EF4-FFF2-40B4-BE49-F238E27FC236}">
                  <a16:creationId xmlns:a16="http://schemas.microsoft.com/office/drawing/2014/main" id="{AFB52099-DEBD-40FC-98A1-510B14A2C837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7" name="Freeform 7">
              <a:extLst>
                <a:ext uri="{FF2B5EF4-FFF2-40B4-BE49-F238E27FC236}">
                  <a16:creationId xmlns:a16="http://schemas.microsoft.com/office/drawing/2014/main" id="{781688B5-6A96-486D-AD8A-544C8E2174D3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8" name="Freeform 8">
              <a:extLst>
                <a:ext uri="{FF2B5EF4-FFF2-40B4-BE49-F238E27FC236}">
                  <a16:creationId xmlns:a16="http://schemas.microsoft.com/office/drawing/2014/main" id="{6D17C277-2F31-4383-A79A-E44528BB403A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9" name="Freeform 9">
              <a:extLst>
                <a:ext uri="{FF2B5EF4-FFF2-40B4-BE49-F238E27FC236}">
                  <a16:creationId xmlns:a16="http://schemas.microsoft.com/office/drawing/2014/main" id="{19AB08E5-5285-4F52-B3E5-30572C8F38B4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0" name="Freeform 10">
              <a:extLst>
                <a:ext uri="{FF2B5EF4-FFF2-40B4-BE49-F238E27FC236}">
                  <a16:creationId xmlns:a16="http://schemas.microsoft.com/office/drawing/2014/main" id="{DB6E887B-06F1-439C-830F-9224C057322F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1" name="Freeform 11">
              <a:extLst>
                <a:ext uri="{FF2B5EF4-FFF2-40B4-BE49-F238E27FC236}">
                  <a16:creationId xmlns:a16="http://schemas.microsoft.com/office/drawing/2014/main" id="{6671AFEE-49BB-4742-8FC5-896A9E79CC6E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2" name="Freeform 12">
              <a:extLst>
                <a:ext uri="{FF2B5EF4-FFF2-40B4-BE49-F238E27FC236}">
                  <a16:creationId xmlns:a16="http://schemas.microsoft.com/office/drawing/2014/main" id="{874617EE-697F-4CDD-AA4A-0CD56377B53C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3" name="Freeform 13">
              <a:extLst>
                <a:ext uri="{FF2B5EF4-FFF2-40B4-BE49-F238E27FC236}">
                  <a16:creationId xmlns:a16="http://schemas.microsoft.com/office/drawing/2014/main" id="{C855F7FE-4431-4377-8E78-DBF7DCE3DCE0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4" name="Freeform 14">
              <a:extLst>
                <a:ext uri="{FF2B5EF4-FFF2-40B4-BE49-F238E27FC236}">
                  <a16:creationId xmlns:a16="http://schemas.microsoft.com/office/drawing/2014/main" id="{0399258F-9E7C-450B-B3D5-93FBE5FEB86A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5" name="Freeform 15">
              <a:extLst>
                <a:ext uri="{FF2B5EF4-FFF2-40B4-BE49-F238E27FC236}">
                  <a16:creationId xmlns:a16="http://schemas.microsoft.com/office/drawing/2014/main" id="{E7F627DB-2530-49FF-B324-CC8620AFF8B8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6" name="Freeform 16">
              <a:extLst>
                <a:ext uri="{FF2B5EF4-FFF2-40B4-BE49-F238E27FC236}">
                  <a16:creationId xmlns:a16="http://schemas.microsoft.com/office/drawing/2014/main" id="{727FD853-FDD4-4CF8-B7DD-554A35713093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7" name="Freeform 17">
              <a:extLst>
                <a:ext uri="{FF2B5EF4-FFF2-40B4-BE49-F238E27FC236}">
                  <a16:creationId xmlns:a16="http://schemas.microsoft.com/office/drawing/2014/main" id="{95011E7E-8FE6-4731-B468-F52906DA1BF1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138" name="Rectangle 18">
            <a:extLst>
              <a:ext uri="{FF2B5EF4-FFF2-40B4-BE49-F238E27FC236}">
                <a16:creationId xmlns:a16="http://schemas.microsoft.com/office/drawing/2014/main" id="{2539032C-C443-4166-B5AF-35119DC68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5139" name="Rectangle 19">
            <a:extLst>
              <a:ext uri="{FF2B5EF4-FFF2-40B4-BE49-F238E27FC236}">
                <a16:creationId xmlns:a16="http://schemas.microsoft.com/office/drawing/2014/main" id="{21CB480C-124B-4BC8-9B0D-684849DCE7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5140" name="Rectangle 20">
            <a:extLst>
              <a:ext uri="{FF2B5EF4-FFF2-40B4-BE49-F238E27FC236}">
                <a16:creationId xmlns:a16="http://schemas.microsoft.com/office/drawing/2014/main" id="{183D398D-60FF-48E8-94E0-6EC09CE294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pt-BR" altLang="pt-BR"/>
          </a:p>
        </p:txBody>
      </p:sp>
      <p:sp>
        <p:nvSpPr>
          <p:cNvPr id="5141" name="Rectangle 21">
            <a:extLst>
              <a:ext uri="{FF2B5EF4-FFF2-40B4-BE49-F238E27FC236}">
                <a16:creationId xmlns:a16="http://schemas.microsoft.com/office/drawing/2014/main" id="{E7BC550B-2017-4BBE-A901-F5DF54ADA2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B698FF-BB58-4B75-BC0B-36C807B45B06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5142" name="Rectangle 22">
            <a:extLst>
              <a:ext uri="{FF2B5EF4-FFF2-40B4-BE49-F238E27FC236}">
                <a16:creationId xmlns:a16="http://schemas.microsoft.com/office/drawing/2014/main" id="{7F254614-9EDD-44D7-9D7E-4E2B9F525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66.emf"/><Relationship Id="rId4" Type="http://schemas.openxmlformats.org/officeDocument/2006/relationships/oleObject" Target="../embeddings/oleObject118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67.emf"/><Relationship Id="rId4" Type="http://schemas.openxmlformats.org/officeDocument/2006/relationships/oleObject" Target="../embeddings/oleObject119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68.emf"/><Relationship Id="rId4" Type="http://schemas.openxmlformats.org/officeDocument/2006/relationships/oleObject" Target="../embeddings/oleObject120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69.emf"/><Relationship Id="rId4" Type="http://schemas.openxmlformats.org/officeDocument/2006/relationships/oleObject" Target="../embeddings/oleObject121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70.emf"/><Relationship Id="rId4" Type="http://schemas.openxmlformats.org/officeDocument/2006/relationships/oleObject" Target="../embeddings/oleObject122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71.emf"/><Relationship Id="rId4" Type="http://schemas.openxmlformats.org/officeDocument/2006/relationships/oleObject" Target="../embeddings/oleObject123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72.emf"/><Relationship Id="rId4" Type="http://schemas.openxmlformats.org/officeDocument/2006/relationships/oleObject" Target="../embeddings/oleObject124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73.emf"/><Relationship Id="rId4" Type="http://schemas.openxmlformats.org/officeDocument/2006/relationships/oleObject" Target="../embeddings/oleObject125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74.emf"/><Relationship Id="rId4" Type="http://schemas.openxmlformats.org/officeDocument/2006/relationships/oleObject" Target="../embeddings/oleObject126.bin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wmf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5" Type="http://schemas.openxmlformats.org/officeDocument/2006/relationships/image" Target="../media/image1.wmf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oleObject" Target="../embeddings/oleObject8.bin"/><Relationship Id="rId3" Type="http://schemas.openxmlformats.org/officeDocument/2006/relationships/image" Target="../media/image37.jpe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41.e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9.emf"/><Relationship Id="rId18" Type="http://schemas.openxmlformats.org/officeDocument/2006/relationships/oleObject" Target="../embeddings/oleObject17.bin"/><Relationship Id="rId3" Type="http://schemas.openxmlformats.org/officeDocument/2006/relationships/image" Target="../media/image1.wmf"/><Relationship Id="rId21" Type="http://schemas.openxmlformats.org/officeDocument/2006/relationships/image" Target="../media/image53.emf"/><Relationship Id="rId7" Type="http://schemas.openxmlformats.org/officeDocument/2006/relationships/image" Target="../media/image46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51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8.emf"/><Relationship Id="rId5" Type="http://schemas.openxmlformats.org/officeDocument/2006/relationships/image" Target="../media/image45.emf"/><Relationship Id="rId15" Type="http://schemas.openxmlformats.org/officeDocument/2006/relationships/image" Target="../media/image50.emf"/><Relationship Id="rId23" Type="http://schemas.openxmlformats.org/officeDocument/2006/relationships/image" Target="../media/image54.e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52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7.emf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9.emf"/><Relationship Id="rId18" Type="http://schemas.openxmlformats.org/officeDocument/2006/relationships/oleObject" Target="../embeddings/oleObject27.bin"/><Relationship Id="rId26" Type="http://schemas.openxmlformats.org/officeDocument/2006/relationships/oleObject" Target="../embeddings/oleObject31.bin"/><Relationship Id="rId3" Type="http://schemas.openxmlformats.org/officeDocument/2006/relationships/image" Target="../media/image1.wmf"/><Relationship Id="rId21" Type="http://schemas.openxmlformats.org/officeDocument/2006/relationships/image" Target="../media/image63.emf"/><Relationship Id="rId7" Type="http://schemas.openxmlformats.org/officeDocument/2006/relationships/image" Target="../media/image56.e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61.emf"/><Relationship Id="rId25" Type="http://schemas.openxmlformats.org/officeDocument/2006/relationships/image" Target="../media/image65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8.emf"/><Relationship Id="rId24" Type="http://schemas.openxmlformats.org/officeDocument/2006/relationships/oleObject" Target="../embeddings/oleObject30.bin"/><Relationship Id="rId5" Type="http://schemas.openxmlformats.org/officeDocument/2006/relationships/image" Target="../media/image55.emf"/><Relationship Id="rId15" Type="http://schemas.openxmlformats.org/officeDocument/2006/relationships/image" Target="../media/image60.emf"/><Relationship Id="rId23" Type="http://schemas.openxmlformats.org/officeDocument/2006/relationships/image" Target="../media/image64.e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62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7.emf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Relationship Id="rId27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wmf"/><Relationship Id="rId4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wmf"/><Relationship Id="rId4" Type="http://schemas.openxmlformats.org/officeDocument/2006/relationships/image" Target="../media/image6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3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3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36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1.wmf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75.emf"/><Relationship Id="rId5" Type="http://schemas.openxmlformats.org/officeDocument/2006/relationships/image" Target="../media/image72.e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1.wmf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79.emf"/><Relationship Id="rId5" Type="http://schemas.openxmlformats.org/officeDocument/2006/relationships/image" Target="../media/image76.e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78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1.wmf"/><Relationship Id="rId7" Type="http://schemas.openxmlformats.org/officeDocument/2006/relationships/image" Target="../media/image8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83.emf"/><Relationship Id="rId5" Type="http://schemas.openxmlformats.org/officeDocument/2006/relationships/image" Target="../media/image80.e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82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image" Target="../media/image1.wmf"/><Relationship Id="rId7" Type="http://schemas.openxmlformats.org/officeDocument/2006/relationships/image" Target="../media/image8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87.emf"/><Relationship Id="rId5" Type="http://schemas.openxmlformats.org/officeDocument/2006/relationships/image" Target="../media/image84.e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86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image" Target="../media/image1.wmf"/><Relationship Id="rId7" Type="http://schemas.openxmlformats.org/officeDocument/2006/relationships/image" Target="../media/image8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91.emf"/><Relationship Id="rId5" Type="http://schemas.openxmlformats.org/officeDocument/2006/relationships/image" Target="../media/image88.e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9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image" Target="../media/image1.wmf"/><Relationship Id="rId7" Type="http://schemas.openxmlformats.org/officeDocument/2006/relationships/image" Target="../media/image9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95.emf"/><Relationship Id="rId5" Type="http://schemas.openxmlformats.org/officeDocument/2006/relationships/image" Target="../media/image92.emf"/><Relationship Id="rId10" Type="http://schemas.openxmlformats.org/officeDocument/2006/relationships/oleObject" Target="../embeddings/oleObject60.bin"/><Relationship Id="rId4" Type="http://schemas.openxmlformats.org/officeDocument/2006/relationships/oleObject" Target="../embeddings/oleObject57.bin"/><Relationship Id="rId9" Type="http://schemas.openxmlformats.org/officeDocument/2006/relationships/image" Target="../media/image94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image" Target="../media/image1.wmf"/><Relationship Id="rId7" Type="http://schemas.openxmlformats.org/officeDocument/2006/relationships/image" Target="../media/image9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99.emf"/><Relationship Id="rId5" Type="http://schemas.openxmlformats.org/officeDocument/2006/relationships/image" Target="../media/image96.e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98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36.jpeg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0.e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1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image" Target="../media/image36.jpeg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36.jpeg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4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.wmf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11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3" Type="http://schemas.openxmlformats.org/officeDocument/2006/relationships/image" Target="../media/image1.wmf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3.emf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115.emf"/><Relationship Id="rId4" Type="http://schemas.openxmlformats.org/officeDocument/2006/relationships/image" Target="../media/image116.jpeg"/><Relationship Id="rId9" Type="http://schemas.openxmlformats.org/officeDocument/2006/relationships/oleObject" Target="../embeddings/oleObject75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.wmf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7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79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image" Target="../media/image36.jpeg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1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image" Target="../media/image36.jpeg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3.e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1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3" Type="http://schemas.openxmlformats.org/officeDocument/2006/relationships/image" Target="../media/image36.jpeg"/><Relationship Id="rId7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25.emf"/><Relationship Id="rId5" Type="http://schemas.openxmlformats.org/officeDocument/2006/relationships/oleObject" Target="../embeddings/oleObject84.bin"/><Relationship Id="rId4" Type="http://schemas.openxmlformats.org/officeDocument/2006/relationships/image" Target="../media/image1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2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87.bin"/><Relationship Id="rId5" Type="http://schemas.openxmlformats.org/officeDocument/2006/relationships/image" Target="../media/image127.emf"/><Relationship Id="rId4" Type="http://schemas.openxmlformats.org/officeDocument/2006/relationships/oleObject" Target="../embeddings/oleObject8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3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30.emf"/><Relationship Id="rId4" Type="http://schemas.openxmlformats.org/officeDocument/2006/relationships/oleObject" Target="../embeddings/oleObject88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3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91.bin"/><Relationship Id="rId5" Type="http://schemas.openxmlformats.org/officeDocument/2006/relationships/image" Target="../media/image132.emf"/><Relationship Id="rId4" Type="http://schemas.openxmlformats.org/officeDocument/2006/relationships/oleObject" Target="../embeddings/oleObject90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3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93.bin"/><Relationship Id="rId5" Type="http://schemas.openxmlformats.org/officeDocument/2006/relationships/image" Target="../media/image134.emf"/><Relationship Id="rId4" Type="http://schemas.openxmlformats.org/officeDocument/2006/relationships/oleObject" Target="../embeddings/oleObject92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3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95.bin"/><Relationship Id="rId5" Type="http://schemas.openxmlformats.org/officeDocument/2006/relationships/image" Target="../media/image136.emf"/><Relationship Id="rId4" Type="http://schemas.openxmlformats.org/officeDocument/2006/relationships/oleObject" Target="../embeddings/oleObject94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38.emf"/><Relationship Id="rId4" Type="http://schemas.openxmlformats.org/officeDocument/2006/relationships/oleObject" Target="../embeddings/oleObject96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39.emf"/><Relationship Id="rId4" Type="http://schemas.openxmlformats.org/officeDocument/2006/relationships/oleObject" Target="../embeddings/oleObject97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40.emf"/><Relationship Id="rId4" Type="http://schemas.openxmlformats.org/officeDocument/2006/relationships/oleObject" Target="../embeddings/oleObject98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41.emf"/><Relationship Id="rId4" Type="http://schemas.openxmlformats.org/officeDocument/2006/relationships/oleObject" Target="../embeddings/oleObject99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4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101.bin"/><Relationship Id="rId5" Type="http://schemas.openxmlformats.org/officeDocument/2006/relationships/image" Target="../media/image143.emf"/><Relationship Id="rId4" Type="http://schemas.openxmlformats.org/officeDocument/2006/relationships/oleObject" Target="../embeddings/oleObject10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102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4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105.bin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104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49.emf"/><Relationship Id="rId4" Type="http://schemas.openxmlformats.org/officeDocument/2006/relationships/oleObject" Target="../embeddings/oleObject106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50.emf"/><Relationship Id="rId4" Type="http://schemas.openxmlformats.org/officeDocument/2006/relationships/oleObject" Target="../embeddings/oleObject107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51.emf"/><Relationship Id="rId4" Type="http://schemas.openxmlformats.org/officeDocument/2006/relationships/oleObject" Target="../embeddings/oleObject108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52.emf"/><Relationship Id="rId4" Type="http://schemas.openxmlformats.org/officeDocument/2006/relationships/oleObject" Target="../embeddings/oleObject109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54.emf"/><Relationship Id="rId5" Type="http://schemas.openxmlformats.org/officeDocument/2006/relationships/oleObject" Target="../embeddings/oleObject110.bin"/><Relationship Id="rId4" Type="http://schemas.openxmlformats.org/officeDocument/2006/relationships/image" Target="../media/image1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111.bin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60.emf"/><Relationship Id="rId4" Type="http://schemas.openxmlformats.org/officeDocument/2006/relationships/oleObject" Target="../embeddings/oleObject112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61.emf"/><Relationship Id="rId4" Type="http://schemas.openxmlformats.org/officeDocument/2006/relationships/oleObject" Target="../embeddings/oleObject113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62.emf"/><Relationship Id="rId4" Type="http://schemas.openxmlformats.org/officeDocument/2006/relationships/oleObject" Target="../embeddings/oleObject114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63.emf"/><Relationship Id="rId4" Type="http://schemas.openxmlformats.org/officeDocument/2006/relationships/oleObject" Target="../embeddings/oleObject115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16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65.emf"/><Relationship Id="rId4" Type="http://schemas.openxmlformats.org/officeDocument/2006/relationships/oleObject" Target="../embeddings/oleObject1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6FE24A7-A923-4FD9-BBA7-901109F1CBB1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SintraQAhgua1">
            <a:extLst>
              <a:ext uri="{FF2B5EF4-FFF2-40B4-BE49-F238E27FC236}">
                <a16:creationId xmlns:a16="http://schemas.microsoft.com/office/drawing/2014/main" id="{A7441FB2-B3F8-430B-ACC7-AE246274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918075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B0F124A1-D3C5-485A-8C81-48BE35DB85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2575" y="908050"/>
            <a:ext cx="8466138" cy="3960813"/>
          </a:xfrm>
        </p:spPr>
        <p:txBody>
          <a:bodyPr/>
          <a:lstStyle/>
          <a:p>
            <a:r>
              <a:rPr lang="pt-BR" altLang="pt-BR" sz="2800">
                <a:solidFill>
                  <a:schemeClr val="tx1"/>
                </a:solidFill>
              </a:rPr>
              <a:t>ESCOLA POLITÉCNICA DA USP</a:t>
            </a:r>
            <a:br>
              <a:rPr lang="pt-BR" altLang="pt-BR" sz="2800">
                <a:solidFill>
                  <a:schemeClr val="tx1"/>
                </a:solidFill>
              </a:rPr>
            </a:br>
            <a:r>
              <a:rPr lang="pt-BR" altLang="pt-BR" sz="2800">
                <a:solidFill>
                  <a:schemeClr val="tx1"/>
                </a:solidFill>
              </a:rPr>
              <a:t>DEPARTAMENTO DE ENGENHARIA </a:t>
            </a:r>
            <a:br>
              <a:rPr lang="pt-BR" altLang="pt-BR" sz="2800">
                <a:solidFill>
                  <a:schemeClr val="tx1"/>
                </a:solidFill>
              </a:rPr>
            </a:br>
            <a:r>
              <a:rPr lang="pt-BR" altLang="pt-BR" sz="2800">
                <a:solidFill>
                  <a:schemeClr val="tx1"/>
                </a:solidFill>
              </a:rPr>
              <a:t>HIDRÁULICA E SANITÁRIA</a:t>
            </a:r>
            <a:br>
              <a:rPr lang="pt-BR" altLang="pt-BR" sz="2800">
                <a:solidFill>
                  <a:schemeClr val="tx1"/>
                </a:solidFill>
              </a:rPr>
            </a:br>
            <a:r>
              <a:rPr lang="pt-BR" altLang="pt-BR" sz="2800">
                <a:solidFill>
                  <a:schemeClr val="tx1"/>
                </a:solidFill>
              </a:rPr>
              <a:t>PHD 5748 – TRATAMENTO DE LODOS GERADOS EM ESTAÇÕES DE TRATAMENTO DE ÁGUAS DE ABASTECIMENTO E DE ESGOTOS SANITÁRIOS</a:t>
            </a:r>
            <a:r>
              <a:rPr lang="pt-BR" altLang="pt-BR" sz="2800"/>
              <a:t> </a:t>
            </a:r>
            <a:br>
              <a:rPr lang="pt-BR" altLang="pt-BR" sz="2800">
                <a:solidFill>
                  <a:schemeClr val="tx1"/>
                </a:solidFill>
              </a:rPr>
            </a:br>
            <a:br>
              <a:rPr lang="pt-BR" altLang="pt-BR" sz="2800">
                <a:solidFill>
                  <a:schemeClr val="tx1"/>
                </a:solidFill>
              </a:rPr>
            </a:br>
            <a:r>
              <a:rPr lang="pt-BR" altLang="pt-BR" sz="2800">
                <a:solidFill>
                  <a:schemeClr val="tx1"/>
                </a:solidFill>
              </a:rPr>
              <a:t>CONCEPÇÃO DE ETAs </a:t>
            </a:r>
            <a:br>
              <a:rPr lang="pt-BR" altLang="pt-BR" sz="2800">
                <a:solidFill>
                  <a:schemeClr val="tx1"/>
                </a:solidFill>
              </a:rPr>
            </a:br>
            <a:r>
              <a:rPr lang="pt-BR" altLang="pt-BR" sz="2800">
                <a:solidFill>
                  <a:schemeClr val="tx1"/>
                </a:solidFill>
              </a:rPr>
              <a:t>E PRODUÇÃO DE LODO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0FC5B4C-620A-441E-AD99-2EC45296852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20763" y="5397500"/>
            <a:ext cx="7448550" cy="911225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ct val="10000"/>
              </a:spcBef>
            </a:pPr>
            <a:r>
              <a:rPr lang="pt-BR" altLang="pt-BR" sz="2800" b="1">
                <a:latin typeface="Times" panose="02020603050405020304" pitchFamily="18" charset="0"/>
              </a:rPr>
              <a:t>Prof. Dr. Sidney Seckler Ferreira Filho</a:t>
            </a:r>
          </a:p>
          <a:p>
            <a:pPr algn="l">
              <a:lnSpc>
                <a:spcPct val="90000"/>
              </a:lnSpc>
              <a:spcBef>
                <a:spcPct val="10000"/>
              </a:spcBef>
            </a:pPr>
            <a:r>
              <a:rPr lang="pt-BR" altLang="pt-BR" sz="2800" b="1">
                <a:latin typeface="Times" panose="02020603050405020304" pitchFamily="18" charset="0"/>
              </a:rPr>
              <a:t>Prof. Dr. Roque Passos Piveli</a:t>
            </a:r>
          </a:p>
          <a:p>
            <a:pPr>
              <a:lnSpc>
                <a:spcPct val="90000"/>
              </a:lnSpc>
            </a:pPr>
            <a:endParaRPr lang="pt-BR" altLang="pt-BR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AC0312C6-FAFD-459E-B0B7-26D80D3FEB09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1" name="Rectangle 3">
            <a:extLst>
              <a:ext uri="{FF2B5EF4-FFF2-40B4-BE49-F238E27FC236}">
                <a16:creationId xmlns:a16="http://schemas.microsoft.com/office/drawing/2014/main" id="{0EB714D1-37D7-4644-8FAE-1D06A392B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497888" cy="20161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DISPOSIÇÃO DE LODOS DE ETAs EM CORPOS D’ÁGUA - ASPECTOS AMBIENTAIS</a:t>
            </a:r>
          </a:p>
        </p:txBody>
      </p:sp>
      <p:pic>
        <p:nvPicPr>
          <p:cNvPr id="104452" name="Picture 4" descr="Eta Alto Tiete ETEP 001">
            <a:extLst>
              <a:ext uri="{FF2B5EF4-FFF2-40B4-BE49-F238E27FC236}">
                <a16:creationId xmlns:a16="http://schemas.microsoft.com/office/drawing/2014/main" id="{05BF543E-CA1F-4B9F-BABF-2175F2C4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 descr="Eta Alto Tiete ETEP 035">
            <a:extLst>
              <a:ext uri="{FF2B5EF4-FFF2-40B4-BE49-F238E27FC236}">
                <a16:creationId xmlns:a16="http://schemas.microsoft.com/office/drawing/2014/main" id="{4F0EE9D0-CC04-4010-84D8-87BBE05D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BFD5CAEC-E27C-433E-9B89-325C8F68905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3" name="Text Box 3">
            <a:extLst>
              <a:ext uri="{FF2B5EF4-FFF2-40B4-BE49-F238E27FC236}">
                <a16:creationId xmlns:a16="http://schemas.microsoft.com/office/drawing/2014/main" id="{CEB736FB-60F3-40C7-9C85-ED461DE89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22886" name="Object 6">
            <a:extLst>
              <a:ext uri="{FF2B5EF4-FFF2-40B4-BE49-F238E27FC236}">
                <a16:creationId xmlns:a16="http://schemas.microsoft.com/office/drawing/2014/main" id="{2D70EAA1-2D1B-415E-BD18-3999D7F11842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71438" y="1916113"/>
          <a:ext cx="8964612" cy="445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3" name="Gráfico" r:id="rId4" imgW="7839075" imgH="3895725" progId="Excel.Chart.8">
                  <p:embed followColorScheme="full"/>
                </p:oleObj>
              </mc:Choice>
              <mc:Fallback>
                <p:oleObj name="Gráfico" r:id="rId4" imgW="7839075" imgH="3895725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916113"/>
                        <a:ext cx="8964612" cy="445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24B91B28-BDE9-408E-89C6-AF977966D94A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7" name="Text Box 3">
            <a:extLst>
              <a:ext uri="{FF2B5EF4-FFF2-40B4-BE49-F238E27FC236}">
                <a16:creationId xmlns:a16="http://schemas.microsoft.com/office/drawing/2014/main" id="{357AE3B2-ED2A-4BD6-9E9E-12C03B27A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23910" name="Object 6">
            <a:extLst>
              <a:ext uri="{FF2B5EF4-FFF2-40B4-BE49-F238E27FC236}">
                <a16:creationId xmlns:a16="http://schemas.microsoft.com/office/drawing/2014/main" id="{8483E7C1-03F7-4A6B-BEDC-EB576609F200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71438" y="1736725"/>
          <a:ext cx="8964612" cy="478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7" name="Gráfico" r:id="rId4" imgW="7239000" imgH="3867150" progId="Excel.Chart.8">
                  <p:embed followColorScheme="full"/>
                </p:oleObj>
              </mc:Choice>
              <mc:Fallback>
                <p:oleObj name="Gráfico" r:id="rId4" imgW="7239000" imgH="386715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736725"/>
                        <a:ext cx="8964612" cy="478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E69A1CE4-BBBD-49A4-9CC8-621009EA2A2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1" name="Text Box 3">
            <a:extLst>
              <a:ext uri="{FF2B5EF4-FFF2-40B4-BE49-F238E27FC236}">
                <a16:creationId xmlns:a16="http://schemas.microsoft.com/office/drawing/2014/main" id="{C487D606-B7CA-4E31-A05E-C1C6803A5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24934" name="Object 6">
            <a:extLst>
              <a:ext uri="{FF2B5EF4-FFF2-40B4-BE49-F238E27FC236}">
                <a16:creationId xmlns:a16="http://schemas.microsoft.com/office/drawing/2014/main" id="{21932CF7-33ED-4E1D-985B-83F5E6871D2A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1628775"/>
          <a:ext cx="9144000" cy="48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1" name="Gráfico" r:id="rId4" imgW="7239000" imgH="3867150" progId="Excel.Chart.8">
                  <p:embed followColorScheme="full"/>
                </p:oleObj>
              </mc:Choice>
              <mc:Fallback>
                <p:oleObj name="Gráfico" r:id="rId4" imgW="7239000" imgH="386715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775"/>
                        <a:ext cx="9144000" cy="488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0286FF13-7060-420F-B10D-BF2D67DB985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5" name="Text Box 3">
            <a:extLst>
              <a:ext uri="{FF2B5EF4-FFF2-40B4-BE49-F238E27FC236}">
                <a16:creationId xmlns:a16="http://schemas.microsoft.com/office/drawing/2014/main" id="{43F40C58-0EE4-44E7-91A5-AE200F84F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25958" name="Object 6">
            <a:extLst>
              <a:ext uri="{FF2B5EF4-FFF2-40B4-BE49-F238E27FC236}">
                <a16:creationId xmlns:a16="http://schemas.microsoft.com/office/drawing/2014/main" id="{67657BC2-C16A-40E6-B605-E0966C7C50F4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1747838"/>
          <a:ext cx="9144000" cy="448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5" name="Gráfico" r:id="rId4" imgW="7896225" imgH="3876675" progId="Excel.Chart.8">
                  <p:embed followColorScheme="full"/>
                </p:oleObj>
              </mc:Choice>
              <mc:Fallback>
                <p:oleObj name="Gráfico" r:id="rId4" imgW="7896225" imgH="3876675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47838"/>
                        <a:ext cx="9144000" cy="448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6F5C627B-2301-4E16-B0FE-6D7CD037F01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79" name="Text Box 3">
            <a:extLst>
              <a:ext uri="{FF2B5EF4-FFF2-40B4-BE49-F238E27FC236}">
                <a16:creationId xmlns:a16="http://schemas.microsoft.com/office/drawing/2014/main" id="{B25974B2-88E5-4184-B32B-1F2CD844E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26982" name="Object 6">
            <a:extLst>
              <a:ext uri="{FF2B5EF4-FFF2-40B4-BE49-F238E27FC236}">
                <a16:creationId xmlns:a16="http://schemas.microsoft.com/office/drawing/2014/main" id="{00CD656B-57AA-4901-93F5-6B6FB4941777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1538288"/>
          <a:ext cx="914400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9" name="Gráfico" r:id="rId4" imgW="8353425" imgH="4686300" progId="Excel.Chart.8">
                  <p:embed followColorScheme="full"/>
                </p:oleObj>
              </mc:Choice>
              <mc:Fallback>
                <p:oleObj name="Gráfico" r:id="rId4" imgW="8353425" imgH="468630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38288"/>
                        <a:ext cx="9144000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D02E0217-5D62-46C5-9266-4E6F9D14D9E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3" name="Text Box 3">
            <a:extLst>
              <a:ext uri="{FF2B5EF4-FFF2-40B4-BE49-F238E27FC236}">
                <a16:creationId xmlns:a16="http://schemas.microsoft.com/office/drawing/2014/main" id="{F888515C-21E5-4210-88D6-7FF20E186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28006" name="Object 6">
            <a:extLst>
              <a:ext uri="{FF2B5EF4-FFF2-40B4-BE49-F238E27FC236}">
                <a16:creationId xmlns:a16="http://schemas.microsoft.com/office/drawing/2014/main" id="{24CBB498-8AB0-4D77-B63B-BA26967B3504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1466850"/>
          <a:ext cx="914400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3" name="Gráfico" r:id="rId4" imgW="8353425" imgH="4686300" progId="Excel.Chart.8">
                  <p:embed followColorScheme="full"/>
                </p:oleObj>
              </mc:Choice>
              <mc:Fallback>
                <p:oleObj name="Gráfico" r:id="rId4" imgW="8353425" imgH="468630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66850"/>
                        <a:ext cx="9144000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1E83BF77-A4F0-438C-9E7D-0AF9B18C654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027" name="Text Box 3">
            <a:extLst>
              <a:ext uri="{FF2B5EF4-FFF2-40B4-BE49-F238E27FC236}">
                <a16:creationId xmlns:a16="http://schemas.microsoft.com/office/drawing/2014/main" id="{1C1A09CB-15E9-43F9-B04D-1FDFF3A0C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29030" name="Object 6">
            <a:extLst>
              <a:ext uri="{FF2B5EF4-FFF2-40B4-BE49-F238E27FC236}">
                <a16:creationId xmlns:a16="http://schemas.microsoft.com/office/drawing/2014/main" id="{75126F0C-D4AD-429D-A4EB-EE73B67588E5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1484313"/>
          <a:ext cx="914400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7" name="Gráfico" r:id="rId4" imgW="8353425" imgH="4686300" progId="Excel.Chart.8">
                  <p:embed followColorScheme="full"/>
                </p:oleObj>
              </mc:Choice>
              <mc:Fallback>
                <p:oleObj name="Gráfico" r:id="rId4" imgW="8353425" imgH="468630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84313"/>
                        <a:ext cx="9144000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2A1BBDD6-7264-48DA-8746-4E4FD93939B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1" name="Text Box 3">
            <a:extLst>
              <a:ext uri="{FF2B5EF4-FFF2-40B4-BE49-F238E27FC236}">
                <a16:creationId xmlns:a16="http://schemas.microsoft.com/office/drawing/2014/main" id="{3D8A6CC0-6649-4615-B1E3-721654E27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30054" name="Object 6">
            <a:extLst>
              <a:ext uri="{FF2B5EF4-FFF2-40B4-BE49-F238E27FC236}">
                <a16:creationId xmlns:a16="http://schemas.microsoft.com/office/drawing/2014/main" id="{8AF48D9B-7898-4203-AA83-15122F9F5C4E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1466850"/>
          <a:ext cx="914400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1" name="Gráfico" r:id="rId4" imgW="8353425" imgH="4686300" progId="Excel.Chart.8">
                  <p:embed followColorScheme="full"/>
                </p:oleObj>
              </mc:Choice>
              <mc:Fallback>
                <p:oleObj name="Gráfico" r:id="rId4" imgW="8353425" imgH="468630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66850"/>
                        <a:ext cx="9144000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C8F26A6D-09E3-4686-9E69-5F004C4ED98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075" name="Text Box 3">
            <a:extLst>
              <a:ext uri="{FF2B5EF4-FFF2-40B4-BE49-F238E27FC236}">
                <a16:creationId xmlns:a16="http://schemas.microsoft.com/office/drawing/2014/main" id="{A3C8E92E-90D8-4537-8346-71843972A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31078" name="Object 6">
            <a:extLst>
              <a:ext uri="{FF2B5EF4-FFF2-40B4-BE49-F238E27FC236}">
                <a16:creationId xmlns:a16="http://schemas.microsoft.com/office/drawing/2014/main" id="{001D4F28-AE03-441C-A265-FD92B3EFE6B8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1484313"/>
          <a:ext cx="914400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5" name="Gráfico" r:id="rId4" imgW="8353425" imgH="4686300" progId="Excel.Chart.8">
                  <p:embed followColorScheme="full"/>
                </p:oleObj>
              </mc:Choice>
              <mc:Fallback>
                <p:oleObj name="Gráfico" r:id="rId4" imgW="8353425" imgH="468630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84313"/>
                        <a:ext cx="9144000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ETA Capivari (Sanasa) 043">
            <a:extLst>
              <a:ext uri="{FF2B5EF4-FFF2-40B4-BE49-F238E27FC236}">
                <a16:creationId xmlns:a16="http://schemas.microsoft.com/office/drawing/2014/main" id="{F1A85D71-5C39-4411-B824-9AD86AF23D8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>
            <a:extLst>
              <a:ext uri="{FF2B5EF4-FFF2-40B4-BE49-F238E27FC236}">
                <a16:creationId xmlns:a16="http://schemas.microsoft.com/office/drawing/2014/main" id="{3D75ABA8-9F62-404D-8352-99A57BA2F8E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6" name="Rectangle 4">
            <a:extLst>
              <a:ext uri="{FF2B5EF4-FFF2-40B4-BE49-F238E27FC236}">
                <a16:creationId xmlns:a16="http://schemas.microsoft.com/office/drawing/2014/main" id="{5FC98EF2-8DD7-4504-9E06-D1A3AC6B5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6813" y="115888"/>
            <a:ext cx="7437437" cy="1371600"/>
          </a:xfrm>
        </p:spPr>
        <p:txBody>
          <a:bodyPr/>
          <a:lstStyle/>
          <a:p>
            <a:r>
              <a:rPr lang="pt-BR" altLang="pt-BR"/>
              <a:t>COMENTÁRIOS FINAIS </a:t>
            </a:r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410248B7-1C93-4902-B4E7-6F9C03B1B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064000"/>
          </a:xfrm>
        </p:spPr>
        <p:txBody>
          <a:bodyPr/>
          <a:lstStyle/>
          <a:p>
            <a:r>
              <a:rPr lang="pt-BR" altLang="pt-BR" sz="3600" b="1"/>
              <a:t>A produção de lodo em uma ETA genérica é função primordialmente da qualidade da água bruta (SST) e do tipo e dosagens de coagulante empregados no processo de coagulação</a:t>
            </a:r>
          </a:p>
          <a:p>
            <a:r>
              <a:rPr lang="pt-BR" altLang="pt-BR" sz="3600" b="1"/>
              <a:t>A relação entre SST/Turb pode ser admitida como algo entre 1,0 a 2,0</a:t>
            </a:r>
          </a:p>
          <a:p>
            <a:endParaRPr lang="pt-BR" altLang="pt-BR" sz="3600" b="1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B16708F3-EE6F-4345-8A69-D5BCEE77FF1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9" name="Rectangle 3">
            <a:extLst>
              <a:ext uri="{FF2B5EF4-FFF2-40B4-BE49-F238E27FC236}">
                <a16:creationId xmlns:a16="http://schemas.microsoft.com/office/drawing/2014/main" id="{F1C859BD-B813-4ABB-9D75-B8F9D67D7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497888" cy="20161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DISPOSIÇÃO DE LODOS DE ETAs EM CORPOS D’ÁGUA - ASPECTOS AMBIENTAIS</a:t>
            </a:r>
          </a:p>
        </p:txBody>
      </p:sp>
      <p:pic>
        <p:nvPicPr>
          <p:cNvPr id="106500" name="Picture 4" descr="Eta Alto Tiete ETEP 014">
            <a:extLst>
              <a:ext uri="{FF2B5EF4-FFF2-40B4-BE49-F238E27FC236}">
                <a16:creationId xmlns:a16="http://schemas.microsoft.com/office/drawing/2014/main" id="{64C176C5-9B5C-4953-AA59-DE085338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5" descr="Eta Alto Tiete ETEP 002">
            <a:extLst>
              <a:ext uri="{FF2B5EF4-FFF2-40B4-BE49-F238E27FC236}">
                <a16:creationId xmlns:a16="http://schemas.microsoft.com/office/drawing/2014/main" id="{4CE67276-4ED1-4B25-A06D-FBDEB271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TA Capivari (Sanasa) 043">
            <a:extLst>
              <a:ext uri="{FF2B5EF4-FFF2-40B4-BE49-F238E27FC236}">
                <a16:creationId xmlns:a16="http://schemas.microsoft.com/office/drawing/2014/main" id="{11F19EEF-57CD-41E5-95CF-67F8A1237FD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3">
            <a:extLst>
              <a:ext uri="{FF2B5EF4-FFF2-40B4-BE49-F238E27FC236}">
                <a16:creationId xmlns:a16="http://schemas.microsoft.com/office/drawing/2014/main" id="{4B47218E-ABD2-48CE-A64B-A3298AD3D19D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8" name="Rectangle 4">
            <a:extLst>
              <a:ext uri="{FF2B5EF4-FFF2-40B4-BE49-F238E27FC236}">
                <a16:creationId xmlns:a16="http://schemas.microsoft.com/office/drawing/2014/main" id="{0987D5CB-D82E-4F52-9707-367965049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6813" y="115888"/>
            <a:ext cx="7437437" cy="1371600"/>
          </a:xfrm>
        </p:spPr>
        <p:txBody>
          <a:bodyPr/>
          <a:lstStyle/>
          <a:p>
            <a:r>
              <a:rPr lang="pt-BR" altLang="pt-BR"/>
              <a:t>COMENTÁRIOS FINAIS </a:t>
            </a:r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00C7328D-95AF-4FDB-8CE6-A036AED37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317750"/>
            <a:ext cx="8229600" cy="4064000"/>
          </a:xfrm>
        </p:spPr>
        <p:txBody>
          <a:bodyPr/>
          <a:lstStyle/>
          <a:p>
            <a:r>
              <a:rPr lang="pt-BR" altLang="pt-BR" sz="3600" b="1"/>
              <a:t>Em relação a produção de lodo devido ao coagulante, cada </a:t>
            </a:r>
            <a:r>
              <a:rPr lang="pt-BR" altLang="pt-BR" sz="3600" b="1">
                <a:effectLst/>
              </a:rPr>
              <a:t>1 mg Al/L corresponde a 4,22 a 5,56 mg lodo/L</a:t>
            </a:r>
          </a:p>
          <a:p>
            <a:r>
              <a:rPr lang="pt-BR" altLang="pt-BR" sz="3600" b="1">
                <a:effectLst/>
              </a:rPr>
              <a:t>Por sua vez, para cada 1 mg Fe/L corresponde a 2,55 a 3,20 mg lodo/L</a:t>
            </a:r>
            <a:endParaRPr lang="pt-BR" altLang="pt-BR" sz="3600" b="1"/>
          </a:p>
          <a:p>
            <a:endParaRPr lang="pt-BR" altLang="pt-BR" sz="3600" b="1"/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ETA Capivari (Sanasa) 043">
            <a:extLst>
              <a:ext uri="{FF2B5EF4-FFF2-40B4-BE49-F238E27FC236}">
                <a16:creationId xmlns:a16="http://schemas.microsoft.com/office/drawing/2014/main" id="{820F395B-923D-4339-874D-B2A0C9400ED6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3">
            <a:extLst>
              <a:ext uri="{FF2B5EF4-FFF2-40B4-BE49-F238E27FC236}">
                <a16:creationId xmlns:a16="http://schemas.microsoft.com/office/drawing/2014/main" id="{A61CE8A6-3145-4A7C-84DD-BC3671FF5EB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Rectangle 4">
            <a:extLst>
              <a:ext uri="{FF2B5EF4-FFF2-40B4-BE49-F238E27FC236}">
                <a16:creationId xmlns:a16="http://schemas.microsoft.com/office/drawing/2014/main" id="{055AC9A3-ABF4-41CD-9C32-D634556A9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6813" y="115888"/>
            <a:ext cx="7437437" cy="1371600"/>
          </a:xfrm>
        </p:spPr>
        <p:txBody>
          <a:bodyPr/>
          <a:lstStyle/>
          <a:p>
            <a:r>
              <a:rPr lang="pt-BR" altLang="pt-BR"/>
              <a:t>COMENTÁRIOS FINAIS </a:t>
            </a:r>
          </a:p>
        </p:txBody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CB4AD37F-1487-4BB7-9DEB-38EE655A60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317750"/>
            <a:ext cx="8229600" cy="4064000"/>
          </a:xfrm>
        </p:spPr>
        <p:txBody>
          <a:bodyPr/>
          <a:lstStyle/>
          <a:p>
            <a:r>
              <a:rPr lang="pt-BR" altLang="pt-BR" sz="3600" b="1"/>
              <a:t>Portanto, a produção de lodo em uma ETA é função do ciclo hidrológico e, deste modo, altamente variável ao longo do tempo</a:t>
            </a:r>
          </a:p>
          <a:p>
            <a:r>
              <a:rPr lang="pt-BR" altLang="pt-BR" sz="3600" b="1"/>
              <a:t>Necessário que sejam conduzidos estudos de avaliação da produção de lodo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ETA Capivari (Sanasa) 043">
            <a:extLst>
              <a:ext uri="{FF2B5EF4-FFF2-40B4-BE49-F238E27FC236}">
                <a16:creationId xmlns:a16="http://schemas.microsoft.com/office/drawing/2014/main" id="{60779188-E066-42EF-A43A-3F0920E4F2D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>
            <a:extLst>
              <a:ext uri="{FF2B5EF4-FFF2-40B4-BE49-F238E27FC236}">
                <a16:creationId xmlns:a16="http://schemas.microsoft.com/office/drawing/2014/main" id="{86982CD2-0839-439D-BC7F-B52C7E68EE0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4" name="Rectangle 4">
            <a:extLst>
              <a:ext uri="{FF2B5EF4-FFF2-40B4-BE49-F238E27FC236}">
                <a16:creationId xmlns:a16="http://schemas.microsoft.com/office/drawing/2014/main" id="{E9C20CC4-98A2-4981-9FD6-47EA6B2C3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6813" y="115888"/>
            <a:ext cx="7437437" cy="1371600"/>
          </a:xfrm>
        </p:spPr>
        <p:txBody>
          <a:bodyPr/>
          <a:lstStyle/>
          <a:p>
            <a:r>
              <a:rPr lang="pt-BR" altLang="pt-BR"/>
              <a:t>COMENTÁRIOS FINAIS </a:t>
            </a:r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2645D849-C0A6-4809-BC71-F624782535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317750"/>
            <a:ext cx="8229600" cy="4064000"/>
          </a:xfrm>
        </p:spPr>
        <p:txBody>
          <a:bodyPr/>
          <a:lstStyle/>
          <a:p>
            <a:r>
              <a:rPr lang="pt-BR" altLang="pt-BR" sz="3600" b="1" dirty="0"/>
              <a:t>A qualidade do lodo gerado em </a:t>
            </a:r>
            <a:r>
              <a:rPr lang="pt-BR" altLang="pt-BR" sz="3600" b="1" dirty="0" err="1"/>
              <a:t>ETA’s</a:t>
            </a:r>
            <a:r>
              <a:rPr lang="pt-BR" altLang="pt-BR" sz="3600" b="1" dirty="0"/>
              <a:t> é grandemente influenciado pela qualidade do coagulante adquirido no mercado nacional, especialmente no tocante a presença de metais pesados que irão compor a torta desidratada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835B3EC-258F-4884-A04E-CBBC07147D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1557338"/>
            <a:ext cx="7989888" cy="2879725"/>
          </a:xfrm>
        </p:spPr>
        <p:txBody>
          <a:bodyPr/>
          <a:lstStyle/>
          <a:p>
            <a:r>
              <a:rPr lang="pt-BR" altLang="pt-BR" sz="9600">
                <a:solidFill>
                  <a:schemeClr val="tx1"/>
                </a:solidFill>
              </a:rPr>
              <a:t>Muito </a:t>
            </a:r>
            <a:br>
              <a:rPr lang="pt-BR" altLang="pt-BR" sz="9600">
                <a:solidFill>
                  <a:schemeClr val="tx1"/>
                </a:solidFill>
              </a:rPr>
            </a:br>
            <a:r>
              <a:rPr lang="pt-BR" altLang="pt-BR" sz="9600">
                <a:solidFill>
                  <a:schemeClr val="tx1"/>
                </a:solidFill>
              </a:rPr>
              <a:t>Obrigado !!!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BD0BE6AC-894A-4C84-AA93-399A4730AC4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 descr="Eta Alto Tiete ETEP 012">
            <a:extLst>
              <a:ext uri="{FF2B5EF4-FFF2-40B4-BE49-F238E27FC236}">
                <a16:creationId xmlns:a16="http://schemas.microsoft.com/office/drawing/2014/main" id="{61EC0EC8-7396-45E2-BB3B-D5421248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Eta Alto Tiete ETEP 037">
            <a:extLst>
              <a:ext uri="{FF2B5EF4-FFF2-40B4-BE49-F238E27FC236}">
                <a16:creationId xmlns:a16="http://schemas.microsoft.com/office/drawing/2014/main" id="{9CD5E1A3-5D59-4CF6-8B52-E1AEF13C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0686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4" name="Picture 2">
            <a:extLst>
              <a:ext uri="{FF2B5EF4-FFF2-40B4-BE49-F238E27FC236}">
                <a16:creationId xmlns:a16="http://schemas.microsoft.com/office/drawing/2014/main" id="{8FD59237-ED33-42CF-A2FF-F2EF67407378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Rectangle 3">
            <a:extLst>
              <a:ext uri="{FF2B5EF4-FFF2-40B4-BE49-F238E27FC236}">
                <a16:creationId xmlns:a16="http://schemas.microsoft.com/office/drawing/2014/main" id="{64FBC6D6-BDCE-4CCC-A3BC-B80BD2E2C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497888" cy="20161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DISPOSIÇÃO DE LODOS DE ETAs EM CORPOS D’ÁGUA - ASPECTOS AMBIENTAIS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2B83515E-3B56-4533-B14F-C1CAA287F932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3" name="Rectangle 3">
            <a:extLst>
              <a:ext uri="{FF2B5EF4-FFF2-40B4-BE49-F238E27FC236}">
                <a16:creationId xmlns:a16="http://schemas.microsoft.com/office/drawing/2014/main" id="{FD665AFA-95DC-4029-936F-D2DFAC7D65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33375"/>
            <a:ext cx="8245475" cy="1212850"/>
          </a:xfrm>
        </p:spPr>
        <p:txBody>
          <a:bodyPr/>
          <a:lstStyle/>
          <a:p>
            <a:r>
              <a:rPr lang="pt-BR" altLang="pt-BR" sz="3600">
                <a:solidFill>
                  <a:schemeClr val="tx1"/>
                </a:solidFill>
              </a:rPr>
              <a:t>DISTRIBUIÇÃO DE TAMANHO DE PARTÍCULAS EM ÁGUAS NATURAIS </a:t>
            </a:r>
          </a:p>
        </p:txBody>
      </p:sp>
      <p:sp>
        <p:nvSpPr>
          <p:cNvPr id="107524" name="AutoShape 4">
            <a:extLst>
              <a:ext uri="{FF2B5EF4-FFF2-40B4-BE49-F238E27FC236}">
                <a16:creationId xmlns:a16="http://schemas.microsoft.com/office/drawing/2014/main" id="{FF44A146-48E3-4D81-ABC6-E4E9F157C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284538"/>
            <a:ext cx="7991475" cy="936625"/>
          </a:xfrm>
          <a:prstGeom prst="leftRightArrow">
            <a:avLst>
              <a:gd name="adj1" fmla="val 49833"/>
              <a:gd name="adj2" fmla="val 130156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7525" name="Group 5">
            <a:extLst>
              <a:ext uri="{FF2B5EF4-FFF2-40B4-BE49-F238E27FC236}">
                <a16:creationId xmlns:a16="http://schemas.microsoft.com/office/drawing/2014/main" id="{43171988-7AC1-4811-B7C5-35A49F3F1D2C}"/>
              </a:ext>
            </a:extLst>
          </p:cNvPr>
          <p:cNvGrpSpPr>
            <a:grpSpLocks/>
          </p:cNvGrpSpPr>
          <p:nvPr/>
        </p:nvGrpSpPr>
        <p:grpSpPr bwMode="auto">
          <a:xfrm>
            <a:off x="1535113" y="2600325"/>
            <a:ext cx="1452562" cy="2303463"/>
            <a:chOff x="967" y="1638"/>
            <a:chExt cx="915" cy="1451"/>
          </a:xfrm>
        </p:grpSpPr>
        <p:sp>
          <p:nvSpPr>
            <p:cNvPr id="107526" name="Line 6">
              <a:extLst>
                <a:ext uri="{FF2B5EF4-FFF2-40B4-BE49-F238E27FC236}">
                  <a16:creationId xmlns:a16="http://schemas.microsoft.com/office/drawing/2014/main" id="{68927458-BC13-4411-AAB1-F0F984E78D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07527" name="Line 7">
              <a:extLst>
                <a:ext uri="{FF2B5EF4-FFF2-40B4-BE49-F238E27FC236}">
                  <a16:creationId xmlns:a16="http://schemas.microsoft.com/office/drawing/2014/main" id="{30FFAA0E-B820-4804-B0C0-E9342357FA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07528" name="Line 8">
              <a:extLst>
                <a:ext uri="{FF2B5EF4-FFF2-40B4-BE49-F238E27FC236}">
                  <a16:creationId xmlns:a16="http://schemas.microsoft.com/office/drawing/2014/main" id="{4B666CF4-2C7D-43BD-B560-87A1429B2B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grpSp>
        <p:nvGrpSpPr>
          <p:cNvPr id="107529" name="Group 9">
            <a:extLst>
              <a:ext uri="{FF2B5EF4-FFF2-40B4-BE49-F238E27FC236}">
                <a16:creationId xmlns:a16="http://schemas.microsoft.com/office/drawing/2014/main" id="{285C2593-1A9D-489A-8ED6-79A3D28F811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640388" y="2636838"/>
            <a:ext cx="1452562" cy="2303462"/>
            <a:chOff x="967" y="1638"/>
            <a:chExt cx="915" cy="1451"/>
          </a:xfrm>
        </p:grpSpPr>
        <p:sp>
          <p:nvSpPr>
            <p:cNvPr id="107530" name="Line 10">
              <a:extLst>
                <a:ext uri="{FF2B5EF4-FFF2-40B4-BE49-F238E27FC236}">
                  <a16:creationId xmlns:a16="http://schemas.microsoft.com/office/drawing/2014/main" id="{0CF31E57-8E0E-47B0-A202-E566D9FADA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07531" name="Line 11">
              <a:extLst>
                <a:ext uri="{FF2B5EF4-FFF2-40B4-BE49-F238E27FC236}">
                  <a16:creationId xmlns:a16="http://schemas.microsoft.com/office/drawing/2014/main" id="{037423FC-AD59-40CC-A69F-BC6230D7AF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07532" name="Line 12">
              <a:extLst>
                <a:ext uri="{FF2B5EF4-FFF2-40B4-BE49-F238E27FC236}">
                  <a16:creationId xmlns:a16="http://schemas.microsoft.com/office/drawing/2014/main" id="{D1CE3759-1F40-484F-BDFB-2DA8A7020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sp>
        <p:nvSpPr>
          <p:cNvPr id="107533" name="AutoShape 13">
            <a:extLst>
              <a:ext uri="{FF2B5EF4-FFF2-40B4-BE49-F238E27FC236}">
                <a16:creationId xmlns:a16="http://schemas.microsoft.com/office/drawing/2014/main" id="{38E61D2D-252A-4A1F-8518-152DFD56C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5445125"/>
            <a:ext cx="5111750" cy="504825"/>
          </a:xfrm>
          <a:prstGeom prst="leftRightArrow">
            <a:avLst>
              <a:gd name="adj1" fmla="val 47796"/>
              <a:gd name="adj2" fmla="val 133042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7534" name="Line 14">
            <a:extLst>
              <a:ext uri="{FF2B5EF4-FFF2-40B4-BE49-F238E27FC236}">
                <a16:creationId xmlns:a16="http://schemas.microsoft.com/office/drawing/2014/main" id="{2C479AF4-F043-45A3-9CC8-A1AD143FD3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200" y="3979863"/>
            <a:ext cx="0" cy="15843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07535" name="Text Box 15">
            <a:extLst>
              <a:ext uri="{FF2B5EF4-FFF2-40B4-BE49-F238E27FC236}">
                <a16:creationId xmlns:a16="http://schemas.microsoft.com/office/drawing/2014/main" id="{7502C13E-BC18-4A15-912A-7549D8289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2060575"/>
            <a:ext cx="996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1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36" name="Text Box 16">
            <a:extLst>
              <a:ext uri="{FF2B5EF4-FFF2-40B4-BE49-F238E27FC236}">
                <a16:creationId xmlns:a16="http://schemas.microsoft.com/office/drawing/2014/main" id="{A9F688C8-5EC5-4F23-BFC8-5113E5AE3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014538"/>
            <a:ext cx="132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pt-BR" altLang="pt-BR" sz="28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-3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37" name="AutoShape 17">
            <a:extLst>
              <a:ext uri="{FF2B5EF4-FFF2-40B4-BE49-F238E27FC236}">
                <a16:creationId xmlns:a16="http://schemas.microsoft.com/office/drawing/2014/main" id="{9D7B012E-2705-47C5-B979-76F40A337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852738"/>
            <a:ext cx="2520950" cy="215900"/>
          </a:xfrm>
          <a:prstGeom prst="leftRightArrow">
            <a:avLst>
              <a:gd name="adj1" fmla="val 50000"/>
              <a:gd name="adj2" fmla="val 233529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7538" name="Text Box 18">
            <a:extLst>
              <a:ext uri="{FF2B5EF4-FFF2-40B4-BE49-F238E27FC236}">
                <a16:creationId xmlns:a16="http://schemas.microsoft.com/office/drawing/2014/main" id="{4818D54E-36CA-4B08-B845-8A94E71DD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2060575"/>
            <a:ext cx="1543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Partículas 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coloidais</a:t>
            </a:r>
          </a:p>
        </p:txBody>
      </p:sp>
      <p:sp>
        <p:nvSpPr>
          <p:cNvPr id="107539" name="Text Box 19">
            <a:extLst>
              <a:ext uri="{FF2B5EF4-FFF2-40B4-BE49-F238E27FC236}">
                <a16:creationId xmlns:a16="http://schemas.microsoft.com/office/drawing/2014/main" id="{DC0A8E48-833C-4331-963E-0CCDAA70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2205038"/>
            <a:ext cx="1943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Partículas em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suspensão</a:t>
            </a:r>
          </a:p>
        </p:txBody>
      </p:sp>
      <p:sp>
        <p:nvSpPr>
          <p:cNvPr id="107540" name="Text Box 20">
            <a:extLst>
              <a:ext uri="{FF2B5EF4-FFF2-40B4-BE49-F238E27FC236}">
                <a16:creationId xmlns:a16="http://schemas.microsoft.com/office/drawing/2014/main" id="{F74E30BD-ED33-4BA5-A879-A60B5E4E2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192338"/>
            <a:ext cx="1597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Partículas 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dissolvidas</a:t>
            </a:r>
            <a:endParaRPr lang="pt-BR" altLang="pt-BR">
              <a:cs typeface="Arial" panose="020B0604020202020204" pitchFamily="34" charset="0"/>
            </a:endParaRPr>
          </a:p>
        </p:txBody>
      </p:sp>
      <p:sp>
        <p:nvSpPr>
          <p:cNvPr id="107541" name="Text Box 21">
            <a:extLst>
              <a:ext uri="{FF2B5EF4-FFF2-40B4-BE49-F238E27FC236}">
                <a16:creationId xmlns:a16="http://schemas.microsoft.com/office/drawing/2014/main" id="{DD103548-91E6-4C94-890D-8D380550D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3" y="5121275"/>
            <a:ext cx="20605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Turbidez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Cor aparente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SST</a:t>
            </a:r>
          </a:p>
        </p:txBody>
      </p:sp>
      <p:sp>
        <p:nvSpPr>
          <p:cNvPr id="107542" name="Text Box 22">
            <a:extLst>
              <a:ext uri="{FF2B5EF4-FFF2-40B4-BE49-F238E27FC236}">
                <a16:creationId xmlns:a16="http://schemas.microsoft.com/office/drawing/2014/main" id="{49592ADD-E625-4443-866B-B1EB97177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4972050"/>
            <a:ext cx="24828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Cor real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SDT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Compostos dissolvidos</a:t>
            </a:r>
          </a:p>
        </p:txBody>
      </p:sp>
      <p:sp>
        <p:nvSpPr>
          <p:cNvPr id="107543" name="Text Box 23">
            <a:extLst>
              <a:ext uri="{FF2B5EF4-FFF2-40B4-BE49-F238E27FC236}">
                <a16:creationId xmlns:a16="http://schemas.microsoft.com/office/drawing/2014/main" id="{020EEF06-3A52-47A8-B4EC-ADBED98E9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138" y="5876925"/>
            <a:ext cx="1511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0,45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A67FDADA-5492-43E9-BC15-5C5ED9BCE022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ctangle 3">
            <a:extLst>
              <a:ext uri="{FF2B5EF4-FFF2-40B4-BE49-F238E27FC236}">
                <a16:creationId xmlns:a16="http://schemas.microsoft.com/office/drawing/2014/main" id="{6998FEE8-DB72-42CF-8356-CF87A53FD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33375"/>
            <a:ext cx="8245475" cy="1212850"/>
          </a:xfrm>
        </p:spPr>
        <p:txBody>
          <a:bodyPr/>
          <a:lstStyle/>
          <a:p>
            <a:r>
              <a:rPr lang="pt-BR" altLang="pt-BR" sz="3600">
                <a:solidFill>
                  <a:schemeClr val="tx1"/>
                </a:solidFill>
              </a:rPr>
              <a:t>DISTRIBUIÇÃO DE TAMANHO DE PARTÍCULAS EM ÁGUAS NATURAIS </a:t>
            </a:r>
          </a:p>
        </p:txBody>
      </p:sp>
      <p:sp>
        <p:nvSpPr>
          <p:cNvPr id="108548" name="AutoShape 4">
            <a:extLst>
              <a:ext uri="{FF2B5EF4-FFF2-40B4-BE49-F238E27FC236}">
                <a16:creationId xmlns:a16="http://schemas.microsoft.com/office/drawing/2014/main" id="{023407BD-CA64-44A9-BC12-4D4669414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284538"/>
            <a:ext cx="7991475" cy="936625"/>
          </a:xfrm>
          <a:prstGeom prst="leftRightArrow">
            <a:avLst>
              <a:gd name="adj1" fmla="val 49833"/>
              <a:gd name="adj2" fmla="val 130156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08549" name="Group 5">
            <a:extLst>
              <a:ext uri="{FF2B5EF4-FFF2-40B4-BE49-F238E27FC236}">
                <a16:creationId xmlns:a16="http://schemas.microsoft.com/office/drawing/2014/main" id="{C8405B0B-65CE-4221-8604-5BBFC1627B81}"/>
              </a:ext>
            </a:extLst>
          </p:cNvPr>
          <p:cNvGrpSpPr>
            <a:grpSpLocks/>
          </p:cNvGrpSpPr>
          <p:nvPr/>
        </p:nvGrpSpPr>
        <p:grpSpPr bwMode="auto">
          <a:xfrm>
            <a:off x="1535113" y="2600325"/>
            <a:ext cx="1452562" cy="2303463"/>
            <a:chOff x="967" y="1638"/>
            <a:chExt cx="915" cy="1451"/>
          </a:xfrm>
        </p:grpSpPr>
        <p:sp>
          <p:nvSpPr>
            <p:cNvPr id="108550" name="Line 6">
              <a:extLst>
                <a:ext uri="{FF2B5EF4-FFF2-40B4-BE49-F238E27FC236}">
                  <a16:creationId xmlns:a16="http://schemas.microsoft.com/office/drawing/2014/main" id="{7DD1E300-5304-4D4A-A3E1-08C0EE794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08551" name="Line 7">
              <a:extLst>
                <a:ext uri="{FF2B5EF4-FFF2-40B4-BE49-F238E27FC236}">
                  <a16:creationId xmlns:a16="http://schemas.microsoft.com/office/drawing/2014/main" id="{74651397-6420-4A1F-9E6D-72F2471E2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08552" name="Line 8">
              <a:extLst>
                <a:ext uri="{FF2B5EF4-FFF2-40B4-BE49-F238E27FC236}">
                  <a16:creationId xmlns:a16="http://schemas.microsoft.com/office/drawing/2014/main" id="{43007853-55E5-4118-8BE6-BF0FCF14B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grpSp>
        <p:nvGrpSpPr>
          <p:cNvPr id="108553" name="Group 9">
            <a:extLst>
              <a:ext uri="{FF2B5EF4-FFF2-40B4-BE49-F238E27FC236}">
                <a16:creationId xmlns:a16="http://schemas.microsoft.com/office/drawing/2014/main" id="{B9C4258D-1481-4523-BA99-062473423CB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640388" y="2636838"/>
            <a:ext cx="1452562" cy="2303462"/>
            <a:chOff x="967" y="1638"/>
            <a:chExt cx="915" cy="1451"/>
          </a:xfrm>
        </p:grpSpPr>
        <p:sp>
          <p:nvSpPr>
            <p:cNvPr id="108554" name="Line 10">
              <a:extLst>
                <a:ext uri="{FF2B5EF4-FFF2-40B4-BE49-F238E27FC236}">
                  <a16:creationId xmlns:a16="http://schemas.microsoft.com/office/drawing/2014/main" id="{C92652FB-D1D3-4D9A-9E81-E058B74BC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08555" name="Line 11">
              <a:extLst>
                <a:ext uri="{FF2B5EF4-FFF2-40B4-BE49-F238E27FC236}">
                  <a16:creationId xmlns:a16="http://schemas.microsoft.com/office/drawing/2014/main" id="{701FF4C0-63AE-4062-8625-0EFBFA2D21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08556" name="Line 12">
              <a:extLst>
                <a:ext uri="{FF2B5EF4-FFF2-40B4-BE49-F238E27FC236}">
                  <a16:creationId xmlns:a16="http://schemas.microsoft.com/office/drawing/2014/main" id="{77285D72-C12E-4810-B491-05B5BFC6E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sp>
        <p:nvSpPr>
          <p:cNvPr id="108557" name="Line 13">
            <a:extLst>
              <a:ext uri="{FF2B5EF4-FFF2-40B4-BE49-F238E27FC236}">
                <a16:creationId xmlns:a16="http://schemas.microsoft.com/office/drawing/2014/main" id="{3D267EAF-513E-4EEF-8E06-D99E4E269E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4975" y="4500563"/>
            <a:ext cx="0" cy="15843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08558" name="Text Box 14">
            <a:extLst>
              <a:ext uri="{FF2B5EF4-FFF2-40B4-BE49-F238E27FC236}">
                <a16:creationId xmlns:a16="http://schemas.microsoft.com/office/drawing/2014/main" id="{2A79A521-9FAD-4E88-91B9-E69DBA39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2060575"/>
            <a:ext cx="996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1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559" name="Text Box 15">
            <a:extLst>
              <a:ext uri="{FF2B5EF4-FFF2-40B4-BE49-F238E27FC236}">
                <a16:creationId xmlns:a16="http://schemas.microsoft.com/office/drawing/2014/main" id="{67895C08-8751-49AB-B2D1-A28C0499C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014538"/>
            <a:ext cx="132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pt-BR" altLang="pt-BR" sz="28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-3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560" name="AutoShape 16">
            <a:extLst>
              <a:ext uri="{FF2B5EF4-FFF2-40B4-BE49-F238E27FC236}">
                <a16:creationId xmlns:a16="http://schemas.microsoft.com/office/drawing/2014/main" id="{4E111B67-8039-43D6-9E86-05A65571A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852738"/>
            <a:ext cx="2520950" cy="215900"/>
          </a:xfrm>
          <a:prstGeom prst="leftRightArrow">
            <a:avLst>
              <a:gd name="adj1" fmla="val 50000"/>
              <a:gd name="adj2" fmla="val 233529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8561" name="Text Box 17">
            <a:extLst>
              <a:ext uri="{FF2B5EF4-FFF2-40B4-BE49-F238E27FC236}">
                <a16:creationId xmlns:a16="http://schemas.microsoft.com/office/drawing/2014/main" id="{6E503BE6-2ACB-4159-8E24-E8931925B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2060575"/>
            <a:ext cx="1543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Partículas 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coloidais</a:t>
            </a:r>
          </a:p>
        </p:txBody>
      </p:sp>
      <p:sp>
        <p:nvSpPr>
          <p:cNvPr id="108562" name="Text Box 18">
            <a:extLst>
              <a:ext uri="{FF2B5EF4-FFF2-40B4-BE49-F238E27FC236}">
                <a16:creationId xmlns:a16="http://schemas.microsoft.com/office/drawing/2014/main" id="{B7E43E3C-27F7-4886-B775-E22EB89BE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2205038"/>
            <a:ext cx="1943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Partículas em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suspensão</a:t>
            </a:r>
          </a:p>
        </p:txBody>
      </p:sp>
      <p:sp>
        <p:nvSpPr>
          <p:cNvPr id="108563" name="Text Box 19">
            <a:extLst>
              <a:ext uri="{FF2B5EF4-FFF2-40B4-BE49-F238E27FC236}">
                <a16:creationId xmlns:a16="http://schemas.microsoft.com/office/drawing/2014/main" id="{66C9BE6C-F0D2-432F-8D08-69B56437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192338"/>
            <a:ext cx="1597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Partículas 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dissolvidas</a:t>
            </a:r>
            <a:endParaRPr lang="pt-BR" altLang="pt-BR">
              <a:cs typeface="Arial" panose="020B0604020202020204" pitchFamily="34" charset="0"/>
            </a:endParaRPr>
          </a:p>
        </p:txBody>
      </p:sp>
      <p:sp>
        <p:nvSpPr>
          <p:cNvPr id="108564" name="Text Box 20">
            <a:extLst>
              <a:ext uri="{FF2B5EF4-FFF2-40B4-BE49-F238E27FC236}">
                <a16:creationId xmlns:a16="http://schemas.microsoft.com/office/drawing/2014/main" id="{A3180224-8784-4FBB-9627-2DC00FD9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075" y="5121275"/>
            <a:ext cx="59404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Tratamento convencional e suas variantes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Filtração em linha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Filtração direta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Filtração lenta</a:t>
            </a:r>
          </a:p>
        </p:txBody>
      </p:sp>
      <p:sp>
        <p:nvSpPr>
          <p:cNvPr id="108565" name="Text Box 21">
            <a:extLst>
              <a:ext uri="{FF2B5EF4-FFF2-40B4-BE49-F238E27FC236}">
                <a16:creationId xmlns:a16="http://schemas.microsoft.com/office/drawing/2014/main" id="{7AB972D5-2F93-40B8-922A-BFADF1953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135563"/>
            <a:ext cx="28082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Processos de membrana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Osmose Reversa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Nanofiltração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7C45711B-FE54-45BC-95EF-59E56837D8B1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C25F7118-119E-4016-9568-AA74ECD5E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QUALIDADE DA ÁGUA E O GERENCIAMENTO DE LODOS DE ETA’s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CD1D84E-0BD2-4D3B-8E00-91C02299E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89188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Manancial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9CF60A1B-0B42-4BD7-A775-F638B575E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2389188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Captação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866CC3D2-8191-4A41-ADBF-5F8415315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2205038"/>
            <a:ext cx="2017713" cy="7921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Adução de água </a:t>
            </a:r>
          </a:p>
          <a:p>
            <a:pPr algn="ctr"/>
            <a:r>
              <a:rPr lang="pt-BR" altLang="pt-BR" b="1">
                <a:latin typeface="Tahoma" panose="020B0604030504040204" pitchFamily="34" charset="0"/>
              </a:rPr>
              <a:t>bruta</a:t>
            </a:r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2B8DFA69-1764-4C52-9C2D-E7DE08B0A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2387600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ETA</a:t>
            </a:r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D8BBB10B-AD4E-49A5-9BA1-2CE1B1801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3468688"/>
            <a:ext cx="2046287" cy="7921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Adução de água </a:t>
            </a:r>
          </a:p>
          <a:p>
            <a:pPr algn="ctr"/>
            <a:r>
              <a:rPr lang="pt-BR" altLang="pt-BR" b="1">
                <a:latin typeface="Tahoma" panose="020B0604030504040204" pitchFamily="34" charset="0"/>
              </a:rPr>
              <a:t>tratada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904C1E9E-FB8B-44A9-B19E-E5AC2A538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654425"/>
            <a:ext cx="17287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Reservação</a:t>
            </a:r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DA0316CA-4690-48F3-8FEC-9F7C93E1E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654425"/>
            <a:ext cx="1655763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Distribuição</a:t>
            </a:r>
          </a:p>
        </p:txBody>
      </p:sp>
      <p:cxnSp>
        <p:nvCxnSpPr>
          <p:cNvPr id="14347" name="AutoShape 11">
            <a:extLst>
              <a:ext uri="{FF2B5EF4-FFF2-40B4-BE49-F238E27FC236}">
                <a16:creationId xmlns:a16="http://schemas.microsoft.com/office/drawing/2014/main" id="{B9A0E829-75D7-4F37-AE35-820B8993A914}"/>
              </a:ext>
            </a:extLst>
          </p:cNvPr>
          <p:cNvCxnSpPr>
            <a:cxnSpLocks noChangeShapeType="1"/>
            <a:stCxn id="14340" idx="3"/>
            <a:endCxn id="14341" idx="1"/>
          </p:cNvCxnSpPr>
          <p:nvPr/>
        </p:nvCxnSpPr>
        <p:spPr bwMode="auto">
          <a:xfrm>
            <a:off x="1908175" y="2605088"/>
            <a:ext cx="6461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8" name="AutoShape 12">
            <a:extLst>
              <a:ext uri="{FF2B5EF4-FFF2-40B4-BE49-F238E27FC236}">
                <a16:creationId xmlns:a16="http://schemas.microsoft.com/office/drawing/2014/main" id="{05AF17A3-7AA0-441C-BB01-4D7E18B81F37}"/>
              </a:ext>
            </a:extLst>
          </p:cNvPr>
          <p:cNvCxnSpPr>
            <a:cxnSpLocks noChangeShapeType="1"/>
            <a:stCxn id="14341" idx="3"/>
            <a:endCxn id="14342" idx="1"/>
          </p:cNvCxnSpPr>
          <p:nvPr/>
        </p:nvCxnSpPr>
        <p:spPr bwMode="auto">
          <a:xfrm flipV="1">
            <a:off x="4067175" y="2601913"/>
            <a:ext cx="647700" cy="31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9" name="AutoShape 13">
            <a:extLst>
              <a:ext uri="{FF2B5EF4-FFF2-40B4-BE49-F238E27FC236}">
                <a16:creationId xmlns:a16="http://schemas.microsoft.com/office/drawing/2014/main" id="{AFE26DC2-87C2-481C-BB86-D2729CEFD26B}"/>
              </a:ext>
            </a:extLst>
          </p:cNvPr>
          <p:cNvCxnSpPr>
            <a:cxnSpLocks noChangeShapeType="1"/>
            <a:stCxn id="14342" idx="3"/>
            <a:endCxn id="14343" idx="1"/>
          </p:cNvCxnSpPr>
          <p:nvPr/>
        </p:nvCxnSpPr>
        <p:spPr bwMode="auto">
          <a:xfrm>
            <a:off x="6732588" y="2601913"/>
            <a:ext cx="358775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0" name="AutoShape 14">
            <a:extLst>
              <a:ext uri="{FF2B5EF4-FFF2-40B4-BE49-F238E27FC236}">
                <a16:creationId xmlns:a16="http://schemas.microsoft.com/office/drawing/2014/main" id="{5ED192AD-DEF4-46E3-B5AA-8A9C141E57C8}"/>
              </a:ext>
            </a:extLst>
          </p:cNvPr>
          <p:cNvCxnSpPr>
            <a:cxnSpLocks noChangeShapeType="1"/>
            <a:stCxn id="14343" idx="2"/>
            <a:endCxn id="14344" idx="0"/>
          </p:cNvCxnSpPr>
          <p:nvPr/>
        </p:nvCxnSpPr>
        <p:spPr bwMode="auto">
          <a:xfrm rot="5400000">
            <a:off x="7520781" y="3140869"/>
            <a:ext cx="649288" cy="6350"/>
          </a:xfrm>
          <a:prstGeom prst="bentConnector3">
            <a:avLst>
              <a:gd name="adj1" fmla="val 4988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1" name="AutoShape 15">
            <a:extLst>
              <a:ext uri="{FF2B5EF4-FFF2-40B4-BE49-F238E27FC236}">
                <a16:creationId xmlns:a16="http://schemas.microsoft.com/office/drawing/2014/main" id="{5DE0B5AF-F465-42D1-8850-AE8ECA1F8305}"/>
              </a:ext>
            </a:extLst>
          </p:cNvPr>
          <p:cNvCxnSpPr>
            <a:cxnSpLocks noChangeShapeType="1"/>
            <a:stCxn id="14344" idx="1"/>
            <a:endCxn id="14345" idx="3"/>
          </p:cNvCxnSpPr>
          <p:nvPr/>
        </p:nvCxnSpPr>
        <p:spPr bwMode="auto">
          <a:xfrm rot="10800000" flipV="1">
            <a:off x="5724525" y="3865563"/>
            <a:ext cx="1093788" cy="4762"/>
          </a:xfrm>
          <a:prstGeom prst="bentConnector3">
            <a:avLst>
              <a:gd name="adj1" fmla="val 4992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2" name="AutoShape 16">
            <a:extLst>
              <a:ext uri="{FF2B5EF4-FFF2-40B4-BE49-F238E27FC236}">
                <a16:creationId xmlns:a16="http://schemas.microsoft.com/office/drawing/2014/main" id="{A103C242-16BC-4296-826F-5D6299F83AE5}"/>
              </a:ext>
            </a:extLst>
          </p:cNvPr>
          <p:cNvCxnSpPr>
            <a:cxnSpLocks noChangeShapeType="1"/>
            <a:stCxn id="14345" idx="1"/>
            <a:endCxn id="14346" idx="3"/>
          </p:cNvCxnSpPr>
          <p:nvPr/>
        </p:nvCxnSpPr>
        <p:spPr bwMode="auto">
          <a:xfrm rot="10800000">
            <a:off x="3348038" y="3870325"/>
            <a:ext cx="647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3" name="Rectangle 17">
            <a:extLst>
              <a:ext uri="{FF2B5EF4-FFF2-40B4-BE49-F238E27FC236}">
                <a16:creationId xmlns:a16="http://schemas.microsoft.com/office/drawing/2014/main" id="{86134A8B-8852-4195-A828-4B7E0B371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229225"/>
            <a:ext cx="1512888" cy="720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Filtração </a:t>
            </a:r>
          </a:p>
          <a:p>
            <a:pPr algn="ctr"/>
            <a:r>
              <a:rPr lang="pt-BR" altLang="pt-BR" b="1">
                <a:latin typeface="Tahoma" panose="020B0604030504040204" pitchFamily="34" charset="0"/>
              </a:rPr>
              <a:t>rápida</a:t>
            </a:r>
          </a:p>
        </p:txBody>
      </p:sp>
      <p:sp>
        <p:nvSpPr>
          <p:cNvPr id="14354" name="Rectangle 18">
            <a:extLst>
              <a:ext uri="{FF2B5EF4-FFF2-40B4-BE49-F238E27FC236}">
                <a16:creationId xmlns:a16="http://schemas.microsoft.com/office/drawing/2014/main" id="{130F1DC8-52F4-4FCE-B4B5-F1E11BA9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300663"/>
            <a:ext cx="1873250" cy="576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14355" name="AutoShape 19">
            <a:extLst>
              <a:ext uri="{FF2B5EF4-FFF2-40B4-BE49-F238E27FC236}">
                <a16:creationId xmlns:a16="http://schemas.microsoft.com/office/drawing/2014/main" id="{AAF8F442-B1CF-4313-882B-28A60502E64E}"/>
              </a:ext>
            </a:extLst>
          </p:cNvPr>
          <p:cNvCxnSpPr>
            <a:cxnSpLocks noChangeShapeType="1"/>
            <a:stCxn id="14353" idx="3"/>
            <a:endCxn id="14354" idx="1"/>
          </p:cNvCxnSpPr>
          <p:nvPr/>
        </p:nvCxnSpPr>
        <p:spPr bwMode="auto">
          <a:xfrm>
            <a:off x="5580063" y="5589588"/>
            <a:ext cx="863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6" name="Oval 20">
            <a:extLst>
              <a:ext uri="{FF2B5EF4-FFF2-40B4-BE49-F238E27FC236}">
                <a16:creationId xmlns:a16="http://schemas.microsoft.com/office/drawing/2014/main" id="{A65E3638-24D2-43E1-95CE-A2147A40E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276475"/>
            <a:ext cx="1655763" cy="576263"/>
          </a:xfrm>
          <a:prstGeom prst="ellipse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14357" name="AutoShape 21">
            <a:extLst>
              <a:ext uri="{FF2B5EF4-FFF2-40B4-BE49-F238E27FC236}">
                <a16:creationId xmlns:a16="http://schemas.microsoft.com/office/drawing/2014/main" id="{BB702446-01A5-46B7-A36D-38133FE90435}"/>
              </a:ext>
            </a:extLst>
          </p:cNvPr>
          <p:cNvCxnSpPr>
            <a:cxnSpLocks noChangeShapeType="1"/>
            <a:stCxn id="14356" idx="3"/>
            <a:endCxn id="14360" idx="0"/>
          </p:cNvCxnSpPr>
          <p:nvPr/>
        </p:nvCxnSpPr>
        <p:spPr bwMode="auto">
          <a:xfrm rot="5400000">
            <a:off x="5064919" y="2239169"/>
            <a:ext cx="1668463" cy="2727325"/>
          </a:xfrm>
          <a:prstGeom prst="curvedConnector3">
            <a:avLst>
              <a:gd name="adj1" fmla="val 73926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8" name="Rectangle 22">
            <a:extLst>
              <a:ext uri="{FF2B5EF4-FFF2-40B4-BE49-F238E27FC236}">
                <a16:creationId xmlns:a16="http://schemas.microsoft.com/office/drawing/2014/main" id="{E5F11A4D-04C8-4378-BC40-1DF8C69F3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084763"/>
            <a:ext cx="2160587" cy="10080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Coagulação</a:t>
            </a:r>
          </a:p>
          <a:p>
            <a:pPr algn="ctr"/>
            <a:r>
              <a:rPr lang="pt-BR" altLang="pt-BR" b="1">
                <a:latin typeface="Tahoma" panose="020B0604030504040204" pitchFamily="34" charset="0"/>
              </a:rPr>
              <a:t>Floculação</a:t>
            </a:r>
          </a:p>
          <a:p>
            <a:pPr algn="ctr"/>
            <a:r>
              <a:rPr lang="pt-BR" altLang="pt-BR" b="1">
                <a:latin typeface="Tahoma" panose="020B0604030504040204" pitchFamily="34" charset="0"/>
              </a:rPr>
              <a:t>Sedimentação</a:t>
            </a:r>
          </a:p>
        </p:txBody>
      </p:sp>
      <p:cxnSp>
        <p:nvCxnSpPr>
          <p:cNvPr id="14359" name="AutoShape 23">
            <a:extLst>
              <a:ext uri="{FF2B5EF4-FFF2-40B4-BE49-F238E27FC236}">
                <a16:creationId xmlns:a16="http://schemas.microsoft.com/office/drawing/2014/main" id="{BEF84833-C4E2-4AFD-9281-7981F8D985EF}"/>
              </a:ext>
            </a:extLst>
          </p:cNvPr>
          <p:cNvCxnSpPr>
            <a:cxnSpLocks noChangeShapeType="1"/>
            <a:stCxn id="14358" idx="3"/>
            <a:endCxn id="14353" idx="1"/>
          </p:cNvCxnSpPr>
          <p:nvPr/>
        </p:nvCxnSpPr>
        <p:spPr bwMode="auto">
          <a:xfrm>
            <a:off x="2987675" y="5589588"/>
            <a:ext cx="10795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60" name="Oval 24">
            <a:extLst>
              <a:ext uri="{FF2B5EF4-FFF2-40B4-BE49-F238E27FC236}">
                <a16:creationId xmlns:a16="http://schemas.microsoft.com/office/drawing/2014/main" id="{376A18CF-1350-45AF-A60B-249FBFC07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37063"/>
            <a:ext cx="8569325" cy="2160587"/>
          </a:xfrm>
          <a:prstGeom prst="ellipse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0C2532CD-BC42-495B-9255-D4F2489F9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2540000"/>
            <a:ext cx="1854200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Manancial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17413D98-E399-4975-B353-86F8B9768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2540000"/>
            <a:ext cx="2093912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40636EC3-AAC6-48F7-BC58-9B64DFF6D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0" y="2540000"/>
            <a:ext cx="2095500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cxnSp>
        <p:nvCxnSpPr>
          <p:cNvPr id="15365" name="AutoShape 5">
            <a:extLst>
              <a:ext uri="{FF2B5EF4-FFF2-40B4-BE49-F238E27FC236}">
                <a16:creationId xmlns:a16="http://schemas.microsoft.com/office/drawing/2014/main" id="{5578FEFD-6BA6-45C8-99DC-272746EAA936}"/>
              </a:ext>
            </a:extLst>
          </p:cNvPr>
          <p:cNvCxnSpPr>
            <a:cxnSpLocks noChangeShapeType="1"/>
            <a:stCxn id="15362" idx="3"/>
            <a:endCxn id="15363" idx="1"/>
          </p:cNvCxnSpPr>
          <p:nvPr/>
        </p:nvCxnSpPr>
        <p:spPr bwMode="auto">
          <a:xfrm>
            <a:off x="2408238" y="2728913"/>
            <a:ext cx="7302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66" name="AutoShape 6">
            <a:extLst>
              <a:ext uri="{FF2B5EF4-FFF2-40B4-BE49-F238E27FC236}">
                <a16:creationId xmlns:a16="http://schemas.microsoft.com/office/drawing/2014/main" id="{E72F1E79-2B13-4AAD-8D72-189EA9E65F56}"/>
              </a:ext>
            </a:extLst>
          </p:cNvPr>
          <p:cNvCxnSpPr>
            <a:cxnSpLocks noChangeShapeType="1"/>
            <a:stCxn id="15363" idx="3"/>
            <a:endCxn id="15364" idx="1"/>
          </p:cNvCxnSpPr>
          <p:nvPr/>
        </p:nvCxnSpPr>
        <p:spPr bwMode="auto">
          <a:xfrm>
            <a:off x="5232400" y="2728913"/>
            <a:ext cx="10033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67" name="Text Box 7">
            <a:extLst>
              <a:ext uri="{FF2B5EF4-FFF2-40B4-BE49-F238E27FC236}">
                <a16:creationId xmlns:a16="http://schemas.microsoft.com/office/drawing/2014/main" id="{2FF83D14-C0F4-487F-8925-64FD1A35D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513263"/>
            <a:ext cx="5432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Filtração em linha !!!</a:t>
            </a:r>
          </a:p>
        </p:txBody>
      </p:sp>
      <p:cxnSp>
        <p:nvCxnSpPr>
          <p:cNvPr id="15368" name="AutoShape 8">
            <a:extLst>
              <a:ext uri="{FF2B5EF4-FFF2-40B4-BE49-F238E27FC236}">
                <a16:creationId xmlns:a16="http://schemas.microsoft.com/office/drawing/2014/main" id="{3A7B81C0-FAE8-4419-A6DD-5AE0CD6BFE1A}"/>
              </a:ext>
            </a:extLst>
          </p:cNvPr>
          <p:cNvCxnSpPr>
            <a:cxnSpLocks noChangeShapeType="1"/>
            <a:stCxn id="15367" idx="0"/>
            <a:endCxn id="15363" idx="2"/>
          </p:cNvCxnSpPr>
          <p:nvPr/>
        </p:nvCxnSpPr>
        <p:spPr bwMode="auto">
          <a:xfrm rot="16200000">
            <a:off x="3152775" y="3479800"/>
            <a:ext cx="1497013" cy="569913"/>
          </a:xfrm>
          <a:prstGeom prst="curvedConnector3">
            <a:avLst>
              <a:gd name="adj1" fmla="val 49949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369" name="Picture 9">
            <a:extLst>
              <a:ext uri="{FF2B5EF4-FFF2-40B4-BE49-F238E27FC236}">
                <a16:creationId xmlns:a16="http://schemas.microsoft.com/office/drawing/2014/main" id="{72F7D612-99D2-4CB3-8FEC-324CBDC42DC0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Rectangle 10">
            <a:extLst>
              <a:ext uri="{FF2B5EF4-FFF2-40B4-BE49-F238E27FC236}">
                <a16:creationId xmlns:a16="http://schemas.microsoft.com/office/drawing/2014/main" id="{B340FE8E-8B81-4E76-9E7D-CCE4A83F9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77825"/>
            <a:ext cx="7772400" cy="13112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/>
              <a:t>CONCEPÇÃO DE ESTAÇÕES DE TRATAMENTO DE ÁGUA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4E739AE7-31D3-4944-9D8B-6FE3ED20F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0" y="3860800"/>
            <a:ext cx="2303463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15372" name="AutoShape 12">
            <a:extLst>
              <a:ext uri="{FF2B5EF4-FFF2-40B4-BE49-F238E27FC236}">
                <a16:creationId xmlns:a16="http://schemas.microsoft.com/office/drawing/2014/main" id="{8855E430-7676-488E-8C4C-1B09D69D9DDB}"/>
              </a:ext>
            </a:extLst>
          </p:cNvPr>
          <p:cNvCxnSpPr>
            <a:cxnSpLocks noChangeShapeType="1"/>
            <a:stCxn id="15364" idx="2"/>
            <a:endCxn id="15371" idx="0"/>
          </p:cNvCxnSpPr>
          <p:nvPr/>
        </p:nvCxnSpPr>
        <p:spPr bwMode="auto">
          <a:xfrm flipH="1">
            <a:off x="7280275" y="3016250"/>
            <a:ext cx="3175" cy="8445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030A9C4-E85E-4810-B074-37AFD00F7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350838"/>
            <a:ext cx="7772400" cy="7016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/>
              <a:t>CONCEPÇÃO DE ETAs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16F5D341-4353-4715-B87E-1FC1BA1B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268413"/>
            <a:ext cx="54006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FILTRAÇÃO EM LINHA</a:t>
            </a:r>
          </a:p>
        </p:txBody>
      </p:sp>
      <p:pic>
        <p:nvPicPr>
          <p:cNvPr id="16388" name="Picture 4" descr="Captação - Rio Jurubatuba">
            <a:extLst>
              <a:ext uri="{FF2B5EF4-FFF2-40B4-BE49-F238E27FC236}">
                <a16:creationId xmlns:a16="http://schemas.microsoft.com/office/drawing/2014/main" id="{7AD138C0-580D-4A45-B8E8-5C4056E2F6F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4640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BFA26480-278D-4C77-97A6-37203ECBD94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Captação - Rio Jurubatuba 1">
            <a:extLst>
              <a:ext uri="{FF2B5EF4-FFF2-40B4-BE49-F238E27FC236}">
                <a16:creationId xmlns:a16="http://schemas.microsoft.com/office/drawing/2014/main" id="{96B6839B-AB4B-4BB7-B0DB-663D7811C727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357563"/>
            <a:ext cx="4824413" cy="33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91" name="AutoShape 7">
            <a:extLst>
              <a:ext uri="{FF2B5EF4-FFF2-40B4-BE49-F238E27FC236}">
                <a16:creationId xmlns:a16="http://schemas.microsoft.com/office/drawing/2014/main" id="{9C249473-EBC9-4565-8914-0F012EC040FD}"/>
              </a:ext>
            </a:extLst>
          </p:cNvPr>
          <p:cNvCxnSpPr>
            <a:cxnSpLocks noChangeShapeType="1"/>
            <a:stCxn id="16387" idx="2"/>
            <a:endCxn id="16390" idx="0"/>
          </p:cNvCxnSpPr>
          <p:nvPr/>
        </p:nvCxnSpPr>
        <p:spPr bwMode="auto">
          <a:xfrm rot="16200000" flipH="1">
            <a:off x="5401468" y="2278857"/>
            <a:ext cx="1509713" cy="647700"/>
          </a:xfrm>
          <a:prstGeom prst="curvedConnector3">
            <a:avLst>
              <a:gd name="adj1" fmla="val 49949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2B971E8-D45A-4E38-882E-C193AEA592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228600"/>
            <a:ext cx="7772400" cy="82391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/>
              <a:t>CONCEPÇÃO DE ETAs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713A396A-BDC7-4CBB-A2C2-127A94830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049338"/>
            <a:ext cx="47196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FILTRAÇÃO EM LINHA</a:t>
            </a:r>
          </a:p>
        </p:txBody>
      </p:sp>
      <p:pic>
        <p:nvPicPr>
          <p:cNvPr id="18436" name="Picture 4" descr="Captação - Rio Jurubatuba 2">
            <a:extLst>
              <a:ext uri="{FF2B5EF4-FFF2-40B4-BE49-F238E27FC236}">
                <a16:creationId xmlns:a16="http://schemas.microsoft.com/office/drawing/2014/main" id="{391C76BC-083B-458C-ACFB-FA882A7378BA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068638"/>
            <a:ext cx="5184775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9F3A07CB-A975-42CB-8186-C61610AF40C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Captação - Rio Jurubatuba 1">
            <a:extLst>
              <a:ext uri="{FF2B5EF4-FFF2-40B4-BE49-F238E27FC236}">
                <a16:creationId xmlns:a16="http://schemas.microsoft.com/office/drawing/2014/main" id="{1818FA1E-80A6-4899-9CE8-ADF1A69C0A45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824413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65335CD1-C162-46A7-8837-6FB3491C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652963"/>
            <a:ext cx="4810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Filtração Direta !!!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AFA8EA45-2CA3-4BF3-96A3-41563E677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79700"/>
            <a:ext cx="18542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Manancial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4809EAEC-245A-41B4-9B7E-C52D08C40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679700"/>
            <a:ext cx="2093912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51AC97E5-0E88-446B-8687-4FD635146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2492375"/>
            <a:ext cx="2095500" cy="83185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Pré-floculação</a:t>
            </a:r>
          </a:p>
        </p:txBody>
      </p:sp>
      <p:cxnSp>
        <p:nvCxnSpPr>
          <p:cNvPr id="19462" name="AutoShape 6">
            <a:extLst>
              <a:ext uri="{FF2B5EF4-FFF2-40B4-BE49-F238E27FC236}">
                <a16:creationId xmlns:a16="http://schemas.microsoft.com/office/drawing/2014/main" id="{9A94AE5A-FA1D-4282-8AFE-2019B00073D5}"/>
              </a:ext>
            </a:extLst>
          </p:cNvPr>
          <p:cNvCxnSpPr>
            <a:cxnSpLocks noChangeShapeType="1"/>
            <a:stCxn id="19460" idx="3"/>
            <a:endCxn id="19461" idx="1"/>
          </p:cNvCxnSpPr>
          <p:nvPr/>
        </p:nvCxnSpPr>
        <p:spPr bwMode="auto">
          <a:xfrm flipV="1">
            <a:off x="5289550" y="2908300"/>
            <a:ext cx="1003300" cy="47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3" name="AutoShape 7">
            <a:extLst>
              <a:ext uri="{FF2B5EF4-FFF2-40B4-BE49-F238E27FC236}">
                <a16:creationId xmlns:a16="http://schemas.microsoft.com/office/drawing/2014/main" id="{69A6C0F2-3149-4D44-83BA-35C88FFB34A8}"/>
              </a:ext>
            </a:extLst>
          </p:cNvPr>
          <p:cNvCxnSpPr>
            <a:cxnSpLocks noChangeShapeType="1"/>
            <a:stCxn id="19458" idx="0"/>
            <a:endCxn id="19460" idx="2"/>
          </p:cNvCxnSpPr>
          <p:nvPr/>
        </p:nvCxnSpPr>
        <p:spPr bwMode="auto">
          <a:xfrm rot="16200000">
            <a:off x="2840832" y="3250406"/>
            <a:ext cx="1506538" cy="1298575"/>
          </a:xfrm>
          <a:prstGeom prst="curvedConnector3">
            <a:avLst>
              <a:gd name="adj1" fmla="val 49949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4" name="Text Box 8">
            <a:extLst>
              <a:ext uri="{FF2B5EF4-FFF2-40B4-BE49-F238E27FC236}">
                <a16:creationId xmlns:a16="http://schemas.microsoft.com/office/drawing/2014/main" id="{85A1235E-EB34-4DCD-AA88-4E39F7E39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913" y="4133850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cxnSp>
        <p:nvCxnSpPr>
          <p:cNvPr id="19465" name="AutoShape 9">
            <a:extLst>
              <a:ext uri="{FF2B5EF4-FFF2-40B4-BE49-F238E27FC236}">
                <a16:creationId xmlns:a16="http://schemas.microsoft.com/office/drawing/2014/main" id="{A8EA5656-6561-4A42-A4FC-532EECD71998}"/>
              </a:ext>
            </a:extLst>
          </p:cNvPr>
          <p:cNvCxnSpPr>
            <a:cxnSpLocks noChangeShapeType="1"/>
            <a:stCxn id="19461" idx="2"/>
            <a:endCxn id="19464" idx="0"/>
          </p:cNvCxnSpPr>
          <p:nvPr/>
        </p:nvCxnSpPr>
        <p:spPr bwMode="auto">
          <a:xfrm flipH="1">
            <a:off x="7332663" y="3324225"/>
            <a:ext cx="7937" cy="8096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6" name="AutoShape 10">
            <a:extLst>
              <a:ext uri="{FF2B5EF4-FFF2-40B4-BE49-F238E27FC236}">
                <a16:creationId xmlns:a16="http://schemas.microsoft.com/office/drawing/2014/main" id="{04D9962C-3246-4617-A912-A922BDE2135D}"/>
              </a:ext>
            </a:extLst>
          </p:cNvPr>
          <p:cNvCxnSpPr>
            <a:cxnSpLocks noChangeShapeType="1"/>
            <a:stCxn id="19459" idx="3"/>
            <a:endCxn id="19460" idx="1"/>
          </p:cNvCxnSpPr>
          <p:nvPr/>
        </p:nvCxnSpPr>
        <p:spPr bwMode="auto">
          <a:xfrm>
            <a:off x="2465388" y="2913063"/>
            <a:ext cx="7302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467" name="Picture 11">
            <a:extLst>
              <a:ext uri="{FF2B5EF4-FFF2-40B4-BE49-F238E27FC236}">
                <a16:creationId xmlns:a16="http://schemas.microsoft.com/office/drawing/2014/main" id="{F38E3260-4847-42B3-9D60-B67EABB7E3F5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8" name="Rectangle 12">
            <a:extLst>
              <a:ext uri="{FF2B5EF4-FFF2-40B4-BE49-F238E27FC236}">
                <a16:creationId xmlns:a16="http://schemas.microsoft.com/office/drawing/2014/main" id="{76814E22-E0D5-4223-9BE0-598C21662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77825"/>
            <a:ext cx="8135938" cy="117951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/>
              <a:t>CONCEPÇÃO DE ESTAÇÕES DE TRATAMENTO DE ÁGUA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B427FF01-5180-4048-B6B4-57CA4844A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5229225"/>
            <a:ext cx="2303463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19470" name="AutoShape 14">
            <a:extLst>
              <a:ext uri="{FF2B5EF4-FFF2-40B4-BE49-F238E27FC236}">
                <a16:creationId xmlns:a16="http://schemas.microsoft.com/office/drawing/2014/main" id="{2AF77C29-5404-4ACE-8C03-4783479BBA7C}"/>
              </a:ext>
            </a:extLst>
          </p:cNvPr>
          <p:cNvCxnSpPr>
            <a:cxnSpLocks noChangeShapeType="1"/>
            <a:stCxn id="19464" idx="2"/>
            <a:endCxn id="19469" idx="0"/>
          </p:cNvCxnSpPr>
          <p:nvPr/>
        </p:nvCxnSpPr>
        <p:spPr bwMode="auto">
          <a:xfrm>
            <a:off x="7332663" y="4600575"/>
            <a:ext cx="4762" cy="6286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3B02269-5DC7-4BEF-8DDA-D66200CA3E1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358D3159-855D-4575-8BE0-0D6CE2601D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41555193-14F2-4885-AEAA-B819EA7FF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496300" cy="4608512"/>
          </a:xfrm>
        </p:spPr>
        <p:txBody>
          <a:bodyPr/>
          <a:lstStyle/>
          <a:p>
            <a:r>
              <a:rPr lang="pt-BR" altLang="pt-BR" sz="3600" b="1"/>
              <a:t>Introdução</a:t>
            </a:r>
          </a:p>
          <a:p>
            <a:r>
              <a:rPr lang="pt-BR" altLang="pt-BR" sz="3600" b="1"/>
              <a:t>Concepção de Estações de Tratamento de Água</a:t>
            </a:r>
          </a:p>
          <a:p>
            <a:r>
              <a:rPr lang="pt-BR" altLang="pt-BR" sz="3600" b="1"/>
              <a:t>Tratamento Convencional de Ciclo Completo</a:t>
            </a:r>
          </a:p>
          <a:p>
            <a:r>
              <a:rPr lang="pt-BR" altLang="pt-BR" sz="3600" b="1"/>
              <a:t>Filtração Direta</a:t>
            </a:r>
          </a:p>
          <a:p>
            <a:r>
              <a:rPr lang="pt-BR" altLang="pt-BR" sz="3600" b="1"/>
              <a:t>Filtração em Linha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C452D82B-394A-4CB4-9978-F14777072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149725"/>
            <a:ext cx="43211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Tratamento Convencional !!!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414795B3-92D6-410F-83CA-2AAC1341D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2305050"/>
            <a:ext cx="18542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Manancial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CB3F15DC-F1F8-4561-B4C0-CA077844E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2305050"/>
            <a:ext cx="2093912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2E06CC14-FD66-435C-A316-3D61686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0" y="2303463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Floculação</a:t>
            </a:r>
          </a:p>
        </p:txBody>
      </p:sp>
      <p:cxnSp>
        <p:nvCxnSpPr>
          <p:cNvPr id="21510" name="AutoShape 6">
            <a:extLst>
              <a:ext uri="{FF2B5EF4-FFF2-40B4-BE49-F238E27FC236}">
                <a16:creationId xmlns:a16="http://schemas.microsoft.com/office/drawing/2014/main" id="{D891C3DD-85F8-4BB9-8D7D-328E04D54E40}"/>
              </a:ext>
            </a:extLst>
          </p:cNvPr>
          <p:cNvCxnSpPr>
            <a:cxnSpLocks noChangeShapeType="1"/>
            <a:stCxn id="21508" idx="3"/>
            <a:endCxn id="21509" idx="1"/>
          </p:cNvCxnSpPr>
          <p:nvPr/>
        </p:nvCxnSpPr>
        <p:spPr bwMode="auto">
          <a:xfrm flipV="1">
            <a:off x="5232400" y="2536825"/>
            <a:ext cx="10033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11" name="AutoShape 7">
            <a:extLst>
              <a:ext uri="{FF2B5EF4-FFF2-40B4-BE49-F238E27FC236}">
                <a16:creationId xmlns:a16="http://schemas.microsoft.com/office/drawing/2014/main" id="{F70523AB-55A3-47C4-A913-CAFD6F6C7169}"/>
              </a:ext>
            </a:extLst>
          </p:cNvPr>
          <p:cNvCxnSpPr>
            <a:cxnSpLocks noChangeShapeType="1"/>
            <a:stCxn id="21506" idx="0"/>
            <a:endCxn id="21508" idx="2"/>
          </p:cNvCxnSpPr>
          <p:nvPr/>
        </p:nvCxnSpPr>
        <p:spPr bwMode="auto">
          <a:xfrm rot="16200000">
            <a:off x="2790032" y="2753518"/>
            <a:ext cx="1377950" cy="1414463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2" name="Text Box 8">
            <a:extLst>
              <a:ext uri="{FF2B5EF4-FFF2-40B4-BE49-F238E27FC236}">
                <a16:creationId xmlns:a16="http://schemas.microsoft.com/office/drawing/2014/main" id="{5D29D558-9812-45ED-A1A5-80096989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724400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cxnSp>
        <p:nvCxnSpPr>
          <p:cNvPr id="21513" name="AutoShape 9">
            <a:extLst>
              <a:ext uri="{FF2B5EF4-FFF2-40B4-BE49-F238E27FC236}">
                <a16:creationId xmlns:a16="http://schemas.microsoft.com/office/drawing/2014/main" id="{5F44305F-0887-4B48-88C8-E211FB25894A}"/>
              </a:ext>
            </a:extLst>
          </p:cNvPr>
          <p:cNvCxnSpPr>
            <a:cxnSpLocks noChangeShapeType="1"/>
            <a:stCxn id="21507" idx="3"/>
            <a:endCxn id="21508" idx="1"/>
          </p:cNvCxnSpPr>
          <p:nvPr/>
        </p:nvCxnSpPr>
        <p:spPr bwMode="auto">
          <a:xfrm>
            <a:off x="2408238" y="2538413"/>
            <a:ext cx="7302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4" name="Text Box 10">
            <a:extLst>
              <a:ext uri="{FF2B5EF4-FFF2-40B4-BE49-F238E27FC236}">
                <a16:creationId xmlns:a16="http://schemas.microsoft.com/office/drawing/2014/main" id="{3E08E73F-5E72-4B5C-AE91-C1475779C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573463"/>
            <a:ext cx="23749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Sedimentação</a:t>
            </a:r>
          </a:p>
        </p:txBody>
      </p:sp>
      <p:cxnSp>
        <p:nvCxnSpPr>
          <p:cNvPr id="21515" name="AutoShape 11">
            <a:extLst>
              <a:ext uri="{FF2B5EF4-FFF2-40B4-BE49-F238E27FC236}">
                <a16:creationId xmlns:a16="http://schemas.microsoft.com/office/drawing/2014/main" id="{2E0793DC-6780-42E5-8072-5DA872EC9230}"/>
              </a:ext>
            </a:extLst>
          </p:cNvPr>
          <p:cNvCxnSpPr>
            <a:cxnSpLocks noChangeShapeType="1"/>
            <a:stCxn id="21509" idx="2"/>
            <a:endCxn id="21514" idx="0"/>
          </p:cNvCxnSpPr>
          <p:nvPr/>
        </p:nvCxnSpPr>
        <p:spPr bwMode="auto">
          <a:xfrm flipH="1">
            <a:off x="7272338" y="2770188"/>
            <a:ext cx="11112" cy="8032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16" name="AutoShape 12">
            <a:extLst>
              <a:ext uri="{FF2B5EF4-FFF2-40B4-BE49-F238E27FC236}">
                <a16:creationId xmlns:a16="http://schemas.microsoft.com/office/drawing/2014/main" id="{D7C9EEB1-C64F-4895-89B5-D574714D11E4}"/>
              </a:ext>
            </a:extLst>
          </p:cNvPr>
          <p:cNvCxnSpPr>
            <a:cxnSpLocks noChangeShapeType="1"/>
            <a:stCxn id="21514" idx="2"/>
            <a:endCxn id="21512" idx="0"/>
          </p:cNvCxnSpPr>
          <p:nvPr/>
        </p:nvCxnSpPr>
        <p:spPr bwMode="auto">
          <a:xfrm>
            <a:off x="7272338" y="4040188"/>
            <a:ext cx="3175" cy="68421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517" name="Picture 13">
            <a:extLst>
              <a:ext uri="{FF2B5EF4-FFF2-40B4-BE49-F238E27FC236}">
                <a16:creationId xmlns:a16="http://schemas.microsoft.com/office/drawing/2014/main" id="{EBBBDDE0-A799-4C30-800F-835A71022F4C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8" name="Rectangle 14">
            <a:extLst>
              <a:ext uri="{FF2B5EF4-FFF2-40B4-BE49-F238E27FC236}">
                <a16:creationId xmlns:a16="http://schemas.microsoft.com/office/drawing/2014/main" id="{7318F57D-3FAE-481F-B530-75784BDFA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60375"/>
            <a:ext cx="7772400" cy="881063"/>
          </a:xfrm>
        </p:spPr>
        <p:txBody>
          <a:bodyPr/>
          <a:lstStyle/>
          <a:p>
            <a:r>
              <a:rPr lang="pt-BR" altLang="pt-BR" sz="4000"/>
              <a:t>CONCEPÇÃO DE ESTAÇÕES DE TRATAMENTO DE ÁGUA</a:t>
            </a:r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id="{87CBC6B8-39FD-4766-AAC3-C4A40465D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0" y="5876925"/>
            <a:ext cx="2303463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21520" name="AutoShape 16">
            <a:extLst>
              <a:ext uri="{FF2B5EF4-FFF2-40B4-BE49-F238E27FC236}">
                <a16:creationId xmlns:a16="http://schemas.microsoft.com/office/drawing/2014/main" id="{460766CD-467B-4A7D-AD88-F14C7C17295E}"/>
              </a:ext>
            </a:extLst>
          </p:cNvPr>
          <p:cNvCxnSpPr>
            <a:cxnSpLocks noChangeShapeType="1"/>
            <a:stCxn id="21512" idx="2"/>
            <a:endCxn id="21519" idx="0"/>
          </p:cNvCxnSpPr>
          <p:nvPr/>
        </p:nvCxnSpPr>
        <p:spPr bwMode="auto">
          <a:xfrm>
            <a:off x="7275513" y="5191125"/>
            <a:ext cx="4762" cy="685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aptação - Rio Jurubatuba 2">
            <a:extLst>
              <a:ext uri="{FF2B5EF4-FFF2-40B4-BE49-F238E27FC236}">
                <a16:creationId xmlns:a16="http://schemas.microsoft.com/office/drawing/2014/main" id="{656B5B3D-11C5-4B8D-9EB8-94376F3720D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8497888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530" name="Object 2">
            <a:extLst>
              <a:ext uri="{FF2B5EF4-FFF2-40B4-BE49-F238E27FC236}">
                <a16:creationId xmlns:a16="http://schemas.microsoft.com/office/drawing/2014/main" id="{93AF0060-3122-4822-AEFF-D6FF4DA191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2565400"/>
          <a:ext cx="8215313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Documento" r:id="rId4" imgW="8314103" imgH="3231775" progId="Word.Document.8">
                  <p:embed/>
                </p:oleObj>
              </mc:Choice>
              <mc:Fallback>
                <p:oleObj name="Documento" r:id="rId4" imgW="8314103" imgH="323177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565400"/>
                        <a:ext cx="8215313" cy="318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1" name="Picture 3">
            <a:extLst>
              <a:ext uri="{FF2B5EF4-FFF2-40B4-BE49-F238E27FC236}">
                <a16:creationId xmlns:a16="http://schemas.microsoft.com/office/drawing/2014/main" id="{28EC1B62-B21E-4A7D-B402-B640E9DA0FAC}"/>
              </a:ext>
            </a:extLst>
          </p:cNvPr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CF62298B-1A79-4CD9-BD16-0BB221BE2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640763" cy="1524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CONCEPÇÃO DA ETA EM FUNÇÃO DA QUALIDADE DA ÁGUA BRUTA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14 Bloon de Algas 010901">
            <a:extLst>
              <a:ext uri="{FF2B5EF4-FFF2-40B4-BE49-F238E27FC236}">
                <a16:creationId xmlns:a16="http://schemas.microsoft.com/office/drawing/2014/main" id="{7B9E3E7B-D3B9-4E59-978B-8BFA32CBE8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1127125"/>
            <a:ext cx="8496300" cy="54387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0595" name="Object 3">
            <a:extLst>
              <a:ext uri="{FF2B5EF4-FFF2-40B4-BE49-F238E27FC236}">
                <a16:creationId xmlns:a16="http://schemas.microsoft.com/office/drawing/2014/main" id="{B856287F-FCED-464D-A762-C8D66E9A55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2565400"/>
          <a:ext cx="8215312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3" name="Documento" r:id="rId4" imgW="8314103" imgH="3231775" progId="Word.Document.8">
                  <p:embed/>
                </p:oleObj>
              </mc:Choice>
              <mc:Fallback>
                <p:oleObj name="Documento" r:id="rId4" imgW="8314103" imgH="3231775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565400"/>
                        <a:ext cx="8215312" cy="318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596" name="Picture 4">
            <a:extLst>
              <a:ext uri="{FF2B5EF4-FFF2-40B4-BE49-F238E27FC236}">
                <a16:creationId xmlns:a16="http://schemas.microsoft.com/office/drawing/2014/main" id="{7EC7041D-4B41-4DAC-80F3-71F71D17C766}"/>
              </a:ext>
            </a:extLst>
          </p:cNvPr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7" name="Rectangle 5">
            <a:extLst>
              <a:ext uri="{FF2B5EF4-FFF2-40B4-BE49-F238E27FC236}">
                <a16:creationId xmlns:a16="http://schemas.microsoft.com/office/drawing/2014/main" id="{6E993EB5-41B6-41B4-95EF-016E4EDE9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54137"/>
          </a:xfrm>
        </p:spPr>
        <p:txBody>
          <a:bodyPr/>
          <a:lstStyle/>
          <a:p>
            <a:r>
              <a:rPr lang="pt-BR" altLang="pt-BR" sz="3600"/>
              <a:t>CONCEPÇÃO DA ETA EM FUNÇÃO DA QUALIDADE DA ÁGUA BRUTA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F33F2187-0468-4399-8C79-C14A5B40F52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694069E9-CC21-4E65-ABDE-D5ECDED12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60350"/>
            <a:ext cx="77057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TRATAMENTO CONVENCIONAL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ETA ALTO DA BOA VISTA</a:t>
            </a:r>
          </a:p>
        </p:txBody>
      </p:sp>
      <p:pic>
        <p:nvPicPr>
          <p:cNvPr id="23556" name="Picture 4" descr="Vista aéra ET A ABV">
            <a:extLst>
              <a:ext uri="{FF2B5EF4-FFF2-40B4-BE49-F238E27FC236}">
                <a16:creationId xmlns:a16="http://schemas.microsoft.com/office/drawing/2014/main" id="{83AD8052-6F30-4778-B8C1-7267BF0A95D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6913562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>
            <a:extLst>
              <a:ext uri="{FF2B5EF4-FFF2-40B4-BE49-F238E27FC236}">
                <a16:creationId xmlns:a16="http://schemas.microsoft.com/office/drawing/2014/main" id="{9534A965-803C-41C1-9771-AB8F8FF5387D}"/>
              </a:ext>
            </a:extLst>
          </p:cNvPr>
          <p:cNvGraphicFramePr>
            <a:graphicFrameLocks/>
          </p:cNvGraphicFramePr>
          <p:nvPr/>
        </p:nvGraphicFramePr>
        <p:xfrm>
          <a:off x="4211638" y="1844675"/>
          <a:ext cx="4464050" cy="482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CorelPhotoPaint.Image.7" r:id="rId3" imgW="2333333" imgH="3457143" progId="CorelPhotoPaint.Image.7">
                  <p:embed/>
                </p:oleObj>
              </mc:Choice>
              <mc:Fallback>
                <p:oleObj name="CorelPhotoPaint.Image.7" r:id="rId3" imgW="2333333" imgH="3457143" progId="CorelPhotoPaint.Image.7">
                  <p:embed/>
                  <p:pic>
                    <p:nvPicPr>
                      <p:cNvPr id="0" name="Object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844675"/>
                        <a:ext cx="4464050" cy="482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>
            <a:extLst>
              <a:ext uri="{FF2B5EF4-FFF2-40B4-BE49-F238E27FC236}">
                <a16:creationId xmlns:a16="http://schemas.microsoft.com/office/drawing/2014/main" id="{4A9657B6-6FAC-4137-B9B5-24704B4E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4724400"/>
            <a:ext cx="3122612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/>
            <a:endParaRPr lang="pt-BR" altLang="pt-BR" sz="1400" b="1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70A8B287-EFDD-4565-8BBC-13A372602D33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Rectangle 5">
            <a:extLst>
              <a:ext uri="{FF2B5EF4-FFF2-40B4-BE49-F238E27FC236}">
                <a16:creationId xmlns:a16="http://schemas.microsoft.com/office/drawing/2014/main" id="{10288731-70A9-4B53-8A7E-76FF2B837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" y="260350"/>
            <a:ext cx="8686800" cy="12509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 anchorCtr="0">
            <a:spAutoFit/>
          </a:bodyPr>
          <a:lstStyle/>
          <a:p>
            <a:pPr eaLnBrk="0" hangingPunct="0"/>
            <a:r>
              <a:rPr lang="pt-BR" altLang="pt-BR" sz="3800">
                <a:solidFill>
                  <a:srgbClr val="FFFFFF"/>
                </a:solidFill>
                <a:latin typeface="Tahoma" panose="020B0604030504040204" pitchFamily="34" charset="0"/>
              </a:rPr>
              <a:t>TRATAMENTO CONVENCIONAL</a:t>
            </a:r>
            <a:br>
              <a:rPr lang="pt-BR" altLang="pt-BR" sz="380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pt-BR" altLang="pt-BR" sz="3800">
                <a:solidFill>
                  <a:srgbClr val="FFFFFF"/>
                </a:solidFill>
                <a:latin typeface="Tahoma" panose="020B0604030504040204" pitchFamily="34" charset="0"/>
              </a:rPr>
              <a:t> ETA GUARAÚ </a:t>
            </a:r>
          </a:p>
        </p:txBody>
      </p:sp>
      <p:pic>
        <p:nvPicPr>
          <p:cNvPr id="24582" name="Picture 6" descr="manancial-cantareira">
            <a:extLst>
              <a:ext uri="{FF2B5EF4-FFF2-40B4-BE49-F238E27FC236}">
                <a16:creationId xmlns:a16="http://schemas.microsoft.com/office/drawing/2014/main" id="{9EC18FD1-4794-4A14-BCCB-9818803A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50863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TA rio grande">
            <a:extLst>
              <a:ext uri="{FF2B5EF4-FFF2-40B4-BE49-F238E27FC236}">
                <a16:creationId xmlns:a16="http://schemas.microsoft.com/office/drawing/2014/main" id="{5AFE87A3-0076-4262-A34A-FEE4D702B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575" y="1844675"/>
            <a:ext cx="7056438" cy="4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DC861E08-B974-4015-80ED-ABC2ABDD68C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D43810E3-F62F-40C1-87E6-BFD4E620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85693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pt-BR" altLang="pt-BR" sz="4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TRATAMENTO CONVENCIONAL</a:t>
            </a:r>
          </a:p>
          <a:p>
            <a:pPr algn="ctr" eaLnBrk="0" hangingPunct="0"/>
            <a:r>
              <a:rPr lang="pt-BR" altLang="pt-BR" sz="4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ETA RIO GRANDE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005C451D-3346-41F7-86F0-88597C6CA07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Rectangle 3">
            <a:extLst>
              <a:ext uri="{FF2B5EF4-FFF2-40B4-BE49-F238E27FC236}">
                <a16:creationId xmlns:a16="http://schemas.microsoft.com/office/drawing/2014/main" id="{D7152A81-8FD2-4A81-8FD2-BCC676C39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32863" cy="1112838"/>
          </a:xfrm>
        </p:spPr>
        <p:txBody>
          <a:bodyPr/>
          <a:lstStyle/>
          <a:p>
            <a:r>
              <a:rPr lang="pt-BR" altLang="pt-BR" sz="3200">
                <a:solidFill>
                  <a:schemeClr val="tx1"/>
                </a:solidFill>
              </a:rPr>
              <a:t>TRATAMENTO CONVENCIONAL DE ÁGUAS </a:t>
            </a:r>
            <a:br>
              <a:rPr lang="pt-BR" altLang="pt-BR" sz="3200">
                <a:solidFill>
                  <a:schemeClr val="tx1"/>
                </a:solidFill>
              </a:rPr>
            </a:br>
            <a:r>
              <a:rPr lang="pt-BR" altLang="pt-BR" sz="3200">
                <a:solidFill>
                  <a:schemeClr val="tx1"/>
                </a:solidFill>
              </a:rPr>
              <a:t>DE ABASTECIMENTO</a:t>
            </a:r>
          </a:p>
        </p:txBody>
      </p:sp>
      <p:grpSp>
        <p:nvGrpSpPr>
          <p:cNvPr id="109572" name="Group 4">
            <a:extLst>
              <a:ext uri="{FF2B5EF4-FFF2-40B4-BE49-F238E27FC236}">
                <a16:creationId xmlns:a16="http://schemas.microsoft.com/office/drawing/2014/main" id="{06252721-7867-4355-BBAC-495BC346C259}"/>
              </a:ext>
            </a:extLst>
          </p:cNvPr>
          <p:cNvGrpSpPr>
            <a:grpSpLocks/>
          </p:cNvGrpSpPr>
          <p:nvPr/>
        </p:nvGrpSpPr>
        <p:grpSpPr bwMode="auto">
          <a:xfrm>
            <a:off x="166688" y="1306513"/>
            <a:ext cx="8918575" cy="5030787"/>
            <a:chOff x="105" y="823"/>
            <a:chExt cx="5618" cy="3169"/>
          </a:xfrm>
        </p:grpSpPr>
        <p:sp>
          <p:nvSpPr>
            <p:cNvPr id="109573" name="AutoShape 5">
              <a:extLst>
                <a:ext uri="{FF2B5EF4-FFF2-40B4-BE49-F238E27FC236}">
                  <a16:creationId xmlns:a16="http://schemas.microsoft.com/office/drawing/2014/main" id="{441A7252-E1E4-4227-9758-9AF5056EC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" y="1789"/>
              <a:ext cx="89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Manancial</a:t>
              </a:r>
            </a:p>
          </p:txBody>
        </p:sp>
        <p:sp>
          <p:nvSpPr>
            <p:cNvPr id="109574" name="AutoShape 6">
              <a:extLst>
                <a:ext uri="{FF2B5EF4-FFF2-40B4-BE49-F238E27FC236}">
                  <a16:creationId xmlns:a16="http://schemas.microsoft.com/office/drawing/2014/main" id="{711AFEDD-8468-4AAF-A4F7-BF1779818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1789"/>
              <a:ext cx="90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Coagulação</a:t>
              </a:r>
            </a:p>
          </p:txBody>
        </p:sp>
        <p:sp>
          <p:nvSpPr>
            <p:cNvPr id="109575" name="AutoShape 7">
              <a:extLst>
                <a:ext uri="{FF2B5EF4-FFF2-40B4-BE49-F238E27FC236}">
                  <a16:creationId xmlns:a16="http://schemas.microsoft.com/office/drawing/2014/main" id="{577764A7-5BA2-4A97-BF2D-31FD79364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1" y="1789"/>
              <a:ext cx="83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Floculação</a:t>
              </a:r>
            </a:p>
          </p:txBody>
        </p:sp>
        <p:sp>
          <p:nvSpPr>
            <p:cNvPr id="109576" name="AutoShape 8">
              <a:extLst>
                <a:ext uri="{FF2B5EF4-FFF2-40B4-BE49-F238E27FC236}">
                  <a16:creationId xmlns:a16="http://schemas.microsoft.com/office/drawing/2014/main" id="{CEE1B5B8-29C4-4435-BDF2-FC18B7841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1789"/>
              <a:ext cx="1071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Sedimentação</a:t>
              </a:r>
            </a:p>
          </p:txBody>
        </p:sp>
        <p:sp>
          <p:nvSpPr>
            <p:cNvPr id="109577" name="AutoShape 9">
              <a:extLst>
                <a:ext uri="{FF2B5EF4-FFF2-40B4-BE49-F238E27FC236}">
                  <a16:creationId xmlns:a16="http://schemas.microsoft.com/office/drawing/2014/main" id="{562A30C7-6FDF-42F5-9344-A5D3DB8EA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2724"/>
              <a:ext cx="71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Filtração</a:t>
              </a:r>
            </a:p>
          </p:txBody>
        </p:sp>
        <p:sp>
          <p:nvSpPr>
            <p:cNvPr id="109578" name="AutoShape 10">
              <a:extLst>
                <a:ext uri="{FF2B5EF4-FFF2-40B4-BE49-F238E27FC236}">
                  <a16:creationId xmlns:a16="http://schemas.microsoft.com/office/drawing/2014/main" id="{10FCDF80-01E2-463A-89B9-9901E3431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" y="2722"/>
              <a:ext cx="93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Desinfecção</a:t>
              </a:r>
            </a:p>
          </p:txBody>
        </p:sp>
        <p:sp>
          <p:nvSpPr>
            <p:cNvPr id="109579" name="AutoShape 11">
              <a:extLst>
                <a:ext uri="{FF2B5EF4-FFF2-40B4-BE49-F238E27FC236}">
                  <a16:creationId xmlns:a16="http://schemas.microsoft.com/office/drawing/2014/main" id="{4943ED5E-402D-4975-9BB5-5324F95C5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2724"/>
              <a:ext cx="917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Fluoretação</a:t>
              </a:r>
            </a:p>
          </p:txBody>
        </p:sp>
        <p:sp>
          <p:nvSpPr>
            <p:cNvPr id="109580" name="AutoShape 12">
              <a:extLst>
                <a:ext uri="{FF2B5EF4-FFF2-40B4-BE49-F238E27FC236}">
                  <a16:creationId xmlns:a16="http://schemas.microsoft.com/office/drawing/2014/main" id="{4A9EC395-CDC8-49D1-BAB6-8882CA5C3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724"/>
              <a:ext cx="116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Correção de pH</a:t>
              </a:r>
            </a:p>
          </p:txBody>
        </p:sp>
        <p:sp>
          <p:nvSpPr>
            <p:cNvPr id="109581" name="AutoShape 13">
              <a:extLst>
                <a:ext uri="{FF2B5EF4-FFF2-40B4-BE49-F238E27FC236}">
                  <a16:creationId xmlns:a16="http://schemas.microsoft.com/office/drawing/2014/main" id="{C9C51472-4E39-4A70-BA60-AB3B72E3E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" y="3549"/>
              <a:ext cx="845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Água Final</a:t>
              </a:r>
            </a:p>
          </p:txBody>
        </p:sp>
        <p:cxnSp>
          <p:nvCxnSpPr>
            <p:cNvPr id="109582" name="AutoShape 14">
              <a:extLst>
                <a:ext uri="{FF2B5EF4-FFF2-40B4-BE49-F238E27FC236}">
                  <a16:creationId xmlns:a16="http://schemas.microsoft.com/office/drawing/2014/main" id="{7F97A00D-E9DD-434D-8020-768DC8B0F53F}"/>
                </a:ext>
              </a:extLst>
            </p:cNvPr>
            <p:cNvCxnSpPr>
              <a:cxnSpLocks noChangeShapeType="1"/>
              <a:stCxn id="109573" idx="4"/>
              <a:endCxn id="109574" idx="2"/>
            </p:cNvCxnSpPr>
            <p:nvPr/>
          </p:nvCxnSpPr>
          <p:spPr bwMode="auto">
            <a:xfrm>
              <a:off x="926" y="1970"/>
              <a:ext cx="71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583" name="AutoShape 15">
              <a:extLst>
                <a:ext uri="{FF2B5EF4-FFF2-40B4-BE49-F238E27FC236}">
                  <a16:creationId xmlns:a16="http://schemas.microsoft.com/office/drawing/2014/main" id="{36BDE27B-13FF-4ED5-AFB0-C41E5AFE4850}"/>
                </a:ext>
              </a:extLst>
            </p:cNvPr>
            <p:cNvCxnSpPr>
              <a:cxnSpLocks noChangeShapeType="1"/>
              <a:stCxn id="109574" idx="4"/>
              <a:endCxn id="109575" idx="2"/>
            </p:cNvCxnSpPr>
            <p:nvPr/>
          </p:nvCxnSpPr>
          <p:spPr bwMode="auto">
            <a:xfrm>
              <a:off x="2482" y="1970"/>
              <a:ext cx="44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584" name="AutoShape 16">
              <a:extLst>
                <a:ext uri="{FF2B5EF4-FFF2-40B4-BE49-F238E27FC236}">
                  <a16:creationId xmlns:a16="http://schemas.microsoft.com/office/drawing/2014/main" id="{8AD9C231-72F0-4F86-BDD8-4B399155B5DB}"/>
                </a:ext>
              </a:extLst>
            </p:cNvPr>
            <p:cNvCxnSpPr>
              <a:cxnSpLocks noChangeShapeType="1"/>
              <a:stCxn id="109575" idx="4"/>
              <a:endCxn id="109576" idx="2"/>
            </p:cNvCxnSpPr>
            <p:nvPr/>
          </p:nvCxnSpPr>
          <p:spPr bwMode="auto">
            <a:xfrm>
              <a:off x="3698" y="1970"/>
              <a:ext cx="537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585" name="AutoShape 17">
              <a:extLst>
                <a:ext uri="{FF2B5EF4-FFF2-40B4-BE49-F238E27FC236}">
                  <a16:creationId xmlns:a16="http://schemas.microsoft.com/office/drawing/2014/main" id="{F537D9BC-1866-4881-A45A-133C408527B7}"/>
                </a:ext>
              </a:extLst>
            </p:cNvPr>
            <p:cNvCxnSpPr>
              <a:cxnSpLocks noChangeShapeType="1"/>
              <a:stCxn id="109576" idx="3"/>
              <a:endCxn id="109577" idx="1"/>
            </p:cNvCxnSpPr>
            <p:nvPr/>
          </p:nvCxnSpPr>
          <p:spPr bwMode="auto">
            <a:xfrm flipH="1">
              <a:off x="4731" y="2078"/>
              <a:ext cx="3" cy="71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586" name="AutoShape 18">
              <a:extLst>
                <a:ext uri="{FF2B5EF4-FFF2-40B4-BE49-F238E27FC236}">
                  <a16:creationId xmlns:a16="http://schemas.microsoft.com/office/drawing/2014/main" id="{5CF682F9-74AD-4AFA-B440-A9760E130F7B}"/>
                </a:ext>
              </a:extLst>
            </p:cNvPr>
            <p:cNvCxnSpPr>
              <a:cxnSpLocks noChangeShapeType="1"/>
              <a:stCxn id="109577" idx="2"/>
              <a:endCxn id="109578" idx="4"/>
            </p:cNvCxnSpPr>
            <p:nvPr/>
          </p:nvCxnSpPr>
          <p:spPr bwMode="auto">
            <a:xfrm flipH="1" flipV="1">
              <a:off x="3806" y="2903"/>
              <a:ext cx="60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587" name="AutoShape 19">
              <a:extLst>
                <a:ext uri="{FF2B5EF4-FFF2-40B4-BE49-F238E27FC236}">
                  <a16:creationId xmlns:a16="http://schemas.microsoft.com/office/drawing/2014/main" id="{2300C03C-4B0D-4F1F-AB57-16BDE6C2ADD6}"/>
                </a:ext>
              </a:extLst>
            </p:cNvPr>
            <p:cNvCxnSpPr>
              <a:cxnSpLocks noChangeShapeType="1"/>
              <a:stCxn id="109578" idx="2"/>
              <a:endCxn id="109579" idx="4"/>
            </p:cNvCxnSpPr>
            <p:nvPr/>
          </p:nvCxnSpPr>
          <p:spPr bwMode="auto">
            <a:xfrm flipH="1">
              <a:off x="2345" y="2903"/>
              <a:ext cx="59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588" name="AutoShape 20">
              <a:extLst>
                <a:ext uri="{FF2B5EF4-FFF2-40B4-BE49-F238E27FC236}">
                  <a16:creationId xmlns:a16="http://schemas.microsoft.com/office/drawing/2014/main" id="{C7B57276-CEC4-4B32-96D4-FAD3D3BD1F27}"/>
                </a:ext>
              </a:extLst>
            </p:cNvPr>
            <p:cNvCxnSpPr>
              <a:cxnSpLocks noChangeShapeType="1"/>
              <a:stCxn id="109580" idx="3"/>
              <a:endCxn id="109581" idx="1"/>
            </p:cNvCxnSpPr>
            <p:nvPr/>
          </p:nvCxnSpPr>
          <p:spPr bwMode="auto">
            <a:xfrm>
              <a:off x="656" y="3013"/>
              <a:ext cx="3" cy="60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589" name="AutoShape 21">
              <a:extLst>
                <a:ext uri="{FF2B5EF4-FFF2-40B4-BE49-F238E27FC236}">
                  <a16:creationId xmlns:a16="http://schemas.microsoft.com/office/drawing/2014/main" id="{5F7976A2-B5B2-4780-91E4-19F5DD5B6EC2}"/>
                </a:ext>
              </a:extLst>
            </p:cNvPr>
            <p:cNvCxnSpPr>
              <a:cxnSpLocks noChangeShapeType="1"/>
              <a:stCxn id="109579" idx="2"/>
              <a:endCxn id="109580" idx="4"/>
            </p:cNvCxnSpPr>
            <p:nvPr/>
          </p:nvCxnSpPr>
          <p:spPr bwMode="auto">
            <a:xfrm flipH="1">
              <a:off x="1204" y="2905"/>
              <a:ext cx="296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9590" name="Line 22">
              <a:extLst>
                <a:ext uri="{FF2B5EF4-FFF2-40B4-BE49-F238E27FC236}">
                  <a16:creationId xmlns:a16="http://schemas.microsoft.com/office/drawing/2014/main" id="{648E21D5-A47A-4E9B-8CD1-1F70DCA85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4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591" name="Text Box 23">
              <a:extLst>
                <a:ext uri="{FF2B5EF4-FFF2-40B4-BE49-F238E27FC236}">
                  <a16:creationId xmlns:a16="http://schemas.microsoft.com/office/drawing/2014/main" id="{F3A9273F-BC2D-41AC-9681-DA220AF87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649" y="1309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109592" name="Line 24">
              <a:extLst>
                <a:ext uri="{FF2B5EF4-FFF2-40B4-BE49-F238E27FC236}">
                  <a16:creationId xmlns:a16="http://schemas.microsoft.com/office/drawing/2014/main" id="{50E228DB-0315-4E76-B098-44FA7F9D0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2" y="140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593" name="Text Box 25">
              <a:extLst>
                <a:ext uri="{FF2B5EF4-FFF2-40B4-BE49-F238E27FC236}">
                  <a16:creationId xmlns:a16="http://schemas.microsoft.com/office/drawing/2014/main" id="{2DE8BF85-8376-4754-98E9-39FFFE0E1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915" y="1298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CAP</a:t>
              </a:r>
            </a:p>
          </p:txBody>
        </p:sp>
        <p:sp>
          <p:nvSpPr>
            <p:cNvPr id="109594" name="Line 26">
              <a:extLst>
                <a:ext uri="{FF2B5EF4-FFF2-40B4-BE49-F238E27FC236}">
                  <a16:creationId xmlns:a16="http://schemas.microsoft.com/office/drawing/2014/main" id="{140A3D79-FEFC-4AEB-9459-33EE34C62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0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595" name="Text Box 27">
              <a:extLst>
                <a:ext uri="{FF2B5EF4-FFF2-40B4-BE49-F238E27FC236}">
                  <a16:creationId xmlns:a16="http://schemas.microsoft.com/office/drawing/2014/main" id="{DDD87B42-2390-4980-B290-FBE515D19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329" y="1202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Coagulante</a:t>
              </a:r>
            </a:p>
          </p:txBody>
        </p:sp>
        <p:sp>
          <p:nvSpPr>
            <p:cNvPr id="109596" name="Text Box 28">
              <a:extLst>
                <a:ext uri="{FF2B5EF4-FFF2-40B4-BE49-F238E27FC236}">
                  <a16:creationId xmlns:a16="http://schemas.microsoft.com/office/drawing/2014/main" id="{34B0CD40-A100-4D7F-9C0A-DE46DF5AB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551" y="1202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Alcalinizante</a:t>
              </a:r>
            </a:p>
          </p:txBody>
        </p:sp>
        <p:sp>
          <p:nvSpPr>
            <p:cNvPr id="109597" name="Line 29">
              <a:extLst>
                <a:ext uri="{FF2B5EF4-FFF2-40B4-BE49-F238E27FC236}">
                  <a16:creationId xmlns:a16="http://schemas.microsoft.com/office/drawing/2014/main" id="{322A1AD8-F8D3-49E9-9E05-6710F0957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1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598" name="Line 30">
              <a:extLst>
                <a:ext uri="{FF2B5EF4-FFF2-40B4-BE49-F238E27FC236}">
                  <a16:creationId xmlns:a16="http://schemas.microsoft.com/office/drawing/2014/main" id="{67132EBA-A760-494A-B66E-81D5FBE873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599" name="Text Box 31">
              <a:extLst>
                <a:ext uri="{FF2B5EF4-FFF2-40B4-BE49-F238E27FC236}">
                  <a16:creationId xmlns:a16="http://schemas.microsoft.com/office/drawing/2014/main" id="{FEAB6F50-4B8F-42A9-9AA9-F8A88DA4B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772" y="1203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109600" name="Line 32">
              <a:extLst>
                <a:ext uri="{FF2B5EF4-FFF2-40B4-BE49-F238E27FC236}">
                  <a16:creationId xmlns:a16="http://schemas.microsoft.com/office/drawing/2014/main" id="{AD8C0348-011C-43D1-8AD8-74B10E72B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8" y="139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601" name="Text Box 33">
              <a:extLst>
                <a:ext uri="{FF2B5EF4-FFF2-40B4-BE49-F238E27FC236}">
                  <a16:creationId xmlns:a16="http://schemas.microsoft.com/office/drawing/2014/main" id="{668C2BFD-8612-4867-B4CE-F04D27ADA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2302" y="1470"/>
              <a:ext cx="7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Polímero</a:t>
              </a:r>
            </a:p>
          </p:txBody>
        </p:sp>
        <p:sp>
          <p:nvSpPr>
            <p:cNvPr id="109602" name="Line 34">
              <a:extLst>
                <a:ext uri="{FF2B5EF4-FFF2-40B4-BE49-F238E27FC236}">
                  <a16:creationId xmlns:a16="http://schemas.microsoft.com/office/drawing/2014/main" id="{B9A18FE1-82B5-467F-90C9-2F6B5D0DA8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2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603" name="Text Box 35">
              <a:extLst>
                <a:ext uri="{FF2B5EF4-FFF2-40B4-BE49-F238E27FC236}">
                  <a16:creationId xmlns:a16="http://schemas.microsoft.com/office/drawing/2014/main" id="{CA5138A0-BED3-498A-A252-08BB8D956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2" y="2263"/>
              <a:ext cx="5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Polímero</a:t>
              </a:r>
            </a:p>
          </p:txBody>
        </p:sp>
        <p:sp>
          <p:nvSpPr>
            <p:cNvPr id="109604" name="Line 36">
              <a:extLst>
                <a:ext uri="{FF2B5EF4-FFF2-40B4-BE49-F238E27FC236}">
                  <a16:creationId xmlns:a16="http://schemas.microsoft.com/office/drawing/2014/main" id="{6ADDDD4A-871F-4EE0-8AD2-6291B96532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7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605" name="Text Box 37">
              <a:extLst>
                <a:ext uri="{FF2B5EF4-FFF2-40B4-BE49-F238E27FC236}">
                  <a16:creationId xmlns:a16="http://schemas.microsoft.com/office/drawing/2014/main" id="{E8592EE2-B3D3-4650-9FEC-C6C8708A9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275"/>
              <a:ext cx="9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109606" name="Line 38">
              <a:extLst>
                <a:ext uri="{FF2B5EF4-FFF2-40B4-BE49-F238E27FC236}">
                  <a16:creationId xmlns:a16="http://schemas.microsoft.com/office/drawing/2014/main" id="{1BB94327-C298-4F37-ADA8-9387FE6D5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1" y="302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607" name="Text Box 39">
              <a:extLst>
                <a:ext uri="{FF2B5EF4-FFF2-40B4-BE49-F238E27FC236}">
                  <a16:creationId xmlns:a16="http://schemas.microsoft.com/office/drawing/2014/main" id="{B8299CAB-D75E-4376-BFDB-568E6EA87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2736" y="3401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109608" name="Line 40">
              <a:extLst>
                <a:ext uri="{FF2B5EF4-FFF2-40B4-BE49-F238E27FC236}">
                  <a16:creationId xmlns:a16="http://schemas.microsoft.com/office/drawing/2014/main" id="{4F69AC76-8186-4A18-81A7-272CF29333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5" y="304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609" name="Text Box 41">
              <a:extLst>
                <a:ext uri="{FF2B5EF4-FFF2-40B4-BE49-F238E27FC236}">
                  <a16:creationId xmlns:a16="http://schemas.microsoft.com/office/drawing/2014/main" id="{EFE826FE-0E91-404B-B597-BFE9D38F2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685" y="3205"/>
              <a:ext cx="43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Flúor</a:t>
              </a:r>
            </a:p>
            <a:p>
              <a:pPr eaLnBrk="0" hangingPunct="0"/>
              <a:endParaRPr lang="pt-BR" altLang="pt-BR" sz="1600">
                <a:latin typeface="Times New Roman" panose="02020603050405020304" pitchFamily="18" charset="0"/>
              </a:endParaRPr>
            </a:p>
          </p:txBody>
        </p:sp>
        <p:sp>
          <p:nvSpPr>
            <p:cNvPr id="109610" name="Line 42">
              <a:extLst>
                <a:ext uri="{FF2B5EF4-FFF2-40B4-BE49-F238E27FC236}">
                  <a16:creationId xmlns:a16="http://schemas.microsoft.com/office/drawing/2014/main" id="{2FE53BAD-EF76-47D5-B029-3D05FEDD0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4" y="3362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9611" name="Text Box 43">
              <a:extLst>
                <a:ext uri="{FF2B5EF4-FFF2-40B4-BE49-F238E27FC236}">
                  <a16:creationId xmlns:a16="http://schemas.microsoft.com/office/drawing/2014/main" id="{12E58923-4887-4125-AF8C-5D6EC478E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" y="3127"/>
              <a:ext cx="8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1600">
                  <a:latin typeface="Times New Roman" panose="02020603050405020304" pitchFamily="18" charset="0"/>
                </a:rPr>
                <a:t>Alcalinizante</a:t>
              </a:r>
            </a:p>
          </p:txBody>
        </p:sp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7EBF8768-8D95-413B-B021-183FFD184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2540000"/>
            <a:ext cx="1854200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Manancial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EAA06E92-FF6E-425C-BFF3-43129AFDC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2540000"/>
            <a:ext cx="2093912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1E544F9E-D5D9-4888-B8E4-BE4B70030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0" y="2540000"/>
            <a:ext cx="2095500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cxnSp>
        <p:nvCxnSpPr>
          <p:cNvPr id="28677" name="AutoShape 5">
            <a:extLst>
              <a:ext uri="{FF2B5EF4-FFF2-40B4-BE49-F238E27FC236}">
                <a16:creationId xmlns:a16="http://schemas.microsoft.com/office/drawing/2014/main" id="{8EA10333-65C1-46CC-A9E9-69FF000C646F}"/>
              </a:ext>
            </a:extLst>
          </p:cNvPr>
          <p:cNvCxnSpPr>
            <a:cxnSpLocks noChangeShapeType="1"/>
            <a:stCxn id="28674" idx="3"/>
            <a:endCxn id="28675" idx="1"/>
          </p:cNvCxnSpPr>
          <p:nvPr/>
        </p:nvCxnSpPr>
        <p:spPr bwMode="auto">
          <a:xfrm>
            <a:off x="2408238" y="2728913"/>
            <a:ext cx="7302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78" name="AutoShape 6">
            <a:extLst>
              <a:ext uri="{FF2B5EF4-FFF2-40B4-BE49-F238E27FC236}">
                <a16:creationId xmlns:a16="http://schemas.microsoft.com/office/drawing/2014/main" id="{A8237B92-0ED4-46BC-AFD2-ACEC7D287CAC}"/>
              </a:ext>
            </a:extLst>
          </p:cNvPr>
          <p:cNvCxnSpPr>
            <a:cxnSpLocks noChangeShapeType="1"/>
            <a:stCxn id="28675" idx="3"/>
            <a:endCxn id="28676" idx="1"/>
          </p:cNvCxnSpPr>
          <p:nvPr/>
        </p:nvCxnSpPr>
        <p:spPr bwMode="auto">
          <a:xfrm>
            <a:off x="5232400" y="2728913"/>
            <a:ext cx="100330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679" name="Picture 7">
            <a:extLst>
              <a:ext uri="{FF2B5EF4-FFF2-40B4-BE49-F238E27FC236}">
                <a16:creationId xmlns:a16="http://schemas.microsoft.com/office/drawing/2014/main" id="{4BBA6BFE-61FD-4E05-8CD2-4B6914C1AF7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0" name="Rectangle 8">
            <a:extLst>
              <a:ext uri="{FF2B5EF4-FFF2-40B4-BE49-F238E27FC236}">
                <a16:creationId xmlns:a16="http://schemas.microsoft.com/office/drawing/2014/main" id="{12140130-8E28-45AD-A030-E87C37AD79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77825"/>
            <a:ext cx="7772400" cy="13112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/>
              <a:t>CONCEPÇÃO DE ESTAÇÕES DE TRATAMENTO DE ÁGUA</a:t>
            </a:r>
          </a:p>
        </p:txBody>
      </p:sp>
      <p:sp>
        <p:nvSpPr>
          <p:cNvPr id="28681" name="Text Box 9">
            <a:extLst>
              <a:ext uri="{FF2B5EF4-FFF2-40B4-BE49-F238E27FC236}">
                <a16:creationId xmlns:a16="http://schemas.microsoft.com/office/drawing/2014/main" id="{166C807F-0402-4A43-961F-0D8DFBB6B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149725"/>
            <a:ext cx="2376487" cy="841375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Equalização e tratamento</a:t>
            </a:r>
          </a:p>
        </p:txBody>
      </p:sp>
      <p:cxnSp>
        <p:nvCxnSpPr>
          <p:cNvPr id="28682" name="AutoShape 10">
            <a:extLst>
              <a:ext uri="{FF2B5EF4-FFF2-40B4-BE49-F238E27FC236}">
                <a16:creationId xmlns:a16="http://schemas.microsoft.com/office/drawing/2014/main" id="{1FA03E52-C65C-4469-9117-444022DD6739}"/>
              </a:ext>
            </a:extLst>
          </p:cNvPr>
          <p:cNvCxnSpPr>
            <a:cxnSpLocks noChangeShapeType="1"/>
            <a:stCxn id="28676" idx="3"/>
          </p:cNvCxnSpPr>
          <p:nvPr/>
        </p:nvCxnSpPr>
        <p:spPr bwMode="auto">
          <a:xfrm>
            <a:off x="8331200" y="2778125"/>
            <a:ext cx="488950" cy="31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3" name="AutoShape 11">
            <a:extLst>
              <a:ext uri="{FF2B5EF4-FFF2-40B4-BE49-F238E27FC236}">
                <a16:creationId xmlns:a16="http://schemas.microsoft.com/office/drawing/2014/main" id="{4BB61F5C-0EB0-4911-A9F9-386C4AD77FEF}"/>
              </a:ext>
            </a:extLst>
          </p:cNvPr>
          <p:cNvCxnSpPr>
            <a:cxnSpLocks noChangeShapeType="1"/>
            <a:stCxn id="28676" idx="2"/>
            <a:endCxn id="28681" idx="0"/>
          </p:cNvCxnSpPr>
          <p:nvPr/>
        </p:nvCxnSpPr>
        <p:spPr bwMode="auto">
          <a:xfrm flipH="1">
            <a:off x="7273925" y="3016250"/>
            <a:ext cx="9525" cy="11334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4" name="AutoShape 12">
            <a:extLst>
              <a:ext uri="{FF2B5EF4-FFF2-40B4-BE49-F238E27FC236}">
                <a16:creationId xmlns:a16="http://schemas.microsoft.com/office/drawing/2014/main" id="{3C0D96C2-473C-4823-8706-41FAF40376D6}"/>
              </a:ext>
            </a:extLst>
          </p:cNvPr>
          <p:cNvCxnSpPr>
            <a:cxnSpLocks noChangeShapeType="1"/>
            <a:stCxn id="28681" idx="1"/>
            <a:endCxn id="28675" idx="2"/>
          </p:cNvCxnSpPr>
          <p:nvPr/>
        </p:nvCxnSpPr>
        <p:spPr bwMode="auto">
          <a:xfrm rot="10800000">
            <a:off x="4186238" y="3016250"/>
            <a:ext cx="1898650" cy="1554163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5" name="Text Box 13">
            <a:extLst>
              <a:ext uri="{FF2B5EF4-FFF2-40B4-BE49-F238E27FC236}">
                <a16:creationId xmlns:a16="http://schemas.microsoft.com/office/drawing/2014/main" id="{884B0714-F6EF-469A-9F75-6E0F7B9E2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0" y="5734050"/>
            <a:ext cx="2095500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Torta</a:t>
            </a:r>
          </a:p>
        </p:txBody>
      </p:sp>
      <p:cxnSp>
        <p:nvCxnSpPr>
          <p:cNvPr id="28686" name="AutoShape 14">
            <a:extLst>
              <a:ext uri="{FF2B5EF4-FFF2-40B4-BE49-F238E27FC236}">
                <a16:creationId xmlns:a16="http://schemas.microsoft.com/office/drawing/2014/main" id="{D3E9993A-697B-4965-9DC0-BFEF0EBA6906}"/>
              </a:ext>
            </a:extLst>
          </p:cNvPr>
          <p:cNvCxnSpPr>
            <a:cxnSpLocks noChangeShapeType="1"/>
            <a:stCxn id="28681" idx="2"/>
            <a:endCxn id="28685" idx="0"/>
          </p:cNvCxnSpPr>
          <p:nvPr/>
        </p:nvCxnSpPr>
        <p:spPr bwMode="auto">
          <a:xfrm>
            <a:off x="7273925" y="4991100"/>
            <a:ext cx="9525" cy="7429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817C23A6-FC24-4ECD-ACF4-3A4D1B776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79700"/>
            <a:ext cx="18542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Manancial</a:t>
            </a:r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098B32EA-1287-4D6D-B0AB-33F071EEE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679700"/>
            <a:ext cx="2093912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15B9904E-D149-470E-9079-845B5181B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2492375"/>
            <a:ext cx="2095500" cy="83185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Pré-floculação</a:t>
            </a:r>
          </a:p>
        </p:txBody>
      </p:sp>
      <p:cxnSp>
        <p:nvCxnSpPr>
          <p:cNvPr id="29701" name="AutoShape 5">
            <a:extLst>
              <a:ext uri="{FF2B5EF4-FFF2-40B4-BE49-F238E27FC236}">
                <a16:creationId xmlns:a16="http://schemas.microsoft.com/office/drawing/2014/main" id="{6FA3D7E8-2A88-4615-AE7B-2F65BDF5CE25}"/>
              </a:ext>
            </a:extLst>
          </p:cNvPr>
          <p:cNvCxnSpPr>
            <a:cxnSpLocks noChangeShapeType="1"/>
            <a:stCxn id="29699" idx="3"/>
            <a:endCxn id="29700" idx="1"/>
          </p:cNvCxnSpPr>
          <p:nvPr/>
        </p:nvCxnSpPr>
        <p:spPr bwMode="auto">
          <a:xfrm flipV="1">
            <a:off x="5289550" y="2908300"/>
            <a:ext cx="1003300" cy="476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02" name="Text Box 6">
            <a:extLst>
              <a:ext uri="{FF2B5EF4-FFF2-40B4-BE49-F238E27FC236}">
                <a16:creationId xmlns:a16="http://schemas.microsoft.com/office/drawing/2014/main" id="{37B22A83-4B06-49E7-97D5-54A10EBCE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913" y="4133850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cxnSp>
        <p:nvCxnSpPr>
          <p:cNvPr id="29703" name="AutoShape 7">
            <a:extLst>
              <a:ext uri="{FF2B5EF4-FFF2-40B4-BE49-F238E27FC236}">
                <a16:creationId xmlns:a16="http://schemas.microsoft.com/office/drawing/2014/main" id="{EC3273C7-7CE7-4D8A-9653-3B8460CB660C}"/>
              </a:ext>
            </a:extLst>
          </p:cNvPr>
          <p:cNvCxnSpPr>
            <a:cxnSpLocks noChangeShapeType="1"/>
            <a:stCxn id="29700" idx="2"/>
            <a:endCxn id="29702" idx="0"/>
          </p:cNvCxnSpPr>
          <p:nvPr/>
        </p:nvCxnSpPr>
        <p:spPr bwMode="auto">
          <a:xfrm flipH="1">
            <a:off x="7332663" y="3324225"/>
            <a:ext cx="7937" cy="80962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4" name="AutoShape 8">
            <a:extLst>
              <a:ext uri="{FF2B5EF4-FFF2-40B4-BE49-F238E27FC236}">
                <a16:creationId xmlns:a16="http://schemas.microsoft.com/office/drawing/2014/main" id="{FED31FF9-5DB9-4EB5-A7E6-4E2C3023CD6B}"/>
              </a:ext>
            </a:extLst>
          </p:cNvPr>
          <p:cNvCxnSpPr>
            <a:cxnSpLocks noChangeShapeType="1"/>
            <a:stCxn id="29698" idx="3"/>
            <a:endCxn id="29699" idx="1"/>
          </p:cNvCxnSpPr>
          <p:nvPr/>
        </p:nvCxnSpPr>
        <p:spPr bwMode="auto">
          <a:xfrm>
            <a:off x="2465388" y="2913063"/>
            <a:ext cx="7302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705" name="Picture 9">
            <a:extLst>
              <a:ext uri="{FF2B5EF4-FFF2-40B4-BE49-F238E27FC236}">
                <a16:creationId xmlns:a16="http://schemas.microsoft.com/office/drawing/2014/main" id="{D4A6D287-B4F8-46C7-81C6-06944618049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6" name="Rectangle 10">
            <a:extLst>
              <a:ext uri="{FF2B5EF4-FFF2-40B4-BE49-F238E27FC236}">
                <a16:creationId xmlns:a16="http://schemas.microsoft.com/office/drawing/2014/main" id="{382AEE7E-B85F-4A83-9FB0-CDDD88B0D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77825"/>
            <a:ext cx="8207375" cy="139541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/>
              <a:t>CONCEPÇÃO DE ESTAÇÕES DE TRATAMENTO DE ÁGUA</a:t>
            </a:r>
          </a:p>
        </p:txBody>
      </p:sp>
      <p:sp>
        <p:nvSpPr>
          <p:cNvPr id="29707" name="Text Box 11">
            <a:extLst>
              <a:ext uri="{FF2B5EF4-FFF2-40B4-BE49-F238E27FC236}">
                <a16:creationId xmlns:a16="http://schemas.microsoft.com/office/drawing/2014/main" id="{99AD07B9-DB33-4D93-B778-1C0581CEC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3948113"/>
            <a:ext cx="2376487" cy="841375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Equalização e tratamento</a:t>
            </a:r>
          </a:p>
        </p:txBody>
      </p:sp>
      <p:sp>
        <p:nvSpPr>
          <p:cNvPr id="29708" name="Text Box 12">
            <a:extLst>
              <a:ext uri="{FF2B5EF4-FFF2-40B4-BE49-F238E27FC236}">
                <a16:creationId xmlns:a16="http://schemas.microsoft.com/office/drawing/2014/main" id="{6F558530-A500-4462-BAC4-8676080B5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734050"/>
            <a:ext cx="2095500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Torta</a:t>
            </a:r>
          </a:p>
        </p:txBody>
      </p:sp>
      <p:cxnSp>
        <p:nvCxnSpPr>
          <p:cNvPr id="29709" name="AutoShape 13">
            <a:extLst>
              <a:ext uri="{FF2B5EF4-FFF2-40B4-BE49-F238E27FC236}">
                <a16:creationId xmlns:a16="http://schemas.microsoft.com/office/drawing/2014/main" id="{940AF821-D6F4-4F87-B136-D61BBFC6C216}"/>
              </a:ext>
            </a:extLst>
          </p:cNvPr>
          <p:cNvCxnSpPr>
            <a:cxnSpLocks noChangeShapeType="1"/>
            <a:stCxn id="29707" idx="2"/>
            <a:endCxn id="29708" idx="0"/>
          </p:cNvCxnSpPr>
          <p:nvPr/>
        </p:nvCxnSpPr>
        <p:spPr bwMode="auto">
          <a:xfrm>
            <a:off x="4248150" y="4789488"/>
            <a:ext cx="3175" cy="944562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10" name="AutoShape 14">
            <a:extLst>
              <a:ext uri="{FF2B5EF4-FFF2-40B4-BE49-F238E27FC236}">
                <a16:creationId xmlns:a16="http://schemas.microsoft.com/office/drawing/2014/main" id="{E9C7674D-CFF1-4C3B-B5F2-9E0FEB505C53}"/>
              </a:ext>
            </a:extLst>
          </p:cNvPr>
          <p:cNvCxnSpPr>
            <a:cxnSpLocks noChangeShapeType="1"/>
            <a:stCxn id="29702" idx="1"/>
            <a:endCxn id="29707" idx="3"/>
          </p:cNvCxnSpPr>
          <p:nvPr/>
        </p:nvCxnSpPr>
        <p:spPr bwMode="auto">
          <a:xfrm flipH="1">
            <a:off x="5435600" y="4367213"/>
            <a:ext cx="849313" cy="15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11" name="AutoShape 15">
            <a:extLst>
              <a:ext uri="{FF2B5EF4-FFF2-40B4-BE49-F238E27FC236}">
                <a16:creationId xmlns:a16="http://schemas.microsoft.com/office/drawing/2014/main" id="{D90B9F51-9F42-49DE-9C76-DAF066217190}"/>
              </a:ext>
            </a:extLst>
          </p:cNvPr>
          <p:cNvCxnSpPr>
            <a:cxnSpLocks noChangeShapeType="1"/>
            <a:stCxn id="29707" idx="0"/>
            <a:endCxn id="29699" idx="2"/>
          </p:cNvCxnSpPr>
          <p:nvPr/>
        </p:nvCxnSpPr>
        <p:spPr bwMode="auto">
          <a:xfrm flipH="1" flipV="1">
            <a:off x="4243388" y="3146425"/>
            <a:ext cx="4762" cy="801688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12" name="AutoShape 16">
            <a:extLst>
              <a:ext uri="{FF2B5EF4-FFF2-40B4-BE49-F238E27FC236}">
                <a16:creationId xmlns:a16="http://schemas.microsoft.com/office/drawing/2014/main" id="{5A5992AF-53CB-4666-932B-18E8A24B13A3}"/>
              </a:ext>
            </a:extLst>
          </p:cNvPr>
          <p:cNvCxnSpPr>
            <a:cxnSpLocks noChangeShapeType="1"/>
            <a:stCxn id="29702" idx="2"/>
          </p:cNvCxnSpPr>
          <p:nvPr/>
        </p:nvCxnSpPr>
        <p:spPr bwMode="auto">
          <a:xfrm flipH="1">
            <a:off x="7308850" y="4600575"/>
            <a:ext cx="23813" cy="10604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4F5858E2-C08B-493A-AEAC-CBEA82FEAAD0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C35C3EED-2371-464F-9831-97DCA7CE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60350"/>
            <a:ext cx="77057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RECUPERAÇÃO DA ÁGUA DE LAVAGEM DOS FILTROS</a:t>
            </a:r>
          </a:p>
        </p:txBody>
      </p:sp>
      <p:pic>
        <p:nvPicPr>
          <p:cNvPr id="30724" name="Picture 4" descr="Vista aéra ET A ABV">
            <a:extLst>
              <a:ext uri="{FF2B5EF4-FFF2-40B4-BE49-F238E27FC236}">
                <a16:creationId xmlns:a16="http://schemas.microsoft.com/office/drawing/2014/main" id="{14CF8C69-0528-4E5A-BA40-3DEEFB110F9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6913562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A568D1D-A2B2-411F-9DED-91F54774A523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627A7D26-4E4C-47E7-8F12-9F431DA85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8C41DA91-9EA1-4A5F-880A-2FED2BB4A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496300" cy="4608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3600" b="1"/>
              <a:t>Ponto de Geração de Resíduos em ETAs</a:t>
            </a:r>
          </a:p>
          <a:p>
            <a:pPr>
              <a:lnSpc>
                <a:spcPct val="90000"/>
              </a:lnSpc>
            </a:pPr>
            <a:r>
              <a:rPr lang="pt-BR" altLang="pt-BR" sz="3600" b="1"/>
              <a:t>Resíduos Oriundos da Água Bruta</a:t>
            </a:r>
          </a:p>
          <a:p>
            <a:pPr>
              <a:lnSpc>
                <a:spcPct val="90000"/>
              </a:lnSpc>
            </a:pPr>
            <a:r>
              <a:rPr lang="pt-BR" altLang="pt-BR" sz="3600" b="1"/>
              <a:t>Resíduos Oriundos do Processo de Coagulação</a:t>
            </a:r>
          </a:p>
          <a:p>
            <a:pPr>
              <a:lnSpc>
                <a:spcPct val="90000"/>
              </a:lnSpc>
            </a:pPr>
            <a:r>
              <a:rPr lang="pt-BR" altLang="pt-BR" sz="3600" b="1"/>
              <a:t>Avaliação da Produção de Lodo em ETAs</a:t>
            </a:r>
          </a:p>
          <a:p>
            <a:pPr>
              <a:lnSpc>
                <a:spcPct val="90000"/>
              </a:lnSpc>
            </a:pPr>
            <a:r>
              <a:rPr lang="pt-BR" altLang="pt-BR" sz="3600" b="1"/>
              <a:t>Concepção Geral de Sistemas de Tratamento de Lodos em ETAs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A297051-8AE9-4259-A49C-575CA6F6617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E565ABD2-A364-4B6F-A25C-314BBA163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60350"/>
            <a:ext cx="77057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RECUPERAÇÃO DA ÁGUA DE LAVAGEM DOS FILTROS</a:t>
            </a:r>
          </a:p>
        </p:txBody>
      </p:sp>
      <p:pic>
        <p:nvPicPr>
          <p:cNvPr id="31749" name="Picture 5" descr="manancial-cantareira">
            <a:extLst>
              <a:ext uri="{FF2B5EF4-FFF2-40B4-BE49-F238E27FC236}">
                <a16:creationId xmlns:a16="http://schemas.microsoft.com/office/drawing/2014/main" id="{8BFF4031-4984-47D5-BC46-9E8E9BB1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50863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ETA Guarau 012">
            <a:extLst>
              <a:ext uri="{FF2B5EF4-FFF2-40B4-BE49-F238E27FC236}">
                <a16:creationId xmlns:a16="http://schemas.microsoft.com/office/drawing/2014/main" id="{445CE567-890A-401C-AC36-A369EFAF4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4746625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BCA1D9AE-6E34-429F-8528-09D8448D908C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A50B0C43-B0A5-4E91-8155-9A28175CF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60350"/>
            <a:ext cx="77057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RECUPERAÇÃO DA ÁGUA DE LAVAGEM DOS FILTROS</a:t>
            </a:r>
          </a:p>
        </p:txBody>
      </p:sp>
      <p:pic>
        <p:nvPicPr>
          <p:cNvPr id="32774" name="Picture 6" descr="ETA Guarau 009">
            <a:extLst>
              <a:ext uri="{FF2B5EF4-FFF2-40B4-BE49-F238E27FC236}">
                <a16:creationId xmlns:a16="http://schemas.microsoft.com/office/drawing/2014/main" id="{3B3BCDC0-0F42-42C2-B767-D2EAB4F1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5249862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ETA Guarau 016">
            <a:extLst>
              <a:ext uri="{FF2B5EF4-FFF2-40B4-BE49-F238E27FC236}">
                <a16:creationId xmlns:a16="http://schemas.microsoft.com/office/drawing/2014/main" id="{B9FC8AD6-9F06-43F3-9514-221FAA824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1628775"/>
            <a:ext cx="4335462" cy="50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78F29CD7-AAFD-40B4-BA58-B7AE0120C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420938"/>
            <a:ext cx="2093912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45AAA333-0433-448A-B062-A2A40DF0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420938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Floculação</a:t>
            </a:r>
          </a:p>
        </p:txBody>
      </p:sp>
      <p:cxnSp>
        <p:nvCxnSpPr>
          <p:cNvPr id="33796" name="AutoShape 4">
            <a:extLst>
              <a:ext uri="{FF2B5EF4-FFF2-40B4-BE49-F238E27FC236}">
                <a16:creationId xmlns:a16="http://schemas.microsoft.com/office/drawing/2014/main" id="{B2C60897-478E-4084-B7CC-28E58CF5DE22}"/>
              </a:ext>
            </a:extLst>
          </p:cNvPr>
          <p:cNvCxnSpPr>
            <a:cxnSpLocks noChangeShapeType="1"/>
            <a:stCxn id="33794" idx="3"/>
            <a:endCxn id="33795" idx="1"/>
          </p:cNvCxnSpPr>
          <p:nvPr/>
        </p:nvCxnSpPr>
        <p:spPr bwMode="auto">
          <a:xfrm>
            <a:off x="2562225" y="2654300"/>
            <a:ext cx="569913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797" name="Text Box 5">
            <a:extLst>
              <a:ext uri="{FF2B5EF4-FFF2-40B4-BE49-F238E27FC236}">
                <a16:creationId xmlns:a16="http://schemas.microsoft.com/office/drawing/2014/main" id="{E6BED10F-865C-4B49-B1B0-D6AB5099E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716338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350EC274-6289-4A3C-A543-571454393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420938"/>
            <a:ext cx="23749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Sedimentação</a:t>
            </a:r>
          </a:p>
        </p:txBody>
      </p:sp>
      <p:cxnSp>
        <p:nvCxnSpPr>
          <p:cNvPr id="33799" name="AutoShape 7">
            <a:extLst>
              <a:ext uri="{FF2B5EF4-FFF2-40B4-BE49-F238E27FC236}">
                <a16:creationId xmlns:a16="http://schemas.microsoft.com/office/drawing/2014/main" id="{6D4374C7-55CF-45BF-A22B-555AA7C7822D}"/>
              </a:ext>
            </a:extLst>
          </p:cNvPr>
          <p:cNvCxnSpPr>
            <a:cxnSpLocks noChangeShapeType="1"/>
            <a:stCxn id="33795" idx="3"/>
            <a:endCxn id="33798" idx="1"/>
          </p:cNvCxnSpPr>
          <p:nvPr/>
        </p:nvCxnSpPr>
        <p:spPr bwMode="auto">
          <a:xfrm>
            <a:off x="5227638" y="2654300"/>
            <a:ext cx="568325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00" name="AutoShape 8">
            <a:extLst>
              <a:ext uri="{FF2B5EF4-FFF2-40B4-BE49-F238E27FC236}">
                <a16:creationId xmlns:a16="http://schemas.microsoft.com/office/drawing/2014/main" id="{8524BFC2-9C6E-44F1-9DA9-3E1AB9EA67AF}"/>
              </a:ext>
            </a:extLst>
          </p:cNvPr>
          <p:cNvCxnSpPr>
            <a:cxnSpLocks noChangeShapeType="1"/>
            <a:stCxn id="33798" idx="2"/>
            <a:endCxn id="33797" idx="0"/>
          </p:cNvCxnSpPr>
          <p:nvPr/>
        </p:nvCxnSpPr>
        <p:spPr bwMode="auto">
          <a:xfrm>
            <a:off x="6983413" y="2887663"/>
            <a:ext cx="4762" cy="8286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801" name="Picture 9">
            <a:extLst>
              <a:ext uri="{FF2B5EF4-FFF2-40B4-BE49-F238E27FC236}">
                <a16:creationId xmlns:a16="http://schemas.microsoft.com/office/drawing/2014/main" id="{231F674B-A78D-483D-B26A-27AC9FA36472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2" name="Rectangle 10">
            <a:extLst>
              <a:ext uri="{FF2B5EF4-FFF2-40B4-BE49-F238E27FC236}">
                <a16:creationId xmlns:a16="http://schemas.microsoft.com/office/drawing/2014/main" id="{A40AC291-9823-4953-930B-B29160351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1381125"/>
          </a:xfrm>
        </p:spPr>
        <p:txBody>
          <a:bodyPr/>
          <a:lstStyle/>
          <a:p>
            <a:r>
              <a:rPr lang="pt-BR" altLang="pt-BR" sz="4000"/>
              <a:t>CONCEPÇÃO DE ESTAÇÕES DE TRATAMENTO DE ÁGUA</a:t>
            </a:r>
          </a:p>
        </p:txBody>
      </p:sp>
      <p:sp>
        <p:nvSpPr>
          <p:cNvPr id="33803" name="Text Box 11">
            <a:extLst>
              <a:ext uri="{FF2B5EF4-FFF2-40B4-BE49-F238E27FC236}">
                <a16:creationId xmlns:a16="http://schemas.microsoft.com/office/drawing/2014/main" id="{722B16A2-BE08-439C-84DF-D5A2E025D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652963"/>
            <a:ext cx="2376487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Equalização </a:t>
            </a:r>
          </a:p>
        </p:txBody>
      </p:sp>
      <p:sp>
        <p:nvSpPr>
          <p:cNvPr id="33804" name="Text Box 12">
            <a:extLst>
              <a:ext uri="{FF2B5EF4-FFF2-40B4-BE49-F238E27FC236}">
                <a16:creationId xmlns:a16="http://schemas.microsoft.com/office/drawing/2014/main" id="{1BB47DFF-1FE0-4C21-91CB-D4FF3F1BD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8" y="5516563"/>
            <a:ext cx="2095500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Torta</a:t>
            </a:r>
          </a:p>
        </p:txBody>
      </p:sp>
      <p:cxnSp>
        <p:nvCxnSpPr>
          <p:cNvPr id="33805" name="AutoShape 13">
            <a:extLst>
              <a:ext uri="{FF2B5EF4-FFF2-40B4-BE49-F238E27FC236}">
                <a16:creationId xmlns:a16="http://schemas.microsoft.com/office/drawing/2014/main" id="{1DDED265-045B-470A-B61D-58128EB7980D}"/>
              </a:ext>
            </a:extLst>
          </p:cNvPr>
          <p:cNvCxnSpPr>
            <a:cxnSpLocks noChangeShapeType="1"/>
            <a:stCxn id="33797" idx="2"/>
            <a:endCxn id="33803" idx="0"/>
          </p:cNvCxnSpPr>
          <p:nvPr/>
        </p:nvCxnSpPr>
        <p:spPr bwMode="auto">
          <a:xfrm flipH="1">
            <a:off x="6985000" y="4183063"/>
            <a:ext cx="3175" cy="46990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6" name="Text Box 14">
            <a:extLst>
              <a:ext uri="{FF2B5EF4-FFF2-40B4-BE49-F238E27FC236}">
                <a16:creationId xmlns:a16="http://schemas.microsoft.com/office/drawing/2014/main" id="{71DD6EDD-2047-4C19-B1E8-0D254507D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3500438"/>
            <a:ext cx="2879725" cy="841375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Adensamento</a:t>
            </a:r>
          </a:p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Desidratação</a:t>
            </a:r>
          </a:p>
        </p:txBody>
      </p:sp>
      <p:cxnSp>
        <p:nvCxnSpPr>
          <p:cNvPr id="33807" name="AutoShape 15">
            <a:extLst>
              <a:ext uri="{FF2B5EF4-FFF2-40B4-BE49-F238E27FC236}">
                <a16:creationId xmlns:a16="http://schemas.microsoft.com/office/drawing/2014/main" id="{CC34F13D-7749-4A6A-85BE-B4FF0ED3DC6B}"/>
              </a:ext>
            </a:extLst>
          </p:cNvPr>
          <p:cNvCxnSpPr>
            <a:cxnSpLocks noChangeShapeType="1"/>
            <a:stCxn id="33803" idx="1"/>
            <a:endCxn id="33794" idx="2"/>
          </p:cNvCxnSpPr>
          <p:nvPr/>
        </p:nvCxnSpPr>
        <p:spPr bwMode="auto">
          <a:xfrm rot="10800000">
            <a:off x="1516063" y="2887663"/>
            <a:ext cx="4279900" cy="2003425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08" name="AutoShape 16">
            <a:extLst>
              <a:ext uri="{FF2B5EF4-FFF2-40B4-BE49-F238E27FC236}">
                <a16:creationId xmlns:a16="http://schemas.microsoft.com/office/drawing/2014/main" id="{6724EDF8-6A26-4052-9B7C-744AFE8A8BF3}"/>
              </a:ext>
            </a:extLst>
          </p:cNvPr>
          <p:cNvCxnSpPr>
            <a:cxnSpLocks noChangeShapeType="1"/>
            <a:stCxn id="33798" idx="2"/>
            <a:endCxn id="33806" idx="0"/>
          </p:cNvCxnSpPr>
          <p:nvPr/>
        </p:nvCxnSpPr>
        <p:spPr bwMode="auto">
          <a:xfrm rot="5400000">
            <a:off x="4930775" y="1447801"/>
            <a:ext cx="612775" cy="3492500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09" name="AutoShape 17">
            <a:extLst>
              <a:ext uri="{FF2B5EF4-FFF2-40B4-BE49-F238E27FC236}">
                <a16:creationId xmlns:a16="http://schemas.microsoft.com/office/drawing/2014/main" id="{EE564054-5A94-4185-8EBE-DE7F52DE3A04}"/>
              </a:ext>
            </a:extLst>
          </p:cNvPr>
          <p:cNvCxnSpPr>
            <a:cxnSpLocks noChangeShapeType="1"/>
            <a:stCxn id="33803" idx="1"/>
            <a:endCxn id="33806" idx="3"/>
          </p:cNvCxnSpPr>
          <p:nvPr/>
        </p:nvCxnSpPr>
        <p:spPr bwMode="auto">
          <a:xfrm rot="10800000">
            <a:off x="4930775" y="3921125"/>
            <a:ext cx="865188" cy="969963"/>
          </a:xfrm>
          <a:prstGeom prst="bentConnector3">
            <a:avLst>
              <a:gd name="adj1" fmla="val 4990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10" name="AutoShape 18">
            <a:extLst>
              <a:ext uri="{FF2B5EF4-FFF2-40B4-BE49-F238E27FC236}">
                <a16:creationId xmlns:a16="http://schemas.microsoft.com/office/drawing/2014/main" id="{DF81178A-91EA-46C5-82CD-F8FD76579A14}"/>
              </a:ext>
            </a:extLst>
          </p:cNvPr>
          <p:cNvCxnSpPr>
            <a:cxnSpLocks noChangeShapeType="1"/>
            <a:stCxn id="33803" idx="1"/>
            <a:endCxn id="33806" idx="3"/>
          </p:cNvCxnSpPr>
          <p:nvPr/>
        </p:nvCxnSpPr>
        <p:spPr bwMode="auto">
          <a:xfrm rot="10800000">
            <a:off x="4930775" y="3921125"/>
            <a:ext cx="865188" cy="969963"/>
          </a:xfrm>
          <a:prstGeom prst="bentConnector3">
            <a:avLst>
              <a:gd name="adj1" fmla="val 49907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11" name="AutoShape 19">
            <a:extLst>
              <a:ext uri="{FF2B5EF4-FFF2-40B4-BE49-F238E27FC236}">
                <a16:creationId xmlns:a16="http://schemas.microsoft.com/office/drawing/2014/main" id="{867387CF-9A84-459A-B249-86231C719ECE}"/>
              </a:ext>
            </a:extLst>
          </p:cNvPr>
          <p:cNvCxnSpPr>
            <a:cxnSpLocks noChangeShapeType="1"/>
            <a:stCxn id="33806" idx="2"/>
            <a:endCxn id="33804" idx="0"/>
          </p:cNvCxnSpPr>
          <p:nvPr/>
        </p:nvCxnSpPr>
        <p:spPr bwMode="auto">
          <a:xfrm flipH="1">
            <a:off x="3487738" y="4341813"/>
            <a:ext cx="3175" cy="11747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12" name="AutoShape 20">
            <a:extLst>
              <a:ext uri="{FF2B5EF4-FFF2-40B4-BE49-F238E27FC236}">
                <a16:creationId xmlns:a16="http://schemas.microsoft.com/office/drawing/2014/main" id="{CF089766-D88C-4C3A-91C9-76EA8065B93F}"/>
              </a:ext>
            </a:extLst>
          </p:cNvPr>
          <p:cNvCxnSpPr>
            <a:cxnSpLocks noChangeShapeType="1"/>
            <a:stCxn id="33806" idx="1"/>
            <a:endCxn id="33794" idx="2"/>
          </p:cNvCxnSpPr>
          <p:nvPr/>
        </p:nvCxnSpPr>
        <p:spPr bwMode="auto">
          <a:xfrm rot="10800000">
            <a:off x="1516063" y="2887663"/>
            <a:ext cx="534987" cy="1033462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14" name="AutoShape 22">
            <a:extLst>
              <a:ext uri="{FF2B5EF4-FFF2-40B4-BE49-F238E27FC236}">
                <a16:creationId xmlns:a16="http://schemas.microsoft.com/office/drawing/2014/main" id="{D08BB203-281D-45DA-9DFD-62004F92CB17}"/>
              </a:ext>
            </a:extLst>
          </p:cNvPr>
          <p:cNvCxnSpPr>
            <a:cxnSpLocks noChangeShapeType="1"/>
            <a:stCxn id="33797" idx="3"/>
          </p:cNvCxnSpPr>
          <p:nvPr/>
        </p:nvCxnSpPr>
        <p:spPr bwMode="auto">
          <a:xfrm flipV="1">
            <a:off x="8035925" y="3933825"/>
            <a:ext cx="857250" cy="158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6-Calice">
            <a:extLst>
              <a:ext uri="{FF2B5EF4-FFF2-40B4-BE49-F238E27FC236}">
                <a16:creationId xmlns:a16="http://schemas.microsoft.com/office/drawing/2014/main" id="{BED189B5-B0A1-45B9-91F2-E4BAC3D5C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97025"/>
            <a:ext cx="7224713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AB30B04E-80A8-4863-84B9-48CEB7FC4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24075"/>
            <a:ext cx="7777163" cy="728663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DCBD5445-C498-46F5-AB90-917E9D37466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Rectangle 6">
            <a:extLst>
              <a:ext uri="{FF2B5EF4-FFF2-40B4-BE49-F238E27FC236}">
                <a16:creationId xmlns:a16="http://schemas.microsoft.com/office/drawing/2014/main" id="{A8AD7C73-0B4D-423D-9C33-0D13ACB8E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3068638"/>
            <a:ext cx="792162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b="1"/>
              <a:t>Sólidos oriundos da água bruta (argilas, silte, algas, etc...)</a:t>
            </a:r>
          </a:p>
          <a:p>
            <a:r>
              <a:rPr lang="pt-BR" altLang="pt-BR" b="1"/>
              <a:t>Sólidos gerados devido a precipitação do coagulante na forma de hidróxido metálico</a:t>
            </a:r>
          </a:p>
          <a:p>
            <a:r>
              <a:rPr lang="pt-BR" altLang="pt-BR" b="1"/>
              <a:t>Outros aditivos (CAP, polímeros, etc...)</a:t>
            </a:r>
          </a:p>
        </p:txBody>
      </p:sp>
      <p:sp>
        <p:nvSpPr>
          <p:cNvPr id="34824" name="Rectangle 8">
            <a:extLst>
              <a:ext uri="{FF2B5EF4-FFF2-40B4-BE49-F238E27FC236}">
                <a16:creationId xmlns:a16="http://schemas.microsoft.com/office/drawing/2014/main" id="{31B3EC33-17D2-453C-9B37-2C24142DAC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TA RIO GRANDE - COAGULACAO 5">
            <a:extLst>
              <a:ext uri="{FF2B5EF4-FFF2-40B4-BE49-F238E27FC236}">
                <a16:creationId xmlns:a16="http://schemas.microsoft.com/office/drawing/2014/main" id="{695DE143-6951-46D2-B035-141C87AB1AC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916113"/>
            <a:ext cx="7416800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39511D85-B837-4BC4-86FE-D5C98CA77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04800"/>
            <a:ext cx="8713787" cy="1447800"/>
          </a:xfrm>
        </p:spPr>
        <p:txBody>
          <a:bodyPr/>
          <a:lstStyle/>
          <a:p>
            <a:r>
              <a:rPr lang="pt-BR" altLang="pt-BR">
                <a:solidFill>
                  <a:srgbClr val="FFFF00"/>
                </a:solidFill>
              </a:rPr>
              <a:t>O PROCESSO DE COAGULAÇÃO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432AA7FB-A774-4BDB-91E1-2AE9FDB2A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07375" cy="4108450"/>
          </a:xfrm>
        </p:spPr>
        <p:txBody>
          <a:bodyPr/>
          <a:lstStyle/>
          <a:p>
            <a:pPr marL="1162050" lvl="2">
              <a:buFont typeface="Symbol" panose="05050102010706020507" pitchFamily="18" charset="2"/>
              <a:buNone/>
            </a:pPr>
            <a:r>
              <a:rPr lang="pt-BR" altLang="pt-BR" sz="3600" b="1"/>
              <a:t>Mecanismos de desestabilização de partículas coloidais</a:t>
            </a:r>
          </a:p>
          <a:p>
            <a:pPr marL="1162050" lvl="2">
              <a:buFont typeface="Symbol" panose="05050102010706020507" pitchFamily="18" charset="2"/>
              <a:buChar char="·"/>
            </a:pPr>
            <a:r>
              <a:rPr lang="pt-BR" altLang="pt-BR" sz="3600" b="1"/>
              <a:t>Compressão da dupla camada</a:t>
            </a:r>
          </a:p>
          <a:p>
            <a:pPr marL="1162050" lvl="2">
              <a:buFont typeface="Symbol" panose="05050102010706020507" pitchFamily="18" charset="2"/>
              <a:buChar char="·"/>
            </a:pPr>
            <a:r>
              <a:rPr lang="pt-BR" altLang="pt-BR" sz="3600" b="1"/>
              <a:t>Adsorção-neutralização</a:t>
            </a:r>
          </a:p>
          <a:p>
            <a:pPr marL="1162050" lvl="2">
              <a:buFont typeface="Symbol" panose="05050102010706020507" pitchFamily="18" charset="2"/>
              <a:buChar char="·"/>
            </a:pPr>
            <a:r>
              <a:rPr lang="pt-BR" altLang="pt-BR" sz="3600" b="1"/>
              <a:t>Varredura</a:t>
            </a:r>
          </a:p>
          <a:p>
            <a:pPr marL="1162050" lvl="2">
              <a:buFont typeface="Symbol" panose="05050102010706020507" pitchFamily="18" charset="2"/>
              <a:buChar char="·"/>
            </a:pPr>
            <a:r>
              <a:rPr lang="pt-BR" altLang="pt-BR" sz="3600" b="1"/>
              <a:t>Ponte interparticular</a:t>
            </a:r>
          </a:p>
          <a:p>
            <a:endParaRPr lang="pt-BR" altLang="pt-BR" sz="3600" b="1"/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5D6C1AF5-C9E0-465C-908E-9728B1EE79C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hegada ╖gua Rio Grande">
            <a:extLst>
              <a:ext uri="{FF2B5EF4-FFF2-40B4-BE49-F238E27FC236}">
                <a16:creationId xmlns:a16="http://schemas.microsoft.com/office/drawing/2014/main" id="{53A312FC-9E29-4F58-9B57-D2432F9CA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628775"/>
            <a:ext cx="7129462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0CC3EC91-6873-4473-8B60-A7A964F7C7D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25E186FC-F7F8-4C0C-8965-A38AD5BB1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COAGULANTES EMPREGADOS EM ENGENHARIA AMBIENTAL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68361821-0DCA-4463-9290-7B5434049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276475"/>
            <a:ext cx="8424862" cy="39592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3600" b="1"/>
              <a:t>Sulfato de alumínio (sólido ou líquido) </a:t>
            </a:r>
          </a:p>
          <a:p>
            <a:pPr>
              <a:lnSpc>
                <a:spcPct val="90000"/>
              </a:lnSpc>
            </a:pPr>
            <a:r>
              <a:rPr lang="pt-BR" altLang="pt-BR" sz="3600" b="1"/>
              <a:t>Cloreto férrico (líquido) </a:t>
            </a:r>
          </a:p>
          <a:p>
            <a:pPr>
              <a:lnSpc>
                <a:spcPct val="90000"/>
              </a:lnSpc>
            </a:pPr>
            <a:r>
              <a:rPr lang="pt-BR" altLang="pt-BR" sz="3600" b="1"/>
              <a:t>Sulfato férrico (líquido) </a:t>
            </a:r>
          </a:p>
          <a:p>
            <a:pPr>
              <a:lnSpc>
                <a:spcPct val="90000"/>
              </a:lnSpc>
            </a:pPr>
            <a:r>
              <a:rPr lang="pt-BR" altLang="pt-BR" sz="3600" b="1"/>
              <a:t>Cloreto de polialumínio (sólido ou líquido) </a:t>
            </a:r>
          </a:p>
          <a:p>
            <a:pPr>
              <a:lnSpc>
                <a:spcPct val="90000"/>
              </a:lnSpc>
            </a:pPr>
            <a:r>
              <a:rPr lang="pt-BR" altLang="pt-BR" sz="3600" b="1"/>
              <a:t>Coagulantes orgânicos catiônicos (sólido ou líquido)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496D07F7-DD79-4A02-8EF8-A32F0009A2F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EB289E1A-8592-4E16-ADB7-9DFAAAF95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04800"/>
            <a:ext cx="8640762" cy="2209800"/>
          </a:xfrm>
        </p:spPr>
        <p:txBody>
          <a:bodyPr/>
          <a:lstStyle/>
          <a:p>
            <a:r>
              <a:rPr lang="pt-BR" altLang="pt-BR" sz="3600"/>
              <a:t>DOSAGENS DE COAGULANTE USUALMENTE EMPREGADOS NO TRATAMENTO DE ÁGUAS DE ABASTECIMENTO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5B3F0F32-9B99-4CBC-AE2B-75211D53D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825750"/>
            <a:ext cx="8686800" cy="3267075"/>
          </a:xfrm>
        </p:spPr>
        <p:txBody>
          <a:bodyPr/>
          <a:lstStyle/>
          <a:p>
            <a:r>
              <a:rPr lang="pt-BR" altLang="pt-BR" sz="3600" b="1"/>
              <a:t>Sulfato de alumínio (5 mg/l a 100 mg/l)</a:t>
            </a:r>
          </a:p>
          <a:p>
            <a:r>
              <a:rPr lang="pt-BR" altLang="pt-BR" sz="3600" b="1"/>
              <a:t>Cloreto férrico (5 mg/l a 70 mg/l)</a:t>
            </a:r>
          </a:p>
          <a:p>
            <a:r>
              <a:rPr lang="pt-BR" altLang="pt-BR" sz="3600" b="1"/>
              <a:t>Sulfato férrico (8 mg/l a 80 mg/l)</a:t>
            </a:r>
          </a:p>
          <a:p>
            <a:r>
              <a:rPr lang="pt-BR" altLang="pt-BR" sz="3600" b="1"/>
              <a:t>Coagulantes orgânicos catiônicos (1 mg/l a 4 mg/l)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TA RIO GRANDE - COAGULACAO 5">
            <a:extLst>
              <a:ext uri="{FF2B5EF4-FFF2-40B4-BE49-F238E27FC236}">
                <a16:creationId xmlns:a16="http://schemas.microsoft.com/office/drawing/2014/main" id="{61587918-C5F0-4C2E-96D7-4D4FDB9EAE56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846263"/>
            <a:ext cx="7416800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Rectangle 3">
            <a:extLst>
              <a:ext uri="{FF2B5EF4-FFF2-40B4-BE49-F238E27FC236}">
                <a16:creationId xmlns:a16="http://schemas.microsoft.com/office/drawing/2014/main" id="{4B519E2A-B41E-4031-AD73-CE269A54E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3787" cy="1447800"/>
          </a:xfrm>
        </p:spPr>
        <p:txBody>
          <a:bodyPr/>
          <a:lstStyle/>
          <a:p>
            <a:r>
              <a:rPr lang="pt-BR" altLang="pt-BR">
                <a:solidFill>
                  <a:srgbClr val="FFFF00"/>
                </a:solidFill>
              </a:rPr>
              <a:t>O PROCESSO DE COAGULAÇÃO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58399E17-9C4F-40BF-9281-995388BF1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207375" cy="719138"/>
          </a:xfrm>
        </p:spPr>
        <p:txBody>
          <a:bodyPr/>
          <a:lstStyle/>
          <a:p>
            <a:pPr marL="1162050" lvl="2">
              <a:buFont typeface="Symbol" panose="05050102010706020507" pitchFamily="18" charset="2"/>
              <a:buChar char="·"/>
            </a:pPr>
            <a:r>
              <a:rPr lang="pt-BR" altLang="pt-BR" sz="4000" b="1"/>
              <a:t>Dissociação do coagulante</a:t>
            </a:r>
          </a:p>
          <a:p>
            <a:pPr marL="1162050" lvl="2">
              <a:buFont typeface="Symbol" panose="05050102010706020507" pitchFamily="18" charset="2"/>
              <a:buChar char="·"/>
            </a:pPr>
            <a:endParaRPr lang="pt-BR" altLang="pt-BR" sz="4000" b="1"/>
          </a:p>
          <a:p>
            <a:endParaRPr lang="pt-BR" altLang="pt-BR" sz="4000" b="1"/>
          </a:p>
        </p:txBody>
      </p:sp>
      <p:pic>
        <p:nvPicPr>
          <p:cNvPr id="46085" name="Picture 5">
            <a:extLst>
              <a:ext uri="{FF2B5EF4-FFF2-40B4-BE49-F238E27FC236}">
                <a16:creationId xmlns:a16="http://schemas.microsoft.com/office/drawing/2014/main" id="{56B6CF32-0381-4762-8EFD-E04F607685AB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086" name="Group 6">
            <a:extLst>
              <a:ext uri="{FF2B5EF4-FFF2-40B4-BE49-F238E27FC236}">
                <a16:creationId xmlns:a16="http://schemas.microsoft.com/office/drawing/2014/main" id="{127C959B-CC8D-480E-8550-788BFD3E8002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3025775"/>
            <a:ext cx="4743450" cy="2924175"/>
            <a:chOff x="1383" y="1888"/>
            <a:chExt cx="2988" cy="1842"/>
          </a:xfrm>
        </p:grpSpPr>
        <p:sp>
          <p:nvSpPr>
            <p:cNvPr id="46087" name="Oval 7">
              <a:extLst>
                <a:ext uri="{FF2B5EF4-FFF2-40B4-BE49-F238E27FC236}">
                  <a16:creationId xmlns:a16="http://schemas.microsoft.com/office/drawing/2014/main" id="{17B887D1-727C-46B8-870D-187FF5DE6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1888"/>
              <a:ext cx="635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46088" name="Group 8">
              <a:extLst>
                <a:ext uri="{FF2B5EF4-FFF2-40B4-BE49-F238E27FC236}">
                  <a16:creationId xmlns:a16="http://schemas.microsoft.com/office/drawing/2014/main" id="{04E11B04-BBE4-4E4F-ACCD-B0E16B419E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" y="1979"/>
              <a:ext cx="2897" cy="272"/>
              <a:chOff x="1429" y="1570"/>
              <a:chExt cx="2897" cy="272"/>
            </a:xfrm>
          </p:grpSpPr>
          <p:graphicFrame>
            <p:nvGraphicFramePr>
              <p:cNvPr id="46089" name="Object 9">
                <a:extLst>
                  <a:ext uri="{FF2B5EF4-FFF2-40B4-BE49-F238E27FC236}">
                    <a16:creationId xmlns:a16="http://schemas.microsoft.com/office/drawing/2014/main" id="{9F66B842-8309-44FE-B0BE-E27B0FC80D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29" y="1570"/>
              <a:ext cx="912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131" name="Equation" r:id="rId5" imgW="1447560" imgH="431640" progId="Equation.3">
                      <p:embed/>
                    </p:oleObj>
                  </mc:Choice>
                  <mc:Fallback>
                    <p:oleObj name="Equation" r:id="rId5" imgW="1447560" imgH="431640" progId="Equation.3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9" y="1570"/>
                            <a:ext cx="912" cy="2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90" name="Object 10">
                <a:extLst>
                  <a:ext uri="{FF2B5EF4-FFF2-40B4-BE49-F238E27FC236}">
                    <a16:creationId xmlns:a16="http://schemas.microsoft.com/office/drawing/2014/main" id="{83DC25E0-D759-4878-B458-5DEEFCAFA8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26" y="1570"/>
              <a:ext cx="1400" cy="2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132" name="Equation" r:id="rId7" imgW="2222280" imgH="419040" progId="Equation.3">
                      <p:embed/>
                    </p:oleObj>
                  </mc:Choice>
                  <mc:Fallback>
                    <p:oleObj name="Equation" r:id="rId7" imgW="2222280" imgH="419040" progId="Equation.3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6" y="1570"/>
                            <a:ext cx="1400" cy="2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091" name="Line 11">
                <a:extLst>
                  <a:ext uri="{FF2B5EF4-FFF2-40B4-BE49-F238E27FC236}">
                    <a16:creationId xmlns:a16="http://schemas.microsoft.com/office/drawing/2014/main" id="{F0D01999-365A-4E37-9406-46E644E80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7" y="1706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46092" name="Oval 12">
              <a:extLst>
                <a:ext uri="{FF2B5EF4-FFF2-40B4-BE49-F238E27FC236}">
                  <a16:creationId xmlns:a16="http://schemas.microsoft.com/office/drawing/2014/main" id="{D78E8A0C-E535-4EFF-8A48-8D0ADE2A6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2" y="3277"/>
              <a:ext cx="491" cy="4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46093" name="Object 13">
              <a:extLst>
                <a:ext uri="{FF2B5EF4-FFF2-40B4-BE49-F238E27FC236}">
                  <a16:creationId xmlns:a16="http://schemas.microsoft.com/office/drawing/2014/main" id="{F5C291FA-DD8B-4DD2-B821-C86B8F95A97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46" y="3385"/>
            <a:ext cx="543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33" name="Equation" r:id="rId9" imgW="863280" imgH="431640" progId="Equation.3">
                    <p:embed/>
                  </p:oleObj>
                </mc:Choice>
                <mc:Fallback>
                  <p:oleObj name="Equation" r:id="rId9" imgW="863280" imgH="43164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3385"/>
                          <a:ext cx="543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094" name="Line 14">
              <a:extLst>
                <a:ext uri="{FF2B5EF4-FFF2-40B4-BE49-F238E27FC236}">
                  <a16:creationId xmlns:a16="http://schemas.microsoft.com/office/drawing/2014/main" id="{F48DDA6C-A27E-4583-A42C-2F526E4B2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8" y="3513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46095" name="Object 15">
              <a:extLst>
                <a:ext uri="{FF2B5EF4-FFF2-40B4-BE49-F238E27FC236}">
                  <a16:creationId xmlns:a16="http://schemas.microsoft.com/office/drawing/2014/main" id="{6011BFF1-BA96-4DEB-9805-F273EDDC79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71" y="3385"/>
            <a:ext cx="1104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34" name="Equation" r:id="rId11" imgW="1752480" imgH="342720" progId="Equation.3">
                    <p:embed/>
                  </p:oleObj>
                </mc:Choice>
                <mc:Fallback>
                  <p:oleObj name="Equation" r:id="rId11" imgW="1752480" imgH="34272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3385"/>
                          <a:ext cx="1104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096" name="Oval 16">
              <a:extLst>
                <a:ext uri="{FF2B5EF4-FFF2-40B4-BE49-F238E27FC236}">
                  <a16:creationId xmlns:a16="http://schemas.microsoft.com/office/drawing/2014/main" id="{564E2784-8C07-4B5C-8AA4-931CA9B66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2560"/>
              <a:ext cx="635" cy="4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46097" name="Group 17">
              <a:extLst>
                <a:ext uri="{FF2B5EF4-FFF2-40B4-BE49-F238E27FC236}">
                  <a16:creationId xmlns:a16="http://schemas.microsoft.com/office/drawing/2014/main" id="{EB065536-601A-41B8-91C7-A93040F6A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3" y="2659"/>
              <a:ext cx="2950" cy="272"/>
              <a:chOff x="1383" y="2976"/>
              <a:chExt cx="2950" cy="272"/>
            </a:xfrm>
          </p:grpSpPr>
          <p:graphicFrame>
            <p:nvGraphicFramePr>
              <p:cNvPr id="46098" name="Object 18">
                <a:extLst>
                  <a:ext uri="{FF2B5EF4-FFF2-40B4-BE49-F238E27FC236}">
                    <a16:creationId xmlns:a16="http://schemas.microsoft.com/office/drawing/2014/main" id="{699CCD9D-3D8A-4395-933F-2C952A16E2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83" y="2976"/>
              <a:ext cx="936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135" name="Equation" r:id="rId13" imgW="1485720" imgH="431640" progId="Equation.3">
                      <p:embed/>
                    </p:oleObj>
                  </mc:Choice>
                  <mc:Fallback>
                    <p:oleObj name="Equation" r:id="rId13" imgW="1485720" imgH="431640" progId="Equation.3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3" y="2976"/>
                            <a:ext cx="936" cy="2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099" name="Line 19">
                <a:extLst>
                  <a:ext uri="{FF2B5EF4-FFF2-40B4-BE49-F238E27FC236}">
                    <a16:creationId xmlns:a16="http://schemas.microsoft.com/office/drawing/2014/main" id="{E670217A-216E-4105-9283-29461D916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5" y="3103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aphicFrame>
            <p:nvGraphicFramePr>
              <p:cNvPr id="46100" name="Object 20">
                <a:extLst>
                  <a:ext uri="{FF2B5EF4-FFF2-40B4-BE49-F238E27FC236}">
                    <a16:creationId xmlns:a16="http://schemas.microsoft.com/office/drawing/2014/main" id="{D3DB0C96-34C9-4C7E-B644-60242D69832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25" y="2976"/>
              <a:ext cx="1408" cy="2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136" name="Equation" r:id="rId15" imgW="2234880" imgH="419040" progId="Equation.3">
                      <p:embed/>
                    </p:oleObj>
                  </mc:Choice>
                  <mc:Fallback>
                    <p:oleObj name="Equation" r:id="rId15" imgW="2234880" imgH="419040" progId="Equation.3">
                      <p:embed/>
                      <p:pic>
                        <p:nvPicPr>
                          <p:cNvPr id="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5" y="2976"/>
                            <a:ext cx="1408" cy="2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262486A2-7A8E-45FD-BCEB-4E643C4849B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6D12D705-0F8E-4FD4-8C27-9298B0346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92113"/>
            <a:ext cx="8642350" cy="14525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COAGULAÇÃO E REAÇÕES QUÍMICAS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DO ALUMÍNIO EM MEIO AQUOSO</a:t>
            </a:r>
          </a:p>
        </p:txBody>
      </p:sp>
      <p:graphicFrame>
        <p:nvGraphicFramePr>
          <p:cNvPr id="38916" name="Object 4">
            <a:extLst>
              <a:ext uri="{FF2B5EF4-FFF2-40B4-BE49-F238E27FC236}">
                <a16:creationId xmlns:a16="http://schemas.microsoft.com/office/drawing/2014/main" id="{CCAB32F2-6443-4283-8D99-F86333A0D6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3228975"/>
          <a:ext cx="208915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7" name="Equation" r:id="rId4" imgW="1676160" imgH="419040" progId="Equation.3">
                  <p:embed/>
                </p:oleObj>
              </mc:Choice>
              <mc:Fallback>
                <p:oleObj name="Equation" r:id="rId4" imgW="167616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228975"/>
                        <a:ext cx="208915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>
            <a:extLst>
              <a:ext uri="{FF2B5EF4-FFF2-40B4-BE49-F238E27FC236}">
                <a16:creationId xmlns:a16="http://schemas.microsoft.com/office/drawing/2014/main" id="{65DB3415-0F2B-4EEF-A8A5-7CEA1897C6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3211513"/>
          <a:ext cx="22320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8" name="Equation" r:id="rId6" imgW="1993680" imgH="342720" progId="Equation.3">
                  <p:embed/>
                </p:oleObj>
              </mc:Choice>
              <mc:Fallback>
                <p:oleObj name="Equation" r:id="rId6" imgW="1993680" imgH="3427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211513"/>
                        <a:ext cx="22320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6">
            <a:extLst>
              <a:ext uri="{FF2B5EF4-FFF2-40B4-BE49-F238E27FC236}">
                <a16:creationId xmlns:a16="http://schemas.microsoft.com/office/drawing/2014/main" id="{7DD2D6E4-7BE5-4D25-AFD3-D71957D0D7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3932238"/>
          <a:ext cx="2222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9" name="Equation" r:id="rId8" imgW="2222280" imgH="419040" progId="Equation.3">
                  <p:embed/>
                </p:oleObj>
              </mc:Choice>
              <mc:Fallback>
                <p:oleObj name="Equation" r:id="rId8" imgW="22222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932238"/>
                        <a:ext cx="22225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919" name="Group 7">
            <a:extLst>
              <a:ext uri="{FF2B5EF4-FFF2-40B4-BE49-F238E27FC236}">
                <a16:creationId xmlns:a16="http://schemas.microsoft.com/office/drawing/2014/main" id="{21805BEC-76E0-43BF-9635-CAC1CEF5B6F0}"/>
              </a:ext>
            </a:extLst>
          </p:cNvPr>
          <p:cNvGrpSpPr>
            <a:grpSpLocks/>
          </p:cNvGrpSpPr>
          <p:nvPr/>
        </p:nvGrpSpPr>
        <p:grpSpPr bwMode="auto">
          <a:xfrm>
            <a:off x="4187825" y="4078288"/>
            <a:ext cx="704850" cy="152400"/>
            <a:chOff x="2592" y="2343"/>
            <a:chExt cx="444" cy="96"/>
          </a:xfrm>
        </p:grpSpPr>
        <p:sp>
          <p:nvSpPr>
            <p:cNvPr id="38920" name="Line 8">
              <a:extLst>
                <a:ext uri="{FF2B5EF4-FFF2-40B4-BE49-F238E27FC236}">
                  <a16:creationId xmlns:a16="http://schemas.microsoft.com/office/drawing/2014/main" id="{656F67BA-E97B-4A38-84D8-F4E8B2690D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4" y="2343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1" name="Line 9">
              <a:extLst>
                <a:ext uri="{FF2B5EF4-FFF2-40B4-BE49-F238E27FC236}">
                  <a16:creationId xmlns:a16="http://schemas.microsoft.com/office/drawing/2014/main" id="{C2697958-BFA0-4F05-8F70-DF56A128C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439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aphicFrame>
        <p:nvGraphicFramePr>
          <p:cNvPr id="38922" name="Object 10">
            <a:extLst>
              <a:ext uri="{FF2B5EF4-FFF2-40B4-BE49-F238E27FC236}">
                <a16:creationId xmlns:a16="http://schemas.microsoft.com/office/drawing/2014/main" id="{B8AFC48D-DE28-4FD3-BBB8-266523C94D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9850" y="3932238"/>
          <a:ext cx="18732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0" name="Equation" r:id="rId10" imgW="1917360" imgH="419040" progId="Equation.3">
                  <p:embed/>
                </p:oleObj>
              </mc:Choice>
              <mc:Fallback>
                <p:oleObj name="Equation" r:id="rId10" imgW="19173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850" y="3932238"/>
                        <a:ext cx="187325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3" name="Object 11">
            <a:extLst>
              <a:ext uri="{FF2B5EF4-FFF2-40B4-BE49-F238E27FC236}">
                <a16:creationId xmlns:a16="http://schemas.microsoft.com/office/drawing/2014/main" id="{3E15E904-A97E-4F57-A827-D294BE4D28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5300" y="4651375"/>
          <a:ext cx="21336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1" name="Equation" r:id="rId12" imgW="2133360" imgH="419040" progId="Equation.3">
                  <p:embed/>
                </p:oleObj>
              </mc:Choice>
              <mc:Fallback>
                <p:oleObj name="Equation" r:id="rId12" imgW="2133360" imgH="419040" progId="Equation.3">
                  <p:embed/>
                  <p:pic>
                    <p:nvPicPr>
                      <p:cNvPr id="0" name="Object 11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300" y="4651375"/>
                        <a:ext cx="21336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Line 12">
            <a:extLst>
              <a:ext uri="{FF2B5EF4-FFF2-40B4-BE49-F238E27FC236}">
                <a16:creationId xmlns:a16="http://schemas.microsoft.com/office/drawing/2014/main" id="{EC72E701-C2A3-49B2-A58D-057A59849C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5425" y="48021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8925" name="Line 13">
            <a:extLst>
              <a:ext uri="{FF2B5EF4-FFF2-40B4-BE49-F238E27FC236}">
                <a16:creationId xmlns:a16="http://schemas.microsoft.com/office/drawing/2014/main" id="{397B57F7-6177-405A-94B5-3C5269C8CC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6375" y="49545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8926" name="Object 14">
            <a:extLst>
              <a:ext uri="{FF2B5EF4-FFF2-40B4-BE49-F238E27FC236}">
                <a16:creationId xmlns:a16="http://schemas.microsoft.com/office/drawing/2014/main" id="{ABB15E9F-6282-4DEC-A17C-2276BF51A4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0925" y="4651375"/>
          <a:ext cx="2590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2" name="Equation" r:id="rId14" imgW="2590560" imgH="444240" progId="Equation.3">
                  <p:embed/>
                </p:oleObj>
              </mc:Choice>
              <mc:Fallback>
                <p:oleObj name="Equation" r:id="rId14" imgW="2590560" imgH="444240" progId="Equation.3">
                  <p:embed/>
                  <p:pic>
                    <p:nvPicPr>
                      <p:cNvPr id="0" name="Object 1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4651375"/>
                        <a:ext cx="2590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7" name="Object 15">
            <a:extLst>
              <a:ext uri="{FF2B5EF4-FFF2-40B4-BE49-F238E27FC236}">
                <a16:creationId xmlns:a16="http://schemas.microsoft.com/office/drawing/2014/main" id="{C5221058-CED7-4B0E-A834-77FE9E8D14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4938" y="5372100"/>
          <a:ext cx="28194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3" name="Equation" r:id="rId16" imgW="2819160" imgH="444240" progId="Equation.3">
                  <p:embed/>
                </p:oleObj>
              </mc:Choice>
              <mc:Fallback>
                <p:oleObj name="Equation" r:id="rId16" imgW="2819160" imgH="4442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938" y="5372100"/>
                        <a:ext cx="281940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8" name="Line 16">
            <a:extLst>
              <a:ext uri="{FF2B5EF4-FFF2-40B4-BE49-F238E27FC236}">
                <a16:creationId xmlns:a16="http://schemas.microsoft.com/office/drawing/2014/main" id="{1EA689EF-38A9-4BE5-B06A-A8407B83C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2625" y="55260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8929" name="Line 17">
            <a:extLst>
              <a:ext uri="{FF2B5EF4-FFF2-40B4-BE49-F238E27FC236}">
                <a16:creationId xmlns:a16="http://schemas.microsoft.com/office/drawing/2014/main" id="{243DE285-5B28-453D-A552-A858800CE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3575" y="56784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8930" name="Object 18">
            <a:extLst>
              <a:ext uri="{FF2B5EF4-FFF2-40B4-BE49-F238E27FC236}">
                <a16:creationId xmlns:a16="http://schemas.microsoft.com/office/drawing/2014/main" id="{6DA857E1-DE71-48F4-AACC-90CB8395C9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5750" y="5443538"/>
          <a:ext cx="19177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4" name="Equation" r:id="rId18" imgW="1917360" imgH="419040" progId="Equation.3">
                  <p:embed/>
                </p:oleObj>
              </mc:Choice>
              <mc:Fallback>
                <p:oleObj name="Equation" r:id="rId18" imgW="1917360" imgH="41904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5443538"/>
                        <a:ext cx="19177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1" name="Line 19">
            <a:extLst>
              <a:ext uri="{FF2B5EF4-FFF2-40B4-BE49-F238E27FC236}">
                <a16:creationId xmlns:a16="http://schemas.microsoft.com/office/drawing/2014/main" id="{A6957DF2-B431-4B2B-83F4-463E546F3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3350" y="335597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8932" name="Line 20">
            <a:extLst>
              <a:ext uri="{FF2B5EF4-FFF2-40B4-BE49-F238E27FC236}">
                <a16:creationId xmlns:a16="http://schemas.microsoft.com/office/drawing/2014/main" id="{33D23C4C-F9AD-4359-AF69-198694901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350837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8933" name="Group 21">
            <a:extLst>
              <a:ext uri="{FF2B5EF4-FFF2-40B4-BE49-F238E27FC236}">
                <a16:creationId xmlns:a16="http://schemas.microsoft.com/office/drawing/2014/main" id="{A7CDAC24-1DD9-4E7F-8F0C-0A68FDC16B8A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2492375"/>
            <a:ext cx="4598987" cy="431800"/>
            <a:chOff x="1429" y="1570"/>
            <a:chExt cx="2897" cy="272"/>
          </a:xfrm>
        </p:grpSpPr>
        <p:graphicFrame>
          <p:nvGraphicFramePr>
            <p:cNvPr id="38934" name="Object 22">
              <a:extLst>
                <a:ext uri="{FF2B5EF4-FFF2-40B4-BE49-F238E27FC236}">
                  <a16:creationId xmlns:a16="http://schemas.microsoft.com/office/drawing/2014/main" id="{AF5A921E-9A97-474B-80C3-A33BCBEF0D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9" y="1570"/>
            <a:ext cx="912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95" name="Equation" r:id="rId20" imgW="1447560" imgH="431640" progId="Equation.3">
                    <p:embed/>
                  </p:oleObj>
                </mc:Choice>
                <mc:Fallback>
                  <p:oleObj name="Equation" r:id="rId20" imgW="1447560" imgH="431640" progId="Equation.3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1570"/>
                          <a:ext cx="912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35" name="Object 23">
              <a:extLst>
                <a:ext uri="{FF2B5EF4-FFF2-40B4-BE49-F238E27FC236}">
                  <a16:creationId xmlns:a16="http://schemas.microsoft.com/office/drawing/2014/main" id="{6805AAE1-8A3B-471F-8A36-2D3266F485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6" y="1570"/>
            <a:ext cx="1400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96" name="Equation" r:id="rId22" imgW="2222280" imgH="419040" progId="Equation.3">
                    <p:embed/>
                  </p:oleObj>
                </mc:Choice>
                <mc:Fallback>
                  <p:oleObj name="Equation" r:id="rId22" imgW="2222280" imgH="419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6" y="1570"/>
                          <a:ext cx="1400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36" name="Line 24">
              <a:extLst>
                <a:ext uri="{FF2B5EF4-FFF2-40B4-BE49-F238E27FC236}">
                  <a16:creationId xmlns:a16="http://schemas.microsoft.com/office/drawing/2014/main" id="{22C8471F-2385-43B3-91E7-B6F1711B2B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7" y="1706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0E373954-3089-4476-885B-C6E098605EE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229F12D-4FC5-4C77-8171-71AD0688F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4963"/>
            <a:ext cx="8713787" cy="12366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COAGULAÇÃO E REAÇÕES QUÍMICAS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DO FERRO EM MEIO AQUOSO</a:t>
            </a:r>
          </a:p>
        </p:txBody>
      </p:sp>
      <p:graphicFrame>
        <p:nvGraphicFramePr>
          <p:cNvPr id="39940" name="Object 4">
            <a:extLst>
              <a:ext uri="{FF2B5EF4-FFF2-40B4-BE49-F238E27FC236}">
                <a16:creationId xmlns:a16="http://schemas.microsoft.com/office/drawing/2014/main" id="{9DF1D91D-D9D8-4C5D-A30F-F462FC3EC6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1050" y="3429000"/>
          <a:ext cx="1689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3" name="Equation" r:id="rId4" imgW="1688760" imgH="419040" progId="Equation.3">
                  <p:embed/>
                </p:oleObj>
              </mc:Choice>
              <mc:Fallback>
                <p:oleObj name="Equation" r:id="rId4" imgW="168876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3429000"/>
                        <a:ext cx="16891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Line 5">
            <a:extLst>
              <a:ext uri="{FF2B5EF4-FFF2-40B4-BE49-F238E27FC236}">
                <a16:creationId xmlns:a16="http://schemas.microsoft.com/office/drawing/2014/main" id="{2B9710B9-7869-4DCF-ADD7-98B8B15890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538" y="35480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42" name="Line 6">
            <a:extLst>
              <a:ext uri="{FF2B5EF4-FFF2-40B4-BE49-F238E27FC236}">
                <a16:creationId xmlns:a16="http://schemas.microsoft.com/office/drawing/2014/main" id="{D38B2A27-315E-44EC-93C1-205818DDF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0488" y="37004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9943" name="Object 7">
            <a:extLst>
              <a:ext uri="{FF2B5EF4-FFF2-40B4-BE49-F238E27FC236}">
                <a16:creationId xmlns:a16="http://schemas.microsoft.com/office/drawing/2014/main" id="{E013A7E5-D52C-44B5-BAEC-D324F46B3C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9338" y="3429000"/>
          <a:ext cx="20320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4" name="Equation" r:id="rId6" imgW="2031840" imgH="342720" progId="Equation.3">
                  <p:embed/>
                </p:oleObj>
              </mc:Choice>
              <mc:Fallback>
                <p:oleObj name="Equation" r:id="rId6" imgW="2031840" imgH="3427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3429000"/>
                        <a:ext cx="20320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8">
            <a:extLst>
              <a:ext uri="{FF2B5EF4-FFF2-40B4-BE49-F238E27FC236}">
                <a16:creationId xmlns:a16="http://schemas.microsoft.com/office/drawing/2014/main" id="{2B184106-0843-4565-B2DD-B31E7F76B4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4076700"/>
          <a:ext cx="2260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5" name="Equation" r:id="rId8" imgW="2260440" imgH="419040" progId="Equation.3">
                  <p:embed/>
                </p:oleObj>
              </mc:Choice>
              <mc:Fallback>
                <p:oleObj name="Equation" r:id="rId8" imgW="226044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076700"/>
                        <a:ext cx="22606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5" name="Line 9">
            <a:extLst>
              <a:ext uri="{FF2B5EF4-FFF2-40B4-BE49-F238E27FC236}">
                <a16:creationId xmlns:a16="http://schemas.microsoft.com/office/drawing/2014/main" id="{B80DC260-CC3E-4794-A22B-124DF8427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5288" y="42418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46" name="Line 10">
            <a:extLst>
              <a:ext uri="{FF2B5EF4-FFF2-40B4-BE49-F238E27FC236}">
                <a16:creationId xmlns:a16="http://schemas.microsoft.com/office/drawing/2014/main" id="{C16C7C78-5E6E-4ED7-979F-6EC6395501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6238" y="43942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9947" name="Object 11">
            <a:extLst>
              <a:ext uri="{FF2B5EF4-FFF2-40B4-BE49-F238E27FC236}">
                <a16:creationId xmlns:a16="http://schemas.microsoft.com/office/drawing/2014/main" id="{6CA7BFAA-DF94-4F06-AA41-A2E8E8DCCC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4076700"/>
          <a:ext cx="19431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6" name="Equation" r:id="rId10" imgW="1942920" imgH="419040" progId="Equation.3">
                  <p:embed/>
                </p:oleObj>
              </mc:Choice>
              <mc:Fallback>
                <p:oleObj name="Equation" r:id="rId10" imgW="1942920" imgH="4190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4076700"/>
                        <a:ext cx="194310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8" name="Object 12">
            <a:extLst>
              <a:ext uri="{FF2B5EF4-FFF2-40B4-BE49-F238E27FC236}">
                <a16:creationId xmlns:a16="http://schemas.microsoft.com/office/drawing/2014/main" id="{9A737DC6-6391-4CC3-BD93-59F931A889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0688" y="4868863"/>
          <a:ext cx="21717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7" name="Equation" r:id="rId12" imgW="2171520" imgH="419040" progId="Equation.3">
                  <p:embed/>
                </p:oleObj>
              </mc:Choice>
              <mc:Fallback>
                <p:oleObj name="Equation" r:id="rId12" imgW="217152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4868863"/>
                        <a:ext cx="21717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Line 13">
            <a:extLst>
              <a:ext uri="{FF2B5EF4-FFF2-40B4-BE49-F238E27FC236}">
                <a16:creationId xmlns:a16="http://schemas.microsoft.com/office/drawing/2014/main" id="{9980FDB1-83F0-4336-AF87-2762F6B9A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3838" y="50038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50" name="Line 14">
            <a:extLst>
              <a:ext uri="{FF2B5EF4-FFF2-40B4-BE49-F238E27FC236}">
                <a16:creationId xmlns:a16="http://schemas.microsoft.com/office/drawing/2014/main" id="{6135175C-7650-4CC4-BD56-9C8E7BFC96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4788" y="51562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9951" name="Object 15">
            <a:extLst>
              <a:ext uri="{FF2B5EF4-FFF2-40B4-BE49-F238E27FC236}">
                <a16:creationId xmlns:a16="http://schemas.microsoft.com/office/drawing/2014/main" id="{0F7E2E40-D166-4C52-8332-3BF35166A7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5238" y="4868863"/>
          <a:ext cx="261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8" name="Equation" r:id="rId14" imgW="2616120" imgH="444240" progId="Equation.3">
                  <p:embed/>
                </p:oleObj>
              </mc:Choice>
              <mc:Fallback>
                <p:oleObj name="Equation" r:id="rId14" imgW="2616120" imgH="4442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5238" y="4868863"/>
                        <a:ext cx="261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2" name="Object 16">
            <a:extLst>
              <a:ext uri="{FF2B5EF4-FFF2-40B4-BE49-F238E27FC236}">
                <a16:creationId xmlns:a16="http://schemas.microsoft.com/office/drawing/2014/main" id="{1D9DFD64-F79C-45BA-8DBB-9DFDF23E9E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3350" y="5589588"/>
          <a:ext cx="28448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9" name="Equation" r:id="rId16" imgW="2844720" imgH="444240" progId="Equation.3">
                  <p:embed/>
                </p:oleObj>
              </mc:Choice>
              <mc:Fallback>
                <p:oleObj name="Equation" r:id="rId16" imgW="2844720" imgH="4442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5589588"/>
                        <a:ext cx="2844800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3" name="Line 17">
            <a:extLst>
              <a:ext uri="{FF2B5EF4-FFF2-40B4-BE49-F238E27FC236}">
                <a16:creationId xmlns:a16="http://schemas.microsoft.com/office/drawing/2014/main" id="{E670BCF8-FC67-4BC2-BA0E-DFE3ADF277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1038" y="57277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54" name="Line 18">
            <a:extLst>
              <a:ext uri="{FF2B5EF4-FFF2-40B4-BE49-F238E27FC236}">
                <a16:creationId xmlns:a16="http://schemas.microsoft.com/office/drawing/2014/main" id="{38064580-B726-4033-BED7-924C5C78E7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1988" y="58801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9955" name="Object 19">
            <a:extLst>
              <a:ext uri="{FF2B5EF4-FFF2-40B4-BE49-F238E27FC236}">
                <a16:creationId xmlns:a16="http://schemas.microsoft.com/office/drawing/2014/main" id="{44D8C0D0-3A14-4A85-91F8-410345B1D9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5589588"/>
          <a:ext cx="19431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0" name="Equation" r:id="rId18" imgW="1942920" imgH="419040" progId="Equation.3">
                  <p:embed/>
                </p:oleObj>
              </mc:Choice>
              <mc:Fallback>
                <p:oleObj name="Equation" r:id="rId18" imgW="1942920" imgH="41904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589588"/>
                        <a:ext cx="19431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956" name="Group 20">
            <a:extLst>
              <a:ext uri="{FF2B5EF4-FFF2-40B4-BE49-F238E27FC236}">
                <a16:creationId xmlns:a16="http://schemas.microsoft.com/office/drawing/2014/main" id="{D668E295-BAE9-4AE7-91FE-B5DED77FA7F8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2060575"/>
            <a:ext cx="4683125" cy="1079500"/>
            <a:chOff x="1383" y="1298"/>
            <a:chExt cx="2950" cy="680"/>
          </a:xfrm>
        </p:grpSpPr>
        <p:graphicFrame>
          <p:nvGraphicFramePr>
            <p:cNvPr id="39957" name="Object 21">
              <a:extLst>
                <a:ext uri="{FF2B5EF4-FFF2-40B4-BE49-F238E27FC236}">
                  <a16:creationId xmlns:a16="http://schemas.microsoft.com/office/drawing/2014/main" id="{B910100F-E0B6-49FA-838C-05EEC1CB47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93" y="1298"/>
            <a:ext cx="543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31" name="Equation" r:id="rId20" imgW="863280" imgH="431640" progId="Equation.3">
                    <p:embed/>
                  </p:oleObj>
                </mc:Choice>
                <mc:Fallback>
                  <p:oleObj name="Equation" r:id="rId20" imgW="863280" imgH="43164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3" y="1298"/>
                          <a:ext cx="543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8" name="Line 22">
              <a:extLst>
                <a:ext uri="{FF2B5EF4-FFF2-40B4-BE49-F238E27FC236}">
                  <a16:creationId xmlns:a16="http://schemas.microsoft.com/office/drawing/2014/main" id="{4F805CA8-7C2E-4E24-B834-F1A3EE787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5" y="1426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39959" name="Object 23">
              <a:extLst>
                <a:ext uri="{FF2B5EF4-FFF2-40B4-BE49-F238E27FC236}">
                  <a16:creationId xmlns:a16="http://schemas.microsoft.com/office/drawing/2014/main" id="{9A46687C-027F-4D8F-B83F-E58D44B68B5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09" y="1298"/>
            <a:ext cx="1104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32" name="Equation" r:id="rId22" imgW="1752480" imgH="342720" progId="Equation.3">
                    <p:embed/>
                  </p:oleObj>
                </mc:Choice>
                <mc:Fallback>
                  <p:oleObj name="Equation" r:id="rId22" imgW="1752480" imgH="34272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9" y="1298"/>
                          <a:ext cx="1104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60" name="Object 24">
              <a:extLst>
                <a:ext uri="{FF2B5EF4-FFF2-40B4-BE49-F238E27FC236}">
                  <a16:creationId xmlns:a16="http://schemas.microsoft.com/office/drawing/2014/main" id="{F8A0D3C6-0570-4163-9ED8-A8D2734780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83" y="1706"/>
            <a:ext cx="936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33" name="Equation" r:id="rId24" imgW="1485720" imgH="431640" progId="Equation.3">
                    <p:embed/>
                  </p:oleObj>
                </mc:Choice>
                <mc:Fallback>
                  <p:oleObj name="Equation" r:id="rId24" imgW="1485720" imgH="431640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1706"/>
                          <a:ext cx="936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61" name="Line 25">
              <a:extLst>
                <a:ext uri="{FF2B5EF4-FFF2-40B4-BE49-F238E27FC236}">
                  <a16:creationId xmlns:a16="http://schemas.microsoft.com/office/drawing/2014/main" id="{A2388B1A-696F-4387-BBCE-8E4DBE6FC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5" y="1833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39962" name="Object 26">
              <a:extLst>
                <a:ext uri="{FF2B5EF4-FFF2-40B4-BE49-F238E27FC236}">
                  <a16:creationId xmlns:a16="http://schemas.microsoft.com/office/drawing/2014/main" id="{87765C81-3648-4494-B880-9111B6197A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5" y="1706"/>
            <a:ext cx="1408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34" name="Equation" r:id="rId26" imgW="2234880" imgH="419040" progId="Equation.3">
                    <p:embed/>
                  </p:oleObj>
                </mc:Choice>
                <mc:Fallback>
                  <p:oleObj name="Equation" r:id="rId26" imgW="2234880" imgH="41904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5" y="1706"/>
                          <a:ext cx="1408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267A300-AADF-4485-9AB9-F5A95EC32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24075"/>
            <a:ext cx="8893175" cy="1160463"/>
          </a:xfrm>
        </p:spPr>
        <p:txBody>
          <a:bodyPr/>
          <a:lstStyle/>
          <a:p>
            <a:r>
              <a:rPr lang="pt-BR" altLang="pt-BR" b="1"/>
              <a:t>CONCEPÇÃO DE SISTEMAS DE ABASTECIMENTO DE ÁGUA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64352ECE-D193-4F69-85A3-9C2EC052CCE1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Rectangle 5">
            <a:extLst>
              <a:ext uri="{FF2B5EF4-FFF2-40B4-BE49-F238E27FC236}">
                <a16:creationId xmlns:a16="http://schemas.microsoft.com/office/drawing/2014/main" id="{5DA9A669-AFC6-4D38-9C56-1E9E45362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963988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Manancial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9F3C64C-FBE4-434A-9B6A-E1FC2F190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3963988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Captação</a:t>
            </a: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BE094921-04BC-40FC-B7B2-5AE2C99FB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3779838"/>
            <a:ext cx="2017713" cy="7921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Adução de água </a:t>
            </a:r>
          </a:p>
          <a:p>
            <a:pPr algn="ctr"/>
            <a:r>
              <a:rPr lang="pt-BR" altLang="pt-BR" b="1">
                <a:latin typeface="Tahoma" panose="020B0604030504040204" pitchFamily="34" charset="0"/>
              </a:rPr>
              <a:t>bruta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10A09F67-850B-4269-9497-1CB215E18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3962400"/>
            <a:ext cx="15128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ETA</a:t>
            </a:r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4ABB4BED-4B51-443C-87E6-36A6C5BFD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5043488"/>
            <a:ext cx="2046287" cy="7921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Adução de água </a:t>
            </a:r>
          </a:p>
          <a:p>
            <a:pPr algn="ctr"/>
            <a:r>
              <a:rPr lang="pt-BR" altLang="pt-BR" b="1">
                <a:latin typeface="Tahoma" panose="020B0604030504040204" pitchFamily="34" charset="0"/>
              </a:rPr>
              <a:t>tratada</a:t>
            </a:r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DF1C7A54-6F72-413F-BD62-44FAD2929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5229225"/>
            <a:ext cx="1728787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Reservação</a:t>
            </a:r>
          </a:p>
        </p:txBody>
      </p:sp>
      <p:sp>
        <p:nvSpPr>
          <p:cNvPr id="9227" name="Rectangle 11">
            <a:extLst>
              <a:ext uri="{FF2B5EF4-FFF2-40B4-BE49-F238E27FC236}">
                <a16:creationId xmlns:a16="http://schemas.microsoft.com/office/drawing/2014/main" id="{0C864B70-EAE2-4C66-A775-9CBB18417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229225"/>
            <a:ext cx="1655763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b="1">
                <a:latin typeface="Tahoma" panose="020B0604030504040204" pitchFamily="34" charset="0"/>
              </a:rPr>
              <a:t>Distribuição</a:t>
            </a:r>
          </a:p>
        </p:txBody>
      </p:sp>
      <p:cxnSp>
        <p:nvCxnSpPr>
          <p:cNvPr id="9228" name="AutoShape 12">
            <a:extLst>
              <a:ext uri="{FF2B5EF4-FFF2-40B4-BE49-F238E27FC236}">
                <a16:creationId xmlns:a16="http://schemas.microsoft.com/office/drawing/2014/main" id="{68E9245F-3017-4FBC-97A7-65B02784E4E6}"/>
              </a:ext>
            </a:extLst>
          </p:cNvPr>
          <p:cNvCxnSpPr>
            <a:cxnSpLocks noChangeShapeType="1"/>
            <a:stCxn id="9221" idx="3"/>
            <a:endCxn id="9222" idx="1"/>
          </p:cNvCxnSpPr>
          <p:nvPr/>
        </p:nvCxnSpPr>
        <p:spPr bwMode="auto">
          <a:xfrm>
            <a:off x="1908175" y="4179888"/>
            <a:ext cx="6461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9" name="AutoShape 13">
            <a:extLst>
              <a:ext uri="{FF2B5EF4-FFF2-40B4-BE49-F238E27FC236}">
                <a16:creationId xmlns:a16="http://schemas.microsoft.com/office/drawing/2014/main" id="{8456BAE4-6F0A-4AA7-9FE7-26F34AB3314C}"/>
              </a:ext>
            </a:extLst>
          </p:cNvPr>
          <p:cNvCxnSpPr>
            <a:cxnSpLocks noChangeShapeType="1"/>
            <a:stCxn id="9222" idx="3"/>
            <a:endCxn id="9223" idx="1"/>
          </p:cNvCxnSpPr>
          <p:nvPr/>
        </p:nvCxnSpPr>
        <p:spPr bwMode="auto">
          <a:xfrm flipV="1">
            <a:off x="4067175" y="4176713"/>
            <a:ext cx="647700" cy="31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0" name="AutoShape 14">
            <a:extLst>
              <a:ext uri="{FF2B5EF4-FFF2-40B4-BE49-F238E27FC236}">
                <a16:creationId xmlns:a16="http://schemas.microsoft.com/office/drawing/2014/main" id="{DCEBC040-7BE3-49EB-B102-136E815E2447}"/>
              </a:ext>
            </a:extLst>
          </p:cNvPr>
          <p:cNvCxnSpPr>
            <a:cxnSpLocks noChangeShapeType="1"/>
            <a:stCxn id="9223" idx="3"/>
            <a:endCxn id="9224" idx="1"/>
          </p:cNvCxnSpPr>
          <p:nvPr/>
        </p:nvCxnSpPr>
        <p:spPr bwMode="auto">
          <a:xfrm>
            <a:off x="6732588" y="4176713"/>
            <a:ext cx="358775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1" name="AutoShape 15">
            <a:extLst>
              <a:ext uri="{FF2B5EF4-FFF2-40B4-BE49-F238E27FC236}">
                <a16:creationId xmlns:a16="http://schemas.microsoft.com/office/drawing/2014/main" id="{25DF4C09-F68A-4954-A5DF-714B1031D31E}"/>
              </a:ext>
            </a:extLst>
          </p:cNvPr>
          <p:cNvCxnSpPr>
            <a:cxnSpLocks noChangeShapeType="1"/>
            <a:stCxn id="9224" idx="2"/>
            <a:endCxn id="9225" idx="0"/>
          </p:cNvCxnSpPr>
          <p:nvPr/>
        </p:nvCxnSpPr>
        <p:spPr bwMode="auto">
          <a:xfrm rot="5400000">
            <a:off x="7520781" y="4715669"/>
            <a:ext cx="649288" cy="6350"/>
          </a:xfrm>
          <a:prstGeom prst="bentConnector3">
            <a:avLst>
              <a:gd name="adj1" fmla="val 4988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2" name="AutoShape 16">
            <a:extLst>
              <a:ext uri="{FF2B5EF4-FFF2-40B4-BE49-F238E27FC236}">
                <a16:creationId xmlns:a16="http://schemas.microsoft.com/office/drawing/2014/main" id="{FC6B3BBB-1F98-42FE-A2FA-6BCD56218E55}"/>
              </a:ext>
            </a:extLst>
          </p:cNvPr>
          <p:cNvCxnSpPr>
            <a:cxnSpLocks noChangeShapeType="1"/>
            <a:stCxn id="9225" idx="1"/>
            <a:endCxn id="9226" idx="3"/>
          </p:cNvCxnSpPr>
          <p:nvPr/>
        </p:nvCxnSpPr>
        <p:spPr bwMode="auto">
          <a:xfrm rot="10800000" flipV="1">
            <a:off x="5724525" y="5440363"/>
            <a:ext cx="1093788" cy="4762"/>
          </a:xfrm>
          <a:prstGeom prst="bentConnector3">
            <a:avLst>
              <a:gd name="adj1" fmla="val 4992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3" name="AutoShape 17">
            <a:extLst>
              <a:ext uri="{FF2B5EF4-FFF2-40B4-BE49-F238E27FC236}">
                <a16:creationId xmlns:a16="http://schemas.microsoft.com/office/drawing/2014/main" id="{4CD1D146-D2C5-4A55-9BFE-982E2C21BA2B}"/>
              </a:ext>
            </a:extLst>
          </p:cNvPr>
          <p:cNvCxnSpPr>
            <a:cxnSpLocks noChangeShapeType="1"/>
            <a:stCxn id="9226" idx="1"/>
            <a:endCxn id="9227" idx="3"/>
          </p:cNvCxnSpPr>
          <p:nvPr/>
        </p:nvCxnSpPr>
        <p:spPr bwMode="auto">
          <a:xfrm rot="10800000">
            <a:off x="3348038" y="5445125"/>
            <a:ext cx="647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5" name="Rectangle 19">
            <a:extLst>
              <a:ext uri="{FF2B5EF4-FFF2-40B4-BE49-F238E27FC236}">
                <a16:creationId xmlns:a16="http://schemas.microsoft.com/office/drawing/2014/main" id="{3CB130FD-FBE0-4456-B821-2D8611F62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>
            <a:extLst>
              <a:ext uri="{FF2B5EF4-FFF2-40B4-BE49-F238E27FC236}">
                <a16:creationId xmlns:a16="http://schemas.microsoft.com/office/drawing/2014/main" id="{A4D790C9-B3AE-404C-930F-6F510FCDA8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2276475"/>
          <a:ext cx="8353425" cy="408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0" name="Documento" r:id="rId3" imgW="5064425" imgH="2465033" progId="Word.Document.8">
                  <p:embed/>
                </p:oleObj>
              </mc:Choice>
              <mc:Fallback>
                <p:oleObj name="Documento" r:id="rId3" imgW="5064425" imgH="246503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276475"/>
                        <a:ext cx="8353425" cy="408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3" name="Picture 3">
            <a:extLst>
              <a:ext uri="{FF2B5EF4-FFF2-40B4-BE49-F238E27FC236}">
                <a16:creationId xmlns:a16="http://schemas.microsoft.com/office/drawing/2014/main" id="{A698222E-92CE-45C7-8127-E14C3FB78C78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AD023AA5-D85F-461A-9938-B1B59A0CB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509000" cy="1727200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EQUAÇÕES DE EQUILÍBRIO DE ALGUMAS ESPÉCIES HIDROLISADAS DO ALUMÍNIO EM MEIO AQUOSO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>
            <a:extLst>
              <a:ext uri="{FF2B5EF4-FFF2-40B4-BE49-F238E27FC236}">
                <a16:creationId xmlns:a16="http://schemas.microsoft.com/office/drawing/2014/main" id="{66A881CA-27CB-41A6-AD8A-B5165B4AB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2425700"/>
          <a:ext cx="8820150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Documento" r:id="rId3" imgW="4841725" imgH="2154070" progId="Word.Document.8">
                  <p:embed/>
                </p:oleObj>
              </mc:Choice>
              <mc:Fallback>
                <p:oleObj name="Documento" r:id="rId3" imgW="4841725" imgH="215407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425700"/>
                        <a:ext cx="8820150" cy="374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87" name="Picture 3">
            <a:extLst>
              <a:ext uri="{FF2B5EF4-FFF2-40B4-BE49-F238E27FC236}">
                <a16:creationId xmlns:a16="http://schemas.microsoft.com/office/drawing/2014/main" id="{64BE67F4-82D7-4C3A-AD1D-2B11EBDEE7FC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Rectangle 4">
            <a:extLst>
              <a:ext uri="{FF2B5EF4-FFF2-40B4-BE49-F238E27FC236}">
                <a16:creationId xmlns:a16="http://schemas.microsoft.com/office/drawing/2014/main" id="{47158BB5-E1DA-484D-AE3A-C0606D0DC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15900"/>
            <a:ext cx="8509000" cy="184467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EQUAÇÕES DE EQUILÍBRIO DE ALGUMAS ESPÉCIES HIDROLISADAS DO FERRO EM MEIO AQUOSO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08B4DF5E-0E04-46CB-876C-40CCCFEB2C4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D6CD23B4-D7D4-416A-B98B-D34411427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DIAGRAMA DE SOLUBILIDADE DO ALUMÍNIO EM MEIO AQUOSO</a:t>
            </a:r>
          </a:p>
        </p:txBody>
      </p:sp>
      <p:graphicFrame>
        <p:nvGraphicFramePr>
          <p:cNvPr id="43012" name="Object 4">
            <a:extLst>
              <a:ext uri="{FF2B5EF4-FFF2-40B4-BE49-F238E27FC236}">
                <a16:creationId xmlns:a16="http://schemas.microsoft.com/office/drawing/2014/main" id="{81A6B66F-7563-402F-B5DB-C7F365804F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00213"/>
          <a:ext cx="78486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name="Gráfico" r:id="rId4" imgW="5438851" imgH="3419551" progId="Excel.Chart.8">
                  <p:embed followColorScheme="full"/>
                </p:oleObj>
              </mc:Choice>
              <mc:Fallback>
                <p:oleObj name="Gráfico" r:id="rId4" imgW="5438851" imgH="3419551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00213"/>
                        <a:ext cx="784860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535F6C12-1AFE-4421-9E1C-05717D202FD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06E815E5-7516-49EE-B0E2-C91DCD7B35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DIAGRAMA DE SOLUBILIDADE DO FERRO EM MEIO AQUOSO</a:t>
            </a:r>
          </a:p>
        </p:txBody>
      </p:sp>
      <p:graphicFrame>
        <p:nvGraphicFramePr>
          <p:cNvPr id="44036" name="Object 4">
            <a:extLst>
              <a:ext uri="{FF2B5EF4-FFF2-40B4-BE49-F238E27FC236}">
                <a16:creationId xmlns:a16="http://schemas.microsoft.com/office/drawing/2014/main" id="{ED889F1F-EF69-40E5-99BC-EC0A6D6736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700213"/>
          <a:ext cx="76073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2" name="Gráfico" r:id="rId4" imgW="5286451" imgH="3429000" progId="Excel.Chart.8">
                  <p:embed followColorScheme="full"/>
                </p:oleObj>
              </mc:Choice>
              <mc:Fallback>
                <p:oleObj name="Gráfico" r:id="rId4" imgW="5286451" imgH="34290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700213"/>
                        <a:ext cx="760730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632AB796-1AB2-4496-BCD9-39C50B90706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71352FB7-74CA-4E84-8115-0E24EEAD8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DIAGRAMA DE SOLUBILIDADE DO FERRO E ALUMÍNIO EM MEIO AQUOSO</a:t>
            </a:r>
          </a:p>
        </p:txBody>
      </p:sp>
      <p:graphicFrame>
        <p:nvGraphicFramePr>
          <p:cNvPr id="45060" name="Object 4">
            <a:extLst>
              <a:ext uri="{FF2B5EF4-FFF2-40B4-BE49-F238E27FC236}">
                <a16:creationId xmlns:a16="http://schemas.microsoft.com/office/drawing/2014/main" id="{8AF08F44-A997-449E-967D-9C6108B179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1881188"/>
          <a:ext cx="8240713" cy="493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6" name="Gráfico" r:id="rId4" imgW="5457749" imgH="3267151" progId="Excel.Chart.8">
                  <p:embed followColorScheme="full"/>
                </p:oleObj>
              </mc:Choice>
              <mc:Fallback>
                <p:oleObj name="Gráfico" r:id="rId4" imgW="5457749" imgH="3267151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81188"/>
                        <a:ext cx="8240713" cy="493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A1C0A17D-05E3-49F8-A7C4-7DF90A4ACE0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997B21F1-8748-4EA9-81FC-DCAEDB3A3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47108" name="AutoShape 4">
            <a:extLst>
              <a:ext uri="{FF2B5EF4-FFF2-40B4-BE49-F238E27FC236}">
                <a16:creationId xmlns:a16="http://schemas.microsoft.com/office/drawing/2014/main" id="{A4B49997-75B9-4BA6-8242-35C1E73CC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7082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09" name="Oval 5">
            <a:extLst>
              <a:ext uri="{FF2B5EF4-FFF2-40B4-BE49-F238E27FC236}">
                <a16:creationId xmlns:a16="http://schemas.microsoft.com/office/drawing/2014/main" id="{08769078-A036-47A0-8366-F538835B3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3656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10" name="Oval 6">
            <a:extLst>
              <a:ext uri="{FF2B5EF4-FFF2-40B4-BE49-F238E27FC236}">
                <a16:creationId xmlns:a16="http://schemas.microsoft.com/office/drawing/2014/main" id="{5FC8651C-FA5A-4193-A06E-985E5259D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43656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11" name="Oval 7">
            <a:extLst>
              <a:ext uri="{FF2B5EF4-FFF2-40B4-BE49-F238E27FC236}">
                <a16:creationId xmlns:a16="http://schemas.microsoft.com/office/drawing/2014/main" id="{0EB0127C-4412-45F3-8F95-C59118238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6449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12" name="Text Box 8">
            <a:extLst>
              <a:ext uri="{FF2B5EF4-FFF2-40B4-BE49-F238E27FC236}">
                <a16:creationId xmlns:a16="http://schemas.microsoft.com/office/drawing/2014/main" id="{594013BB-1651-4D8C-A710-1917E394E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455863"/>
            <a:ext cx="455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Turbidez !!!</a:t>
            </a:r>
          </a:p>
        </p:txBody>
      </p:sp>
      <p:cxnSp>
        <p:nvCxnSpPr>
          <p:cNvPr id="47113" name="AutoShape 9">
            <a:extLst>
              <a:ext uri="{FF2B5EF4-FFF2-40B4-BE49-F238E27FC236}">
                <a16:creationId xmlns:a16="http://schemas.microsoft.com/office/drawing/2014/main" id="{7A4ACD5A-796D-489B-8C4D-77E171EBC9F3}"/>
              </a:ext>
            </a:extLst>
          </p:cNvPr>
          <p:cNvCxnSpPr>
            <a:cxnSpLocks noChangeShapeType="1"/>
            <a:stCxn id="47112" idx="1"/>
            <a:endCxn id="47108" idx="5"/>
          </p:cNvCxnSpPr>
          <p:nvPr/>
        </p:nvCxnSpPr>
        <p:spPr bwMode="auto">
          <a:xfrm rot="10800000" flipV="1">
            <a:off x="3490913" y="2867025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7114" name="Object 10">
            <a:extLst>
              <a:ext uri="{FF2B5EF4-FFF2-40B4-BE49-F238E27FC236}">
                <a16:creationId xmlns:a16="http://schemas.microsoft.com/office/drawing/2014/main" id="{A14BA552-071B-4F70-A2B0-0C00D7DE65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652963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6" name="Equation" r:id="rId4" imgW="596880" imgH="342720" progId="Equation.3">
                  <p:embed/>
                </p:oleObj>
              </mc:Choice>
              <mc:Fallback>
                <p:oleObj name="Equation" r:id="rId4" imgW="596880" imgH="34272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652963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>
            <a:extLst>
              <a:ext uri="{FF2B5EF4-FFF2-40B4-BE49-F238E27FC236}">
                <a16:creationId xmlns:a16="http://schemas.microsoft.com/office/drawing/2014/main" id="{E8635CFA-C87C-4C5A-8BFD-8D34BE835E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652963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7" name="Equation" r:id="rId6" imgW="1155600" imgH="342720" progId="Equation.3">
                  <p:embed/>
                </p:oleObj>
              </mc:Choice>
              <mc:Fallback>
                <p:oleObj name="Equation" r:id="rId6" imgW="1155600" imgH="3427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652963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6" name="Object 12">
            <a:extLst>
              <a:ext uri="{FF2B5EF4-FFF2-40B4-BE49-F238E27FC236}">
                <a16:creationId xmlns:a16="http://schemas.microsoft.com/office/drawing/2014/main" id="{FB063BF8-9E4D-4728-B394-3164E48DAF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659313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8" name="Equation" r:id="rId8" imgW="1079280" imgH="419040" progId="Equation.3">
                  <p:embed/>
                </p:oleObj>
              </mc:Choice>
              <mc:Fallback>
                <p:oleObj name="Equation" r:id="rId8" imgW="107928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659313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7" name="Object 13">
            <a:extLst>
              <a:ext uri="{FF2B5EF4-FFF2-40B4-BE49-F238E27FC236}">
                <a16:creationId xmlns:a16="http://schemas.microsoft.com/office/drawing/2014/main" id="{24395BC9-0BE5-4F2E-9C14-390A5C02C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5661025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9" name="Equation" r:id="rId10" imgW="1079280" imgH="419040" progId="Equation.3">
                  <p:embed/>
                </p:oleObj>
              </mc:Choice>
              <mc:Fallback>
                <p:oleObj name="Equation" r:id="rId10" imgW="1079280" imgH="4190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5661025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8" name="Text Box 14">
            <a:extLst>
              <a:ext uri="{FF2B5EF4-FFF2-40B4-BE49-F238E27FC236}">
                <a16:creationId xmlns:a16="http://schemas.microsoft.com/office/drawing/2014/main" id="{875AEC26-7BD4-45E6-BD49-EFB202D65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933825"/>
            <a:ext cx="4352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dosagem de coagulante !!!</a:t>
            </a:r>
          </a:p>
          <a:p>
            <a:endParaRPr lang="pt-BR" altLang="pt-BR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19" name="Oval 15">
            <a:extLst>
              <a:ext uri="{FF2B5EF4-FFF2-40B4-BE49-F238E27FC236}">
                <a16:creationId xmlns:a16="http://schemas.microsoft.com/office/drawing/2014/main" id="{63FC4FF9-8A0E-4BA8-BC4B-824F85A3D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43513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20" name="Oval 16">
            <a:extLst>
              <a:ext uri="{FF2B5EF4-FFF2-40B4-BE49-F238E27FC236}">
                <a16:creationId xmlns:a16="http://schemas.microsoft.com/office/drawing/2014/main" id="{3CE31314-6778-4A66-9316-342C6DBA9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8054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21" name="Oval 17">
            <a:extLst>
              <a:ext uri="{FF2B5EF4-FFF2-40B4-BE49-F238E27FC236}">
                <a16:creationId xmlns:a16="http://schemas.microsoft.com/office/drawing/2014/main" id="{C569E3BA-5360-4643-89A5-646197FEF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5575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22" name="Oval 18">
            <a:extLst>
              <a:ext uri="{FF2B5EF4-FFF2-40B4-BE49-F238E27FC236}">
                <a16:creationId xmlns:a16="http://schemas.microsoft.com/office/drawing/2014/main" id="{EF894FB7-7A90-442C-9797-61C065F41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300" y="45672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47123" name="AutoShape 19">
            <a:extLst>
              <a:ext uri="{FF2B5EF4-FFF2-40B4-BE49-F238E27FC236}">
                <a16:creationId xmlns:a16="http://schemas.microsoft.com/office/drawing/2014/main" id="{996055F2-E573-4134-849E-2668758361DC}"/>
              </a:ext>
            </a:extLst>
          </p:cNvPr>
          <p:cNvCxnSpPr>
            <a:cxnSpLocks noChangeShapeType="1"/>
            <a:stCxn id="0" idx="2"/>
            <a:endCxn id="47120" idx="0"/>
          </p:cNvCxnSpPr>
          <p:nvPr/>
        </p:nvCxnSpPr>
        <p:spPr bwMode="auto">
          <a:xfrm rot="16200000" flipH="1">
            <a:off x="4617244" y="5004594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4" name="AutoShape 20">
            <a:extLst>
              <a:ext uri="{FF2B5EF4-FFF2-40B4-BE49-F238E27FC236}">
                <a16:creationId xmlns:a16="http://schemas.microsoft.com/office/drawing/2014/main" id="{FA2F5DE3-2331-459D-8493-C48D1D0B67B0}"/>
              </a:ext>
            </a:extLst>
          </p:cNvPr>
          <p:cNvCxnSpPr>
            <a:cxnSpLocks noChangeShapeType="1"/>
            <a:stCxn id="0" idx="2"/>
            <a:endCxn id="47120" idx="7"/>
          </p:cNvCxnSpPr>
          <p:nvPr/>
        </p:nvCxnSpPr>
        <p:spPr bwMode="auto">
          <a:xfrm rot="5400000">
            <a:off x="5231607" y="5257006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5" name="AutoShape 21">
            <a:extLst>
              <a:ext uri="{FF2B5EF4-FFF2-40B4-BE49-F238E27FC236}">
                <a16:creationId xmlns:a16="http://schemas.microsoft.com/office/drawing/2014/main" id="{7DB90C47-849B-46D1-8AA6-CC34615224CA}"/>
              </a:ext>
            </a:extLst>
          </p:cNvPr>
          <p:cNvCxnSpPr>
            <a:cxnSpLocks noChangeShapeType="1"/>
            <a:stCxn id="0" idx="2"/>
            <a:endCxn id="47120" idx="7"/>
          </p:cNvCxnSpPr>
          <p:nvPr/>
        </p:nvCxnSpPr>
        <p:spPr bwMode="auto">
          <a:xfrm rot="5400000">
            <a:off x="5952331" y="4598195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F243385B-55D5-4D51-ACE6-3BC9F106DC3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81D24669-F1D7-4345-9E13-0CCB13323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48132" name="AutoShape 4">
            <a:extLst>
              <a:ext uri="{FF2B5EF4-FFF2-40B4-BE49-F238E27FC236}">
                <a16:creationId xmlns:a16="http://schemas.microsoft.com/office/drawing/2014/main" id="{FFB3140B-130B-4204-A2D3-42976FD92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7082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33" name="Oval 5">
            <a:extLst>
              <a:ext uri="{FF2B5EF4-FFF2-40B4-BE49-F238E27FC236}">
                <a16:creationId xmlns:a16="http://schemas.microsoft.com/office/drawing/2014/main" id="{5C08A237-A2CC-4E08-8EAB-621EB32E2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3656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34" name="Oval 6">
            <a:extLst>
              <a:ext uri="{FF2B5EF4-FFF2-40B4-BE49-F238E27FC236}">
                <a16:creationId xmlns:a16="http://schemas.microsoft.com/office/drawing/2014/main" id="{C10A7AD6-DD44-4B93-967D-B16635F4A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43656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35" name="Oval 7">
            <a:extLst>
              <a:ext uri="{FF2B5EF4-FFF2-40B4-BE49-F238E27FC236}">
                <a16:creationId xmlns:a16="http://schemas.microsoft.com/office/drawing/2014/main" id="{55FEBE37-3B54-4D94-9B7F-FD1C36A8C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6449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36" name="Text Box 8">
            <a:extLst>
              <a:ext uri="{FF2B5EF4-FFF2-40B4-BE49-F238E27FC236}">
                <a16:creationId xmlns:a16="http://schemas.microsoft.com/office/drawing/2014/main" id="{08A5236E-AAF4-4C31-BAB2-EA557D2E7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455863"/>
            <a:ext cx="455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Turbidez !!!</a:t>
            </a:r>
          </a:p>
        </p:txBody>
      </p:sp>
      <p:cxnSp>
        <p:nvCxnSpPr>
          <p:cNvPr id="48137" name="AutoShape 9">
            <a:extLst>
              <a:ext uri="{FF2B5EF4-FFF2-40B4-BE49-F238E27FC236}">
                <a16:creationId xmlns:a16="http://schemas.microsoft.com/office/drawing/2014/main" id="{34B59D06-E1AF-4D80-A33A-0A3A5A997E35}"/>
              </a:ext>
            </a:extLst>
          </p:cNvPr>
          <p:cNvCxnSpPr>
            <a:cxnSpLocks noChangeShapeType="1"/>
            <a:stCxn id="48136" idx="1"/>
            <a:endCxn id="48132" idx="5"/>
          </p:cNvCxnSpPr>
          <p:nvPr/>
        </p:nvCxnSpPr>
        <p:spPr bwMode="auto">
          <a:xfrm rot="10800000" flipV="1">
            <a:off x="3490913" y="2867025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8138" name="Object 10">
            <a:extLst>
              <a:ext uri="{FF2B5EF4-FFF2-40B4-BE49-F238E27FC236}">
                <a16:creationId xmlns:a16="http://schemas.microsoft.com/office/drawing/2014/main" id="{DF3A9A45-9051-4892-9DE7-2F35288E8D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652963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4" name="Equation" r:id="rId4" imgW="596880" imgH="342720" progId="Equation.3">
                  <p:embed/>
                </p:oleObj>
              </mc:Choice>
              <mc:Fallback>
                <p:oleObj name="Equation" r:id="rId4" imgW="596880" imgH="34272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652963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9" name="Object 11">
            <a:extLst>
              <a:ext uri="{FF2B5EF4-FFF2-40B4-BE49-F238E27FC236}">
                <a16:creationId xmlns:a16="http://schemas.microsoft.com/office/drawing/2014/main" id="{6FE04767-7984-44DB-A893-3AF5899A27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652963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5" name="Equation" r:id="rId6" imgW="1155600" imgH="342720" progId="Equation.3">
                  <p:embed/>
                </p:oleObj>
              </mc:Choice>
              <mc:Fallback>
                <p:oleObj name="Equation" r:id="rId6" imgW="1155600" imgH="3427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652963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0" name="Object 12">
            <a:extLst>
              <a:ext uri="{FF2B5EF4-FFF2-40B4-BE49-F238E27FC236}">
                <a16:creationId xmlns:a16="http://schemas.microsoft.com/office/drawing/2014/main" id="{62661CD0-AA29-4075-A450-D84A0D6A3C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659313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6" name="Equation" r:id="rId8" imgW="1079280" imgH="419040" progId="Equation.3">
                  <p:embed/>
                </p:oleObj>
              </mc:Choice>
              <mc:Fallback>
                <p:oleObj name="Equation" r:id="rId8" imgW="107928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659313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1" name="Object 13">
            <a:extLst>
              <a:ext uri="{FF2B5EF4-FFF2-40B4-BE49-F238E27FC236}">
                <a16:creationId xmlns:a16="http://schemas.microsoft.com/office/drawing/2014/main" id="{0FACFEB5-C8A7-4B7A-97EC-7416003178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5661025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7" name="Equation" r:id="rId10" imgW="1079280" imgH="419040" progId="Equation.3">
                  <p:embed/>
                </p:oleObj>
              </mc:Choice>
              <mc:Fallback>
                <p:oleObj name="Equation" r:id="rId10" imgW="1079280" imgH="4190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5661025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42" name="Text Box 14">
            <a:extLst>
              <a:ext uri="{FF2B5EF4-FFF2-40B4-BE49-F238E27FC236}">
                <a16:creationId xmlns:a16="http://schemas.microsoft.com/office/drawing/2014/main" id="{91D50A38-8F5A-48BA-A942-9D0AB3FC5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573463"/>
            <a:ext cx="4352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Com o aumento da dosagem de coagulante !!!</a:t>
            </a:r>
          </a:p>
        </p:txBody>
      </p:sp>
      <p:sp>
        <p:nvSpPr>
          <p:cNvPr id="48143" name="Oval 15">
            <a:extLst>
              <a:ext uri="{FF2B5EF4-FFF2-40B4-BE49-F238E27FC236}">
                <a16:creationId xmlns:a16="http://schemas.microsoft.com/office/drawing/2014/main" id="{51208E41-961F-4B9B-A8FD-010FE373F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43513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44" name="Oval 16">
            <a:extLst>
              <a:ext uri="{FF2B5EF4-FFF2-40B4-BE49-F238E27FC236}">
                <a16:creationId xmlns:a16="http://schemas.microsoft.com/office/drawing/2014/main" id="{8525CED6-D851-4DDD-A340-CF07029C8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8054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45" name="Oval 17">
            <a:extLst>
              <a:ext uri="{FF2B5EF4-FFF2-40B4-BE49-F238E27FC236}">
                <a16:creationId xmlns:a16="http://schemas.microsoft.com/office/drawing/2014/main" id="{EC17BA6C-AC0B-493E-B7F4-AE38EE0FD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5575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46" name="Oval 18">
            <a:extLst>
              <a:ext uri="{FF2B5EF4-FFF2-40B4-BE49-F238E27FC236}">
                <a16:creationId xmlns:a16="http://schemas.microsoft.com/office/drawing/2014/main" id="{1AA68019-321F-4B81-987C-6F6E361AA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300" y="45672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48147" name="AutoShape 19">
            <a:extLst>
              <a:ext uri="{FF2B5EF4-FFF2-40B4-BE49-F238E27FC236}">
                <a16:creationId xmlns:a16="http://schemas.microsoft.com/office/drawing/2014/main" id="{34D4D4C0-3AA1-449A-9E76-7C764948107F}"/>
              </a:ext>
            </a:extLst>
          </p:cNvPr>
          <p:cNvCxnSpPr>
            <a:cxnSpLocks noChangeShapeType="1"/>
            <a:stCxn id="0" idx="2"/>
            <a:endCxn id="48144" idx="0"/>
          </p:cNvCxnSpPr>
          <p:nvPr/>
        </p:nvCxnSpPr>
        <p:spPr bwMode="auto">
          <a:xfrm rot="16200000" flipH="1">
            <a:off x="4617244" y="5004594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8" name="AutoShape 20">
            <a:extLst>
              <a:ext uri="{FF2B5EF4-FFF2-40B4-BE49-F238E27FC236}">
                <a16:creationId xmlns:a16="http://schemas.microsoft.com/office/drawing/2014/main" id="{9D45E63C-DFD5-4E62-9C87-8EAEEF88AE08}"/>
              </a:ext>
            </a:extLst>
          </p:cNvPr>
          <p:cNvCxnSpPr>
            <a:cxnSpLocks noChangeShapeType="1"/>
            <a:stCxn id="0" idx="2"/>
            <a:endCxn id="48144" idx="7"/>
          </p:cNvCxnSpPr>
          <p:nvPr/>
        </p:nvCxnSpPr>
        <p:spPr bwMode="auto">
          <a:xfrm rot="5400000">
            <a:off x="5231607" y="5257006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9" name="AutoShape 21">
            <a:extLst>
              <a:ext uri="{FF2B5EF4-FFF2-40B4-BE49-F238E27FC236}">
                <a16:creationId xmlns:a16="http://schemas.microsoft.com/office/drawing/2014/main" id="{8B57ECEB-A3B3-454F-A8DF-46FE3091E910}"/>
              </a:ext>
            </a:extLst>
          </p:cNvPr>
          <p:cNvCxnSpPr>
            <a:cxnSpLocks noChangeShapeType="1"/>
            <a:stCxn id="0" idx="2"/>
            <a:endCxn id="48144" idx="7"/>
          </p:cNvCxnSpPr>
          <p:nvPr/>
        </p:nvCxnSpPr>
        <p:spPr bwMode="auto">
          <a:xfrm rot="5400000">
            <a:off x="5952331" y="4598195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150" name="Oval 22">
            <a:extLst>
              <a:ext uri="{FF2B5EF4-FFF2-40B4-BE49-F238E27FC236}">
                <a16:creationId xmlns:a16="http://schemas.microsoft.com/office/drawing/2014/main" id="{64F42233-AA9D-455D-9686-28F2003BE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42926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51" name="Oval 23">
            <a:extLst>
              <a:ext uri="{FF2B5EF4-FFF2-40B4-BE49-F238E27FC236}">
                <a16:creationId xmlns:a16="http://schemas.microsoft.com/office/drawing/2014/main" id="{760B9CBF-F033-4DE3-9331-E17702983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8608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52" name="Oval 24">
            <a:extLst>
              <a:ext uri="{FF2B5EF4-FFF2-40B4-BE49-F238E27FC236}">
                <a16:creationId xmlns:a16="http://schemas.microsoft.com/office/drawing/2014/main" id="{C54E2361-B798-4D4B-B52D-5269526A1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6529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53" name="Text Box 25">
            <a:extLst>
              <a:ext uri="{FF2B5EF4-FFF2-40B4-BE49-F238E27FC236}">
                <a16:creationId xmlns:a16="http://schemas.microsoft.com/office/drawing/2014/main" id="{23106AA5-72C4-435D-AA01-971911EB0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956300"/>
            <a:ext cx="5341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Adsorção-Neutralização !!!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18230100-6437-4F6B-98D9-F970AE0F66E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9787D62D-D004-4035-912D-0870FD2D2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49156" name="AutoShape 4">
            <a:extLst>
              <a:ext uri="{FF2B5EF4-FFF2-40B4-BE49-F238E27FC236}">
                <a16:creationId xmlns:a16="http://schemas.microsoft.com/office/drawing/2014/main" id="{6C83D36F-8095-414D-B0EE-610E3A3BB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3114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57" name="Oval 5">
            <a:extLst>
              <a:ext uri="{FF2B5EF4-FFF2-40B4-BE49-F238E27FC236}">
                <a16:creationId xmlns:a16="http://schemas.microsoft.com/office/drawing/2014/main" id="{54DDFA62-5D77-4AC6-9112-3EFBA6440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96875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58" name="Oval 6">
            <a:extLst>
              <a:ext uri="{FF2B5EF4-FFF2-40B4-BE49-F238E27FC236}">
                <a16:creationId xmlns:a16="http://schemas.microsoft.com/office/drawing/2014/main" id="{0E0827BE-6E72-4A62-9357-7D15734FC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96875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59" name="Oval 7">
            <a:extLst>
              <a:ext uri="{FF2B5EF4-FFF2-40B4-BE49-F238E27FC236}">
                <a16:creationId xmlns:a16="http://schemas.microsoft.com/office/drawing/2014/main" id="{A4045A62-2BF1-4E6E-B007-18D6937B8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2480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60" name="Text Box 8">
            <a:extLst>
              <a:ext uri="{FF2B5EF4-FFF2-40B4-BE49-F238E27FC236}">
                <a16:creationId xmlns:a16="http://schemas.microsoft.com/office/drawing/2014/main" id="{EC1E5D37-E7D3-456E-BE6E-28C5F2FB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058988"/>
            <a:ext cx="455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Turbidez !!!</a:t>
            </a:r>
          </a:p>
        </p:txBody>
      </p:sp>
      <p:cxnSp>
        <p:nvCxnSpPr>
          <p:cNvPr id="49161" name="AutoShape 9">
            <a:extLst>
              <a:ext uri="{FF2B5EF4-FFF2-40B4-BE49-F238E27FC236}">
                <a16:creationId xmlns:a16="http://schemas.microsoft.com/office/drawing/2014/main" id="{895FBE1E-6103-4768-A53C-4D0F3F70AFDB}"/>
              </a:ext>
            </a:extLst>
          </p:cNvPr>
          <p:cNvCxnSpPr>
            <a:cxnSpLocks noChangeShapeType="1"/>
            <a:stCxn id="49160" idx="1"/>
            <a:endCxn id="49156" idx="5"/>
          </p:cNvCxnSpPr>
          <p:nvPr/>
        </p:nvCxnSpPr>
        <p:spPr bwMode="auto">
          <a:xfrm rot="10800000" flipV="1">
            <a:off x="3490913" y="2470150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9162" name="Object 10">
            <a:extLst>
              <a:ext uri="{FF2B5EF4-FFF2-40B4-BE49-F238E27FC236}">
                <a16:creationId xmlns:a16="http://schemas.microsoft.com/office/drawing/2014/main" id="{2A844DC0-C1A8-4E55-821D-A4FEAFC182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256088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2" name="Equation" r:id="rId4" imgW="596880" imgH="342720" progId="Equation.3">
                  <p:embed/>
                </p:oleObj>
              </mc:Choice>
              <mc:Fallback>
                <p:oleObj name="Equation" r:id="rId4" imgW="596880" imgH="34272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256088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3" name="Object 11">
            <a:extLst>
              <a:ext uri="{FF2B5EF4-FFF2-40B4-BE49-F238E27FC236}">
                <a16:creationId xmlns:a16="http://schemas.microsoft.com/office/drawing/2014/main" id="{E3C471AE-C1B7-40AD-9859-96E6C8A7B6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256088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3" name="Equation" r:id="rId6" imgW="1155600" imgH="342720" progId="Equation.3">
                  <p:embed/>
                </p:oleObj>
              </mc:Choice>
              <mc:Fallback>
                <p:oleObj name="Equation" r:id="rId6" imgW="1155600" imgH="3427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256088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4" name="Object 12">
            <a:extLst>
              <a:ext uri="{FF2B5EF4-FFF2-40B4-BE49-F238E27FC236}">
                <a16:creationId xmlns:a16="http://schemas.microsoft.com/office/drawing/2014/main" id="{3DBB2B44-B72D-4420-8E5A-451F9FE14E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262438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4" name="Equation" r:id="rId8" imgW="1079280" imgH="419040" progId="Equation.3">
                  <p:embed/>
                </p:oleObj>
              </mc:Choice>
              <mc:Fallback>
                <p:oleObj name="Equation" r:id="rId8" imgW="107928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262438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5" name="Object 13">
            <a:extLst>
              <a:ext uri="{FF2B5EF4-FFF2-40B4-BE49-F238E27FC236}">
                <a16:creationId xmlns:a16="http://schemas.microsoft.com/office/drawing/2014/main" id="{C2D67B10-FBF9-41F4-B69E-08868E25BD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1725" y="5013325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5" name="Equation" r:id="rId10" imgW="1079280" imgH="419040" progId="Equation.3">
                  <p:embed/>
                </p:oleObj>
              </mc:Choice>
              <mc:Fallback>
                <p:oleObj name="Equation" r:id="rId10" imgW="1079280" imgH="4190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5013325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6" name="Text Box 14">
            <a:extLst>
              <a:ext uri="{FF2B5EF4-FFF2-40B4-BE49-F238E27FC236}">
                <a16:creationId xmlns:a16="http://schemas.microsoft.com/office/drawing/2014/main" id="{240D5F25-7811-41FB-A97D-799CFFB0B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176588"/>
            <a:ext cx="4608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Com o aumento da dosagem de coagulante !!! Mais coagulante !!!</a:t>
            </a:r>
          </a:p>
        </p:txBody>
      </p:sp>
      <p:sp>
        <p:nvSpPr>
          <p:cNvPr id="49167" name="Oval 15">
            <a:extLst>
              <a:ext uri="{FF2B5EF4-FFF2-40B4-BE49-F238E27FC236}">
                <a16:creationId xmlns:a16="http://schemas.microsoft.com/office/drawing/2014/main" id="{FAAC0C53-C259-49FF-A0AF-5B8CEDDE9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39544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68" name="Oval 16">
            <a:extLst>
              <a:ext uri="{FF2B5EF4-FFF2-40B4-BE49-F238E27FC236}">
                <a16:creationId xmlns:a16="http://schemas.microsoft.com/office/drawing/2014/main" id="{DFAE2A2D-6CD7-4389-B9A2-DCA94F463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4086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69" name="Oval 17">
            <a:extLst>
              <a:ext uri="{FF2B5EF4-FFF2-40B4-BE49-F238E27FC236}">
                <a16:creationId xmlns:a16="http://schemas.microsoft.com/office/drawing/2014/main" id="{9B701F47-03E4-40A4-B3F0-F44F9F690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1607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70" name="Oval 18">
            <a:extLst>
              <a:ext uri="{FF2B5EF4-FFF2-40B4-BE49-F238E27FC236}">
                <a16:creationId xmlns:a16="http://schemas.microsoft.com/office/drawing/2014/main" id="{1BEB7974-26A3-4174-8DE3-94ECACAEA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300" y="41703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49171" name="AutoShape 19">
            <a:extLst>
              <a:ext uri="{FF2B5EF4-FFF2-40B4-BE49-F238E27FC236}">
                <a16:creationId xmlns:a16="http://schemas.microsoft.com/office/drawing/2014/main" id="{E0EDD010-D742-46B7-B6A6-F0E23495B253}"/>
              </a:ext>
            </a:extLst>
          </p:cNvPr>
          <p:cNvCxnSpPr>
            <a:cxnSpLocks noChangeShapeType="1"/>
            <a:stCxn id="0" idx="2"/>
            <a:endCxn id="49168" idx="0"/>
          </p:cNvCxnSpPr>
          <p:nvPr/>
        </p:nvCxnSpPr>
        <p:spPr bwMode="auto">
          <a:xfrm rot="16200000" flipH="1">
            <a:off x="4617244" y="4607719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172" name="AutoShape 20">
            <a:extLst>
              <a:ext uri="{FF2B5EF4-FFF2-40B4-BE49-F238E27FC236}">
                <a16:creationId xmlns:a16="http://schemas.microsoft.com/office/drawing/2014/main" id="{38A72AF6-98A1-438E-A969-B3CD180A6AF5}"/>
              </a:ext>
            </a:extLst>
          </p:cNvPr>
          <p:cNvCxnSpPr>
            <a:cxnSpLocks noChangeShapeType="1"/>
            <a:stCxn id="0" idx="2"/>
            <a:endCxn id="49168" idx="7"/>
          </p:cNvCxnSpPr>
          <p:nvPr/>
        </p:nvCxnSpPr>
        <p:spPr bwMode="auto">
          <a:xfrm rot="5400000">
            <a:off x="5231607" y="4860131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173" name="AutoShape 21">
            <a:extLst>
              <a:ext uri="{FF2B5EF4-FFF2-40B4-BE49-F238E27FC236}">
                <a16:creationId xmlns:a16="http://schemas.microsoft.com/office/drawing/2014/main" id="{0C091BA3-F9EB-49B9-AC19-16E12A0663C9}"/>
              </a:ext>
            </a:extLst>
          </p:cNvPr>
          <p:cNvCxnSpPr>
            <a:cxnSpLocks noChangeShapeType="1"/>
            <a:stCxn id="0" idx="2"/>
            <a:endCxn id="49168" idx="7"/>
          </p:cNvCxnSpPr>
          <p:nvPr/>
        </p:nvCxnSpPr>
        <p:spPr bwMode="auto">
          <a:xfrm rot="5400000">
            <a:off x="5952331" y="4201320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174" name="Oval 22">
            <a:extLst>
              <a:ext uri="{FF2B5EF4-FFF2-40B4-BE49-F238E27FC236}">
                <a16:creationId xmlns:a16="http://schemas.microsoft.com/office/drawing/2014/main" id="{012703DA-131B-4D5D-AEA5-110FAA912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89572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75" name="Oval 23">
            <a:extLst>
              <a:ext uri="{FF2B5EF4-FFF2-40B4-BE49-F238E27FC236}">
                <a16:creationId xmlns:a16="http://schemas.microsoft.com/office/drawing/2014/main" id="{74779549-56CB-4719-B183-176D5DF9B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46392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76" name="Oval 24">
            <a:extLst>
              <a:ext uri="{FF2B5EF4-FFF2-40B4-BE49-F238E27FC236}">
                <a16:creationId xmlns:a16="http://schemas.microsoft.com/office/drawing/2014/main" id="{B6F15C4E-8E89-4383-A68D-A54BFB3AC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2560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77" name="Text Box 25">
            <a:extLst>
              <a:ext uri="{FF2B5EF4-FFF2-40B4-BE49-F238E27FC236}">
                <a16:creationId xmlns:a16="http://schemas.microsoft.com/office/drawing/2014/main" id="{14393B8E-6CCB-497D-B1C6-EE56F2415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16563"/>
            <a:ext cx="79708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Adsorção-Neutralização pode reverter a </a:t>
            </a:r>
          </a:p>
          <a:p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carga das partículas coloidais !!!</a:t>
            </a:r>
          </a:p>
        </p:txBody>
      </p:sp>
      <p:sp>
        <p:nvSpPr>
          <p:cNvPr id="49178" name="Oval 26">
            <a:extLst>
              <a:ext uri="{FF2B5EF4-FFF2-40B4-BE49-F238E27FC236}">
                <a16:creationId xmlns:a16="http://schemas.microsoft.com/office/drawing/2014/main" id="{BB1155B1-10A8-4892-9395-EB3A7BE85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34290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79" name="Oval 27">
            <a:extLst>
              <a:ext uri="{FF2B5EF4-FFF2-40B4-BE49-F238E27FC236}">
                <a16:creationId xmlns:a16="http://schemas.microsoft.com/office/drawing/2014/main" id="{8ACD4ABC-A050-42F1-8A90-4D8C02542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40052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80" name="Oval 28">
            <a:extLst>
              <a:ext uri="{FF2B5EF4-FFF2-40B4-BE49-F238E27FC236}">
                <a16:creationId xmlns:a16="http://schemas.microsoft.com/office/drawing/2014/main" id="{DC4B4312-3BCA-4413-A152-C1FFC51F8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088" y="41783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81" name="Oval 29">
            <a:extLst>
              <a:ext uri="{FF2B5EF4-FFF2-40B4-BE49-F238E27FC236}">
                <a16:creationId xmlns:a16="http://schemas.microsoft.com/office/drawing/2014/main" id="{72F42B23-F947-4B60-BD59-672D31246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131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68DC00F8-2AC8-4B04-8639-F992B28B644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Rectangle 3">
            <a:extLst>
              <a:ext uri="{FF2B5EF4-FFF2-40B4-BE49-F238E27FC236}">
                <a16:creationId xmlns:a16="http://schemas.microsoft.com/office/drawing/2014/main" id="{0C1D950E-C442-4EEF-87FD-141B22805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50180" name="AutoShape 4">
            <a:extLst>
              <a:ext uri="{FF2B5EF4-FFF2-40B4-BE49-F238E27FC236}">
                <a16:creationId xmlns:a16="http://schemas.microsoft.com/office/drawing/2014/main" id="{C70A85F7-D67E-4CD0-9F2A-3B49EA996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3114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81" name="Oval 5">
            <a:extLst>
              <a:ext uri="{FF2B5EF4-FFF2-40B4-BE49-F238E27FC236}">
                <a16:creationId xmlns:a16="http://schemas.microsoft.com/office/drawing/2014/main" id="{5E700918-972B-4533-8C3E-B2598EC14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40052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82" name="Oval 6">
            <a:extLst>
              <a:ext uri="{FF2B5EF4-FFF2-40B4-BE49-F238E27FC236}">
                <a16:creationId xmlns:a16="http://schemas.microsoft.com/office/drawing/2014/main" id="{B0B4325A-281D-45F0-93A6-EFAA13FD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96875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83" name="Oval 7">
            <a:extLst>
              <a:ext uri="{FF2B5EF4-FFF2-40B4-BE49-F238E27FC236}">
                <a16:creationId xmlns:a16="http://schemas.microsoft.com/office/drawing/2014/main" id="{BB3E532E-7F48-4F6C-826F-7A263FB14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5654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84" name="Text Box 8">
            <a:extLst>
              <a:ext uri="{FF2B5EF4-FFF2-40B4-BE49-F238E27FC236}">
                <a16:creationId xmlns:a16="http://schemas.microsoft.com/office/drawing/2014/main" id="{211820A0-6F32-4BCE-8F01-A49C2F19B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058988"/>
            <a:ext cx="434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Alta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Média a Alta Turbidez !!!</a:t>
            </a:r>
          </a:p>
        </p:txBody>
      </p:sp>
      <p:cxnSp>
        <p:nvCxnSpPr>
          <p:cNvPr id="50185" name="AutoShape 9">
            <a:extLst>
              <a:ext uri="{FF2B5EF4-FFF2-40B4-BE49-F238E27FC236}">
                <a16:creationId xmlns:a16="http://schemas.microsoft.com/office/drawing/2014/main" id="{857DC471-3E1C-4037-9733-C13EE8841DC0}"/>
              </a:ext>
            </a:extLst>
          </p:cNvPr>
          <p:cNvCxnSpPr>
            <a:cxnSpLocks noChangeShapeType="1"/>
            <a:stCxn id="50184" idx="1"/>
            <a:endCxn id="50180" idx="5"/>
          </p:cNvCxnSpPr>
          <p:nvPr/>
        </p:nvCxnSpPr>
        <p:spPr bwMode="auto">
          <a:xfrm rot="10800000" flipV="1">
            <a:off x="3490913" y="2470150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0186" name="Object 10">
            <a:extLst>
              <a:ext uri="{FF2B5EF4-FFF2-40B4-BE49-F238E27FC236}">
                <a16:creationId xmlns:a16="http://schemas.microsoft.com/office/drawing/2014/main" id="{7639934B-D0BC-4C58-8EE9-465DD69601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256088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4" name="Equation" r:id="rId4" imgW="596880" imgH="342720" progId="Equation.3">
                  <p:embed/>
                </p:oleObj>
              </mc:Choice>
              <mc:Fallback>
                <p:oleObj name="Equation" r:id="rId4" imgW="596880" imgH="34272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256088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7" name="Object 11">
            <a:extLst>
              <a:ext uri="{FF2B5EF4-FFF2-40B4-BE49-F238E27FC236}">
                <a16:creationId xmlns:a16="http://schemas.microsoft.com/office/drawing/2014/main" id="{AB896EFC-2D75-4FD8-A702-4672729293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256088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5" name="Equation" r:id="rId6" imgW="1155600" imgH="342720" progId="Equation.3">
                  <p:embed/>
                </p:oleObj>
              </mc:Choice>
              <mc:Fallback>
                <p:oleObj name="Equation" r:id="rId6" imgW="1155600" imgH="3427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256088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8" name="Object 12">
            <a:extLst>
              <a:ext uri="{FF2B5EF4-FFF2-40B4-BE49-F238E27FC236}">
                <a16:creationId xmlns:a16="http://schemas.microsoft.com/office/drawing/2014/main" id="{53F3B03B-A2D5-48CF-9657-FDA8DE03B3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262438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6" name="Equation" r:id="rId8" imgW="1079280" imgH="419040" progId="Equation.3">
                  <p:embed/>
                </p:oleObj>
              </mc:Choice>
              <mc:Fallback>
                <p:oleObj name="Equation" r:id="rId8" imgW="107928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262438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9" name="Object 13">
            <a:extLst>
              <a:ext uri="{FF2B5EF4-FFF2-40B4-BE49-F238E27FC236}">
                <a16:creationId xmlns:a16="http://schemas.microsoft.com/office/drawing/2014/main" id="{496933E9-815A-4B07-BF56-B70E790B50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5445125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7" name="Equation" r:id="rId10" imgW="1079280" imgH="419040" progId="Equation.3">
                  <p:embed/>
                </p:oleObj>
              </mc:Choice>
              <mc:Fallback>
                <p:oleObj name="Equation" r:id="rId10" imgW="1079280" imgH="4190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445125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90" name="Text Box 14">
            <a:extLst>
              <a:ext uri="{FF2B5EF4-FFF2-40B4-BE49-F238E27FC236}">
                <a16:creationId xmlns:a16="http://schemas.microsoft.com/office/drawing/2014/main" id="{1DB83417-4286-44EC-9472-E7EFC83F1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176588"/>
            <a:ext cx="4752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 dosagem de coagulante terá de ser aumentada !!! Bem mais !!!</a:t>
            </a:r>
          </a:p>
        </p:txBody>
      </p:sp>
      <p:sp>
        <p:nvSpPr>
          <p:cNvPr id="50191" name="Oval 15">
            <a:extLst>
              <a:ext uri="{FF2B5EF4-FFF2-40B4-BE49-F238E27FC236}">
                <a16:creationId xmlns:a16="http://schemas.microsoft.com/office/drawing/2014/main" id="{D94046C8-740E-4C28-812F-57C5D03C3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4086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92" name="Oval 16">
            <a:extLst>
              <a:ext uri="{FF2B5EF4-FFF2-40B4-BE49-F238E27FC236}">
                <a16:creationId xmlns:a16="http://schemas.microsoft.com/office/drawing/2014/main" id="{C47ABF19-987D-4C0B-B4FF-AE100F21A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300" y="41703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0193" name="AutoShape 17">
            <a:extLst>
              <a:ext uri="{FF2B5EF4-FFF2-40B4-BE49-F238E27FC236}">
                <a16:creationId xmlns:a16="http://schemas.microsoft.com/office/drawing/2014/main" id="{034CB214-31E4-4FCF-BFD2-625D7214600D}"/>
              </a:ext>
            </a:extLst>
          </p:cNvPr>
          <p:cNvCxnSpPr>
            <a:cxnSpLocks noChangeShapeType="1"/>
            <a:stCxn id="0" idx="2"/>
            <a:endCxn id="50191" idx="0"/>
          </p:cNvCxnSpPr>
          <p:nvPr/>
        </p:nvCxnSpPr>
        <p:spPr bwMode="auto">
          <a:xfrm rot="16200000" flipH="1">
            <a:off x="4617244" y="4607719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194" name="AutoShape 18">
            <a:extLst>
              <a:ext uri="{FF2B5EF4-FFF2-40B4-BE49-F238E27FC236}">
                <a16:creationId xmlns:a16="http://schemas.microsoft.com/office/drawing/2014/main" id="{08D5EF6A-D122-47B7-AE5F-671C82F27A2C}"/>
              </a:ext>
            </a:extLst>
          </p:cNvPr>
          <p:cNvCxnSpPr>
            <a:cxnSpLocks noChangeShapeType="1"/>
            <a:stCxn id="0" idx="2"/>
            <a:endCxn id="50191" idx="7"/>
          </p:cNvCxnSpPr>
          <p:nvPr/>
        </p:nvCxnSpPr>
        <p:spPr bwMode="auto">
          <a:xfrm rot="5400000">
            <a:off x="5231607" y="4860131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195" name="AutoShape 19">
            <a:extLst>
              <a:ext uri="{FF2B5EF4-FFF2-40B4-BE49-F238E27FC236}">
                <a16:creationId xmlns:a16="http://schemas.microsoft.com/office/drawing/2014/main" id="{9D0BA63A-3772-4794-BE9E-455034D8AD68}"/>
              </a:ext>
            </a:extLst>
          </p:cNvPr>
          <p:cNvCxnSpPr>
            <a:cxnSpLocks noChangeShapeType="1"/>
            <a:stCxn id="0" idx="2"/>
            <a:endCxn id="50191" idx="7"/>
          </p:cNvCxnSpPr>
          <p:nvPr/>
        </p:nvCxnSpPr>
        <p:spPr bwMode="auto">
          <a:xfrm rot="5400000">
            <a:off x="5952331" y="4201320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196" name="Oval 20">
            <a:extLst>
              <a:ext uri="{FF2B5EF4-FFF2-40B4-BE49-F238E27FC236}">
                <a16:creationId xmlns:a16="http://schemas.microsoft.com/office/drawing/2014/main" id="{49BE8ECB-52CC-42F7-BA8D-1DFE57F31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45757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97" name="Oval 21">
            <a:extLst>
              <a:ext uri="{FF2B5EF4-FFF2-40B4-BE49-F238E27FC236}">
                <a16:creationId xmlns:a16="http://schemas.microsoft.com/office/drawing/2014/main" id="{D5468F1D-EA5F-4B1F-BE62-C3AC4FC41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3575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98" name="Oval 22">
            <a:extLst>
              <a:ext uri="{FF2B5EF4-FFF2-40B4-BE49-F238E27FC236}">
                <a16:creationId xmlns:a16="http://schemas.microsoft.com/office/drawing/2014/main" id="{AF13BFF8-0C37-41B6-A18F-D4B87EB36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5085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99" name="Oval 23">
            <a:extLst>
              <a:ext uri="{FF2B5EF4-FFF2-40B4-BE49-F238E27FC236}">
                <a16:creationId xmlns:a16="http://schemas.microsoft.com/office/drawing/2014/main" id="{EC94A8CC-B8C4-4C9D-8184-66A437295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5085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200" name="Oval 24">
            <a:extLst>
              <a:ext uri="{FF2B5EF4-FFF2-40B4-BE49-F238E27FC236}">
                <a16:creationId xmlns:a16="http://schemas.microsoft.com/office/drawing/2014/main" id="{1BDC03C2-0D4C-4FD4-AF51-DB48FB19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5734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201" name="Oval 25">
            <a:extLst>
              <a:ext uri="{FF2B5EF4-FFF2-40B4-BE49-F238E27FC236}">
                <a16:creationId xmlns:a16="http://schemas.microsoft.com/office/drawing/2014/main" id="{1039D79E-CB32-4903-961A-2C73CBD3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068638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202" name="Oval 26">
            <a:extLst>
              <a:ext uri="{FF2B5EF4-FFF2-40B4-BE49-F238E27FC236}">
                <a16:creationId xmlns:a16="http://schemas.microsoft.com/office/drawing/2014/main" id="{193B50A5-FE94-4CD7-8996-274D5B85E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5654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203" name="Oval 27">
            <a:extLst>
              <a:ext uri="{FF2B5EF4-FFF2-40B4-BE49-F238E27FC236}">
                <a16:creationId xmlns:a16="http://schemas.microsoft.com/office/drawing/2014/main" id="{9EB6A43C-9E49-4C56-934F-821BB0763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5877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7D4F03B9-8FC4-42CE-82A6-D6FDCFA144D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EDBD6378-8AE4-494B-A7AF-C5DCF2E82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51204" name="AutoShape 4">
            <a:extLst>
              <a:ext uri="{FF2B5EF4-FFF2-40B4-BE49-F238E27FC236}">
                <a16:creationId xmlns:a16="http://schemas.microsoft.com/office/drawing/2014/main" id="{31F3ABEB-35D8-441E-A0DD-AFFDE97D2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3114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05" name="Oval 5">
            <a:extLst>
              <a:ext uri="{FF2B5EF4-FFF2-40B4-BE49-F238E27FC236}">
                <a16:creationId xmlns:a16="http://schemas.microsoft.com/office/drawing/2014/main" id="{F4B24B3F-E323-4644-8259-A35D76E08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40052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06" name="Oval 6">
            <a:extLst>
              <a:ext uri="{FF2B5EF4-FFF2-40B4-BE49-F238E27FC236}">
                <a16:creationId xmlns:a16="http://schemas.microsoft.com/office/drawing/2014/main" id="{11A34816-A066-4B87-8776-237FC0557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96875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07" name="Oval 7">
            <a:extLst>
              <a:ext uri="{FF2B5EF4-FFF2-40B4-BE49-F238E27FC236}">
                <a16:creationId xmlns:a16="http://schemas.microsoft.com/office/drawing/2014/main" id="{29187008-0FD5-43C3-ADA3-AD5675230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5654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876ACBEE-674D-4B43-A52A-7A8D30287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058988"/>
            <a:ext cx="434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Alta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Média a Alta Turbidez !!!</a:t>
            </a:r>
          </a:p>
        </p:txBody>
      </p:sp>
      <p:cxnSp>
        <p:nvCxnSpPr>
          <p:cNvPr id="51209" name="AutoShape 9">
            <a:extLst>
              <a:ext uri="{FF2B5EF4-FFF2-40B4-BE49-F238E27FC236}">
                <a16:creationId xmlns:a16="http://schemas.microsoft.com/office/drawing/2014/main" id="{25E42450-2EDE-4E10-8C9D-73C5B5DFD47A}"/>
              </a:ext>
            </a:extLst>
          </p:cNvPr>
          <p:cNvCxnSpPr>
            <a:cxnSpLocks noChangeShapeType="1"/>
            <a:stCxn id="51208" idx="1"/>
            <a:endCxn id="51204" idx="5"/>
          </p:cNvCxnSpPr>
          <p:nvPr/>
        </p:nvCxnSpPr>
        <p:spPr bwMode="auto">
          <a:xfrm rot="10800000" flipV="1">
            <a:off x="3490913" y="2470150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1210" name="Object 10">
            <a:extLst>
              <a:ext uri="{FF2B5EF4-FFF2-40B4-BE49-F238E27FC236}">
                <a16:creationId xmlns:a16="http://schemas.microsoft.com/office/drawing/2014/main" id="{188DA3DD-F5FD-4F88-A22E-B7F53356B4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256088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1" name="Equation" r:id="rId4" imgW="596880" imgH="342720" progId="Equation.3">
                  <p:embed/>
                </p:oleObj>
              </mc:Choice>
              <mc:Fallback>
                <p:oleObj name="Equation" r:id="rId4" imgW="596880" imgH="34272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256088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1" name="Object 11">
            <a:extLst>
              <a:ext uri="{FF2B5EF4-FFF2-40B4-BE49-F238E27FC236}">
                <a16:creationId xmlns:a16="http://schemas.microsoft.com/office/drawing/2014/main" id="{D60A9292-EE9B-46AD-AD35-2F6DF9D39E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256088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2" name="Equation" r:id="rId6" imgW="1155600" imgH="342720" progId="Equation.3">
                  <p:embed/>
                </p:oleObj>
              </mc:Choice>
              <mc:Fallback>
                <p:oleObj name="Equation" r:id="rId6" imgW="1155600" imgH="3427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256088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2" name="Object 12">
            <a:extLst>
              <a:ext uri="{FF2B5EF4-FFF2-40B4-BE49-F238E27FC236}">
                <a16:creationId xmlns:a16="http://schemas.microsoft.com/office/drawing/2014/main" id="{27F7197B-ADE8-4679-B927-4BDEA84375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262438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3" name="Equation" r:id="rId8" imgW="1079280" imgH="419040" progId="Equation.3">
                  <p:embed/>
                </p:oleObj>
              </mc:Choice>
              <mc:Fallback>
                <p:oleObj name="Equation" r:id="rId8" imgW="107928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262438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3" name="Object 13">
            <a:extLst>
              <a:ext uri="{FF2B5EF4-FFF2-40B4-BE49-F238E27FC236}">
                <a16:creationId xmlns:a16="http://schemas.microsoft.com/office/drawing/2014/main" id="{4B67DBC5-73B3-4FE9-9504-60CB2ED1DE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5445125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4" name="Equation" r:id="rId10" imgW="1079280" imgH="419040" progId="Equation.3">
                  <p:embed/>
                </p:oleObj>
              </mc:Choice>
              <mc:Fallback>
                <p:oleObj name="Equation" r:id="rId10" imgW="1079280" imgH="4190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445125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4" name="Text Box 14">
            <a:extLst>
              <a:ext uri="{FF2B5EF4-FFF2-40B4-BE49-F238E27FC236}">
                <a16:creationId xmlns:a16="http://schemas.microsoft.com/office/drawing/2014/main" id="{A5E7F96A-DBCC-4829-A16E-570D90024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176588"/>
            <a:ext cx="4752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 dosagem de coagulante terá de ser aumentada !!! Mais e mais !!!</a:t>
            </a:r>
          </a:p>
        </p:txBody>
      </p:sp>
      <p:sp>
        <p:nvSpPr>
          <p:cNvPr id="51215" name="Oval 15">
            <a:extLst>
              <a:ext uri="{FF2B5EF4-FFF2-40B4-BE49-F238E27FC236}">
                <a16:creationId xmlns:a16="http://schemas.microsoft.com/office/drawing/2014/main" id="{CF6BF35F-8B92-4014-9480-5CAD956FD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4086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16" name="Oval 16">
            <a:extLst>
              <a:ext uri="{FF2B5EF4-FFF2-40B4-BE49-F238E27FC236}">
                <a16:creationId xmlns:a16="http://schemas.microsoft.com/office/drawing/2014/main" id="{B7692AC1-4519-4E19-B244-ECA408147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4005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1217" name="AutoShape 17">
            <a:extLst>
              <a:ext uri="{FF2B5EF4-FFF2-40B4-BE49-F238E27FC236}">
                <a16:creationId xmlns:a16="http://schemas.microsoft.com/office/drawing/2014/main" id="{06C836C2-EBB3-4C56-B463-426D08DA81BD}"/>
              </a:ext>
            </a:extLst>
          </p:cNvPr>
          <p:cNvCxnSpPr>
            <a:cxnSpLocks noChangeShapeType="1"/>
            <a:stCxn id="0" idx="2"/>
            <a:endCxn id="51215" idx="0"/>
          </p:cNvCxnSpPr>
          <p:nvPr/>
        </p:nvCxnSpPr>
        <p:spPr bwMode="auto">
          <a:xfrm rot="16200000" flipH="1">
            <a:off x="4617244" y="4607719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18" name="AutoShape 18">
            <a:extLst>
              <a:ext uri="{FF2B5EF4-FFF2-40B4-BE49-F238E27FC236}">
                <a16:creationId xmlns:a16="http://schemas.microsoft.com/office/drawing/2014/main" id="{EB3D7C44-5399-454D-9E75-B6C4FEF219F9}"/>
              </a:ext>
            </a:extLst>
          </p:cNvPr>
          <p:cNvCxnSpPr>
            <a:cxnSpLocks noChangeShapeType="1"/>
            <a:stCxn id="0" idx="2"/>
            <a:endCxn id="51215" idx="7"/>
          </p:cNvCxnSpPr>
          <p:nvPr/>
        </p:nvCxnSpPr>
        <p:spPr bwMode="auto">
          <a:xfrm rot="5400000">
            <a:off x="5231607" y="4860131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19" name="AutoShape 19">
            <a:extLst>
              <a:ext uri="{FF2B5EF4-FFF2-40B4-BE49-F238E27FC236}">
                <a16:creationId xmlns:a16="http://schemas.microsoft.com/office/drawing/2014/main" id="{4EB51F0E-090E-4C5F-9315-1374CD622E6C}"/>
              </a:ext>
            </a:extLst>
          </p:cNvPr>
          <p:cNvCxnSpPr>
            <a:cxnSpLocks noChangeShapeType="1"/>
            <a:stCxn id="0" idx="2"/>
            <a:endCxn id="51215" idx="7"/>
          </p:cNvCxnSpPr>
          <p:nvPr/>
        </p:nvCxnSpPr>
        <p:spPr bwMode="auto">
          <a:xfrm rot="5400000">
            <a:off x="5952331" y="4201320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220" name="Oval 20">
            <a:extLst>
              <a:ext uri="{FF2B5EF4-FFF2-40B4-BE49-F238E27FC236}">
                <a16:creationId xmlns:a16="http://schemas.microsoft.com/office/drawing/2014/main" id="{2937AF5E-C4CC-46A8-AFFE-DD9C5F8B5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45757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1" name="Oval 21">
            <a:extLst>
              <a:ext uri="{FF2B5EF4-FFF2-40B4-BE49-F238E27FC236}">
                <a16:creationId xmlns:a16="http://schemas.microsoft.com/office/drawing/2014/main" id="{8E398B7F-E051-4E3E-B5D9-16151E6EB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3575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2" name="Oval 22">
            <a:extLst>
              <a:ext uri="{FF2B5EF4-FFF2-40B4-BE49-F238E27FC236}">
                <a16:creationId xmlns:a16="http://schemas.microsoft.com/office/drawing/2014/main" id="{5C28241B-3054-42FB-BBA4-A1447DE68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5085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3" name="Oval 23">
            <a:extLst>
              <a:ext uri="{FF2B5EF4-FFF2-40B4-BE49-F238E27FC236}">
                <a16:creationId xmlns:a16="http://schemas.microsoft.com/office/drawing/2014/main" id="{4F35D5A3-A21A-4A1C-9854-DC35F710B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5085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4" name="Oval 24">
            <a:extLst>
              <a:ext uri="{FF2B5EF4-FFF2-40B4-BE49-F238E27FC236}">
                <a16:creationId xmlns:a16="http://schemas.microsoft.com/office/drawing/2014/main" id="{D7F20BBB-D3F9-46ED-A4B8-54B201D86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5734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5" name="Oval 25">
            <a:extLst>
              <a:ext uri="{FF2B5EF4-FFF2-40B4-BE49-F238E27FC236}">
                <a16:creationId xmlns:a16="http://schemas.microsoft.com/office/drawing/2014/main" id="{7E325D3E-D2E7-4552-B8D2-D83B6A513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068638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6" name="Oval 26">
            <a:extLst>
              <a:ext uri="{FF2B5EF4-FFF2-40B4-BE49-F238E27FC236}">
                <a16:creationId xmlns:a16="http://schemas.microsoft.com/office/drawing/2014/main" id="{333F56A5-2F31-4F70-827D-48DC4A8EC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5654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7" name="Oval 27">
            <a:extLst>
              <a:ext uri="{FF2B5EF4-FFF2-40B4-BE49-F238E27FC236}">
                <a16:creationId xmlns:a16="http://schemas.microsoft.com/office/drawing/2014/main" id="{5755CD08-FF6C-4A53-B034-D7D7428BA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5877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8" name="Oval 28">
            <a:extLst>
              <a:ext uri="{FF2B5EF4-FFF2-40B4-BE49-F238E27FC236}">
                <a16:creationId xmlns:a16="http://schemas.microsoft.com/office/drawing/2014/main" id="{B2C42A07-71FC-4744-A363-0BD9568C3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6368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9" name="Oval 29">
            <a:extLst>
              <a:ext uri="{FF2B5EF4-FFF2-40B4-BE49-F238E27FC236}">
                <a16:creationId xmlns:a16="http://schemas.microsoft.com/office/drawing/2014/main" id="{2D265320-B9BD-4024-B29D-0A413158D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4370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30" name="Oval 30">
            <a:extLst>
              <a:ext uri="{FF2B5EF4-FFF2-40B4-BE49-F238E27FC236}">
                <a16:creationId xmlns:a16="http://schemas.microsoft.com/office/drawing/2014/main" id="{9E25D900-B81E-42EC-9140-0ED4573FE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0767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7979C50-53B2-41DD-AFFF-08362279B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24075"/>
            <a:ext cx="8497888" cy="1160463"/>
          </a:xfrm>
        </p:spPr>
        <p:txBody>
          <a:bodyPr/>
          <a:lstStyle/>
          <a:p>
            <a:r>
              <a:rPr lang="pt-BR" altLang="pt-BR" sz="2800" b="1"/>
              <a:t>COMPORTAMENTO DE ETAs EM RELAÇÃO A QUALIDADE DA ÁGUA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BFBD0BCB-F41F-477D-923F-990C41D22D62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Line 5">
            <a:extLst>
              <a:ext uri="{FF2B5EF4-FFF2-40B4-BE49-F238E27FC236}">
                <a16:creationId xmlns:a16="http://schemas.microsoft.com/office/drawing/2014/main" id="{7C9074CF-28D3-465E-9545-0110A0091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3350" y="3429000"/>
            <a:ext cx="0" cy="30241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6" name="Line 6">
            <a:extLst>
              <a:ext uri="{FF2B5EF4-FFF2-40B4-BE49-F238E27FC236}">
                <a16:creationId xmlns:a16="http://schemas.microsoft.com/office/drawing/2014/main" id="{0324A315-A178-465A-8751-BBAFC6B5B1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6165850"/>
            <a:ext cx="77771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6B28B209-40EA-460F-8BFF-E5399A571E3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2750" y="4637088"/>
            <a:ext cx="1341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latin typeface="Tahoma" panose="020B0604030504040204" pitchFamily="34" charset="0"/>
              </a:rPr>
              <a:t>Qualidade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9C4EC76A-49B4-4D99-917D-9A1315AEE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175" y="6251575"/>
            <a:ext cx="963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latin typeface="Tahoma" panose="020B0604030504040204" pitchFamily="34" charset="0"/>
              </a:rPr>
              <a:t>Tempo</a:t>
            </a:r>
          </a:p>
        </p:txBody>
      </p:sp>
      <p:sp>
        <p:nvSpPr>
          <p:cNvPr id="10249" name="Line 9">
            <a:extLst>
              <a:ext uri="{FF2B5EF4-FFF2-40B4-BE49-F238E27FC236}">
                <a16:creationId xmlns:a16="http://schemas.microsoft.com/office/drawing/2014/main" id="{58C5B61E-A917-4A87-A4D4-EECF349CD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3350" y="4221163"/>
            <a:ext cx="6985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50" name="Freeform 10">
            <a:extLst>
              <a:ext uri="{FF2B5EF4-FFF2-40B4-BE49-F238E27FC236}">
                <a16:creationId xmlns:a16="http://schemas.microsoft.com/office/drawing/2014/main" id="{CC100ED1-092C-428E-8FA9-A1B819EC678D}"/>
              </a:ext>
            </a:extLst>
          </p:cNvPr>
          <p:cNvSpPr>
            <a:spLocks/>
          </p:cNvSpPr>
          <p:nvPr/>
        </p:nvSpPr>
        <p:spPr bwMode="auto">
          <a:xfrm>
            <a:off x="1403350" y="5661025"/>
            <a:ext cx="7056438" cy="360363"/>
          </a:xfrm>
          <a:custGeom>
            <a:avLst/>
            <a:gdLst>
              <a:gd name="T0" fmla="*/ 0 w 4445"/>
              <a:gd name="T1" fmla="*/ 136 h 227"/>
              <a:gd name="T2" fmla="*/ 227 w 4445"/>
              <a:gd name="T3" fmla="*/ 227 h 227"/>
              <a:gd name="T4" fmla="*/ 499 w 4445"/>
              <a:gd name="T5" fmla="*/ 136 h 227"/>
              <a:gd name="T6" fmla="*/ 817 w 4445"/>
              <a:gd name="T7" fmla="*/ 182 h 227"/>
              <a:gd name="T8" fmla="*/ 1316 w 4445"/>
              <a:gd name="T9" fmla="*/ 91 h 227"/>
              <a:gd name="T10" fmla="*/ 1815 w 4445"/>
              <a:gd name="T11" fmla="*/ 182 h 227"/>
              <a:gd name="T12" fmla="*/ 2359 w 4445"/>
              <a:gd name="T13" fmla="*/ 91 h 227"/>
              <a:gd name="T14" fmla="*/ 2812 w 4445"/>
              <a:gd name="T15" fmla="*/ 91 h 227"/>
              <a:gd name="T16" fmla="*/ 3175 w 4445"/>
              <a:gd name="T17" fmla="*/ 46 h 227"/>
              <a:gd name="T18" fmla="*/ 3629 w 4445"/>
              <a:gd name="T19" fmla="*/ 136 h 227"/>
              <a:gd name="T20" fmla="*/ 3992 w 4445"/>
              <a:gd name="T21" fmla="*/ 46 h 227"/>
              <a:gd name="T22" fmla="*/ 4355 w 4445"/>
              <a:gd name="T23" fmla="*/ 46 h 227"/>
              <a:gd name="T24" fmla="*/ 4445 w 4445"/>
              <a:gd name="T25" fmla="*/ 0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5" h="227">
                <a:moveTo>
                  <a:pt x="0" y="136"/>
                </a:moveTo>
                <a:cubicBezTo>
                  <a:pt x="72" y="181"/>
                  <a:pt x="144" y="227"/>
                  <a:pt x="227" y="227"/>
                </a:cubicBezTo>
                <a:cubicBezTo>
                  <a:pt x="310" y="227"/>
                  <a:pt x="401" y="143"/>
                  <a:pt x="499" y="136"/>
                </a:cubicBezTo>
                <a:cubicBezTo>
                  <a:pt x="597" y="129"/>
                  <a:pt x="681" y="189"/>
                  <a:pt x="817" y="182"/>
                </a:cubicBezTo>
                <a:cubicBezTo>
                  <a:pt x="953" y="175"/>
                  <a:pt x="1150" y="91"/>
                  <a:pt x="1316" y="91"/>
                </a:cubicBezTo>
                <a:cubicBezTo>
                  <a:pt x="1482" y="91"/>
                  <a:pt x="1641" y="182"/>
                  <a:pt x="1815" y="182"/>
                </a:cubicBezTo>
                <a:cubicBezTo>
                  <a:pt x="1989" y="182"/>
                  <a:pt x="2193" y="106"/>
                  <a:pt x="2359" y="91"/>
                </a:cubicBezTo>
                <a:cubicBezTo>
                  <a:pt x="2525" y="76"/>
                  <a:pt x="2676" y="98"/>
                  <a:pt x="2812" y="91"/>
                </a:cubicBezTo>
                <a:cubicBezTo>
                  <a:pt x="2948" y="84"/>
                  <a:pt x="3039" y="39"/>
                  <a:pt x="3175" y="46"/>
                </a:cubicBezTo>
                <a:cubicBezTo>
                  <a:pt x="3311" y="53"/>
                  <a:pt x="3493" y="136"/>
                  <a:pt x="3629" y="136"/>
                </a:cubicBezTo>
                <a:cubicBezTo>
                  <a:pt x="3765" y="136"/>
                  <a:pt x="3871" y="61"/>
                  <a:pt x="3992" y="46"/>
                </a:cubicBezTo>
                <a:cubicBezTo>
                  <a:pt x="4113" y="31"/>
                  <a:pt x="4280" y="54"/>
                  <a:pt x="4355" y="46"/>
                </a:cubicBezTo>
                <a:cubicBezTo>
                  <a:pt x="4430" y="38"/>
                  <a:pt x="4430" y="8"/>
                  <a:pt x="4445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4C1ABD11-F648-40FE-A341-1E29C1CDC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367338"/>
            <a:ext cx="14684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latin typeface="Tahoma" panose="020B0604030504040204" pitchFamily="34" charset="0"/>
              </a:rPr>
              <a:t>Água Bruta</a:t>
            </a:r>
          </a:p>
        </p:txBody>
      </p:sp>
      <p:sp>
        <p:nvSpPr>
          <p:cNvPr id="10252" name="Freeform 12">
            <a:extLst>
              <a:ext uri="{FF2B5EF4-FFF2-40B4-BE49-F238E27FC236}">
                <a16:creationId xmlns:a16="http://schemas.microsoft.com/office/drawing/2014/main" id="{DDF6456A-52F7-474E-8703-B1A65415682E}"/>
              </a:ext>
            </a:extLst>
          </p:cNvPr>
          <p:cNvSpPr>
            <a:spLocks/>
          </p:cNvSpPr>
          <p:nvPr/>
        </p:nvSpPr>
        <p:spPr bwMode="auto">
          <a:xfrm>
            <a:off x="1403350" y="3765550"/>
            <a:ext cx="7056438" cy="239713"/>
          </a:xfrm>
          <a:custGeom>
            <a:avLst/>
            <a:gdLst>
              <a:gd name="T0" fmla="*/ 0 w 4445"/>
              <a:gd name="T1" fmla="*/ 15 h 151"/>
              <a:gd name="T2" fmla="*/ 318 w 4445"/>
              <a:gd name="T3" fmla="*/ 106 h 151"/>
              <a:gd name="T4" fmla="*/ 726 w 4445"/>
              <a:gd name="T5" fmla="*/ 60 h 151"/>
              <a:gd name="T6" fmla="*/ 1270 w 4445"/>
              <a:gd name="T7" fmla="*/ 106 h 151"/>
              <a:gd name="T8" fmla="*/ 1815 w 4445"/>
              <a:gd name="T9" fmla="*/ 15 h 151"/>
              <a:gd name="T10" fmla="*/ 2767 w 4445"/>
              <a:gd name="T11" fmla="*/ 151 h 151"/>
              <a:gd name="T12" fmla="*/ 3448 w 4445"/>
              <a:gd name="T13" fmla="*/ 15 h 151"/>
              <a:gd name="T14" fmla="*/ 3856 w 4445"/>
              <a:gd name="T15" fmla="*/ 60 h 151"/>
              <a:gd name="T16" fmla="*/ 4309 w 4445"/>
              <a:gd name="T17" fmla="*/ 15 h 151"/>
              <a:gd name="T18" fmla="*/ 4445 w 4445"/>
              <a:gd name="T19" fmla="*/ 1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5" h="151">
                <a:moveTo>
                  <a:pt x="0" y="15"/>
                </a:moveTo>
                <a:cubicBezTo>
                  <a:pt x="98" y="57"/>
                  <a:pt x="197" y="99"/>
                  <a:pt x="318" y="106"/>
                </a:cubicBezTo>
                <a:cubicBezTo>
                  <a:pt x="439" y="113"/>
                  <a:pt x="567" y="60"/>
                  <a:pt x="726" y="60"/>
                </a:cubicBezTo>
                <a:cubicBezTo>
                  <a:pt x="885" y="60"/>
                  <a:pt x="1089" y="113"/>
                  <a:pt x="1270" y="106"/>
                </a:cubicBezTo>
                <a:cubicBezTo>
                  <a:pt x="1451" y="99"/>
                  <a:pt x="1566" y="8"/>
                  <a:pt x="1815" y="15"/>
                </a:cubicBezTo>
                <a:cubicBezTo>
                  <a:pt x="2064" y="22"/>
                  <a:pt x="2495" y="151"/>
                  <a:pt x="2767" y="151"/>
                </a:cubicBezTo>
                <a:cubicBezTo>
                  <a:pt x="3039" y="151"/>
                  <a:pt x="3266" y="30"/>
                  <a:pt x="3448" y="15"/>
                </a:cubicBezTo>
                <a:cubicBezTo>
                  <a:pt x="3630" y="0"/>
                  <a:pt x="3713" y="60"/>
                  <a:pt x="3856" y="60"/>
                </a:cubicBezTo>
                <a:cubicBezTo>
                  <a:pt x="3999" y="60"/>
                  <a:pt x="4211" y="22"/>
                  <a:pt x="4309" y="15"/>
                </a:cubicBezTo>
                <a:cubicBezTo>
                  <a:pt x="4407" y="8"/>
                  <a:pt x="4422" y="15"/>
                  <a:pt x="4445" y="15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53" name="Text Box 13">
            <a:extLst>
              <a:ext uri="{FF2B5EF4-FFF2-40B4-BE49-F238E27FC236}">
                <a16:creationId xmlns:a16="http://schemas.microsoft.com/office/drawing/2014/main" id="{03FC9E0F-FDE7-4F17-8276-D4904228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4286250"/>
            <a:ext cx="2841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latin typeface="Tahoma" panose="020B0604030504040204" pitchFamily="34" charset="0"/>
              </a:rPr>
              <a:t>Padrão de Potabilidade</a:t>
            </a: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A604FA51-77D0-42D9-9392-1AA4CC327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3443288"/>
            <a:ext cx="138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latin typeface="Tahoma" panose="020B0604030504040204" pitchFamily="34" charset="0"/>
              </a:rPr>
              <a:t>Água Final</a:t>
            </a:r>
          </a:p>
        </p:txBody>
      </p:sp>
      <p:sp>
        <p:nvSpPr>
          <p:cNvPr id="10256" name="Rectangle 16">
            <a:extLst>
              <a:ext uri="{FF2B5EF4-FFF2-40B4-BE49-F238E27FC236}">
                <a16:creationId xmlns:a16="http://schemas.microsoft.com/office/drawing/2014/main" id="{C6089602-2C5D-428B-8807-FA4EF2C97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738BE0D5-97D6-4B8C-8777-40F0F1EE3A4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Rectangle 3">
            <a:extLst>
              <a:ext uri="{FF2B5EF4-FFF2-40B4-BE49-F238E27FC236}">
                <a16:creationId xmlns:a16="http://schemas.microsoft.com/office/drawing/2014/main" id="{CAA355B3-127A-47FB-BEE4-A62E63B280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F98F2703-7FEB-485A-AC41-3DB310DBA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3114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29" name="Oval 5">
            <a:extLst>
              <a:ext uri="{FF2B5EF4-FFF2-40B4-BE49-F238E27FC236}">
                <a16:creationId xmlns:a16="http://schemas.microsoft.com/office/drawing/2014/main" id="{9FC3E98B-3284-4470-9BE5-6EA12B07B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40052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30" name="Oval 6">
            <a:extLst>
              <a:ext uri="{FF2B5EF4-FFF2-40B4-BE49-F238E27FC236}">
                <a16:creationId xmlns:a16="http://schemas.microsoft.com/office/drawing/2014/main" id="{77D7968B-BADE-408D-87DD-20CB99255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96875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31" name="Oval 7">
            <a:extLst>
              <a:ext uri="{FF2B5EF4-FFF2-40B4-BE49-F238E27FC236}">
                <a16:creationId xmlns:a16="http://schemas.microsoft.com/office/drawing/2014/main" id="{F73CF1FF-DCE5-4F94-970E-5FC76D37C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5654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DB42ED73-0ADD-4BFA-BE49-43CF9A545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058988"/>
            <a:ext cx="434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Alta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Média a Alta Turbidez !!!</a:t>
            </a:r>
          </a:p>
        </p:txBody>
      </p:sp>
      <p:cxnSp>
        <p:nvCxnSpPr>
          <p:cNvPr id="52233" name="AutoShape 9">
            <a:extLst>
              <a:ext uri="{FF2B5EF4-FFF2-40B4-BE49-F238E27FC236}">
                <a16:creationId xmlns:a16="http://schemas.microsoft.com/office/drawing/2014/main" id="{B955BB16-4870-4A38-AE64-1C2B97061410}"/>
              </a:ext>
            </a:extLst>
          </p:cNvPr>
          <p:cNvCxnSpPr>
            <a:cxnSpLocks noChangeShapeType="1"/>
            <a:stCxn id="52232" idx="1"/>
            <a:endCxn id="52228" idx="5"/>
          </p:cNvCxnSpPr>
          <p:nvPr/>
        </p:nvCxnSpPr>
        <p:spPr bwMode="auto">
          <a:xfrm rot="10800000" flipV="1">
            <a:off x="3490913" y="2470150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2234" name="Object 10">
            <a:extLst>
              <a:ext uri="{FF2B5EF4-FFF2-40B4-BE49-F238E27FC236}">
                <a16:creationId xmlns:a16="http://schemas.microsoft.com/office/drawing/2014/main" id="{5D88AB69-E6CD-4AE8-8C07-6EFCF407D0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532313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8" name="Equation" r:id="rId4" imgW="596880" imgH="342720" progId="Equation.3">
                  <p:embed/>
                </p:oleObj>
              </mc:Choice>
              <mc:Fallback>
                <p:oleObj name="Equation" r:id="rId4" imgW="596880" imgH="34272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532313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5" name="Object 11">
            <a:extLst>
              <a:ext uri="{FF2B5EF4-FFF2-40B4-BE49-F238E27FC236}">
                <a16:creationId xmlns:a16="http://schemas.microsoft.com/office/drawing/2014/main" id="{359AD254-23FE-493F-AD88-6ABD731F70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532313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9" name="Equation" r:id="rId6" imgW="1155600" imgH="342720" progId="Equation.3">
                  <p:embed/>
                </p:oleObj>
              </mc:Choice>
              <mc:Fallback>
                <p:oleObj name="Equation" r:id="rId6" imgW="1155600" imgH="3427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532313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6" name="Object 12">
            <a:extLst>
              <a:ext uri="{FF2B5EF4-FFF2-40B4-BE49-F238E27FC236}">
                <a16:creationId xmlns:a16="http://schemas.microsoft.com/office/drawing/2014/main" id="{818D630E-B3D4-42D9-B625-DD497128B6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538663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0" name="Equation" r:id="rId8" imgW="1079280" imgH="419040" progId="Equation.3">
                  <p:embed/>
                </p:oleObj>
              </mc:Choice>
              <mc:Fallback>
                <p:oleObj name="Equation" r:id="rId8" imgW="107928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538663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7" name="Text Box 13">
            <a:extLst>
              <a:ext uri="{FF2B5EF4-FFF2-40B4-BE49-F238E27FC236}">
                <a16:creationId xmlns:a16="http://schemas.microsoft.com/office/drawing/2014/main" id="{205BE350-86E0-4E9D-8669-FF68A238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141663"/>
            <a:ext cx="4681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 dosagem de coagulante aplicada poderá exceder o produto de solubilidade !!!</a:t>
            </a:r>
          </a:p>
        </p:txBody>
      </p:sp>
      <p:sp>
        <p:nvSpPr>
          <p:cNvPr id="52238" name="Oval 14">
            <a:extLst>
              <a:ext uri="{FF2B5EF4-FFF2-40B4-BE49-F238E27FC236}">
                <a16:creationId xmlns:a16="http://schemas.microsoft.com/office/drawing/2014/main" id="{CEF4298E-4C74-402D-BF46-16D0821B1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6848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39" name="Oval 15">
            <a:extLst>
              <a:ext uri="{FF2B5EF4-FFF2-40B4-BE49-F238E27FC236}">
                <a16:creationId xmlns:a16="http://schemas.microsoft.com/office/drawing/2014/main" id="{B585AB77-F376-45A1-AC73-461B51E5C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4005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2240" name="AutoShape 16">
            <a:extLst>
              <a:ext uri="{FF2B5EF4-FFF2-40B4-BE49-F238E27FC236}">
                <a16:creationId xmlns:a16="http://schemas.microsoft.com/office/drawing/2014/main" id="{31244298-1AE6-420E-99E6-84B263B692E7}"/>
              </a:ext>
            </a:extLst>
          </p:cNvPr>
          <p:cNvCxnSpPr>
            <a:cxnSpLocks noChangeShapeType="1"/>
            <a:stCxn id="0" idx="2"/>
            <a:endCxn id="52238" idx="0"/>
          </p:cNvCxnSpPr>
          <p:nvPr/>
        </p:nvCxnSpPr>
        <p:spPr bwMode="auto">
          <a:xfrm rot="16200000" flipH="1">
            <a:off x="4617244" y="4883944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241" name="AutoShape 17">
            <a:extLst>
              <a:ext uri="{FF2B5EF4-FFF2-40B4-BE49-F238E27FC236}">
                <a16:creationId xmlns:a16="http://schemas.microsoft.com/office/drawing/2014/main" id="{A20BB5F8-A671-4E56-B514-007878A7EEAB}"/>
              </a:ext>
            </a:extLst>
          </p:cNvPr>
          <p:cNvCxnSpPr>
            <a:cxnSpLocks noChangeShapeType="1"/>
            <a:stCxn id="0" idx="2"/>
            <a:endCxn id="52238" idx="7"/>
          </p:cNvCxnSpPr>
          <p:nvPr/>
        </p:nvCxnSpPr>
        <p:spPr bwMode="auto">
          <a:xfrm rot="5400000">
            <a:off x="5231607" y="5136356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242" name="AutoShape 18">
            <a:extLst>
              <a:ext uri="{FF2B5EF4-FFF2-40B4-BE49-F238E27FC236}">
                <a16:creationId xmlns:a16="http://schemas.microsoft.com/office/drawing/2014/main" id="{29A33D0B-AC4D-45D7-9030-BC49F617CC42}"/>
              </a:ext>
            </a:extLst>
          </p:cNvPr>
          <p:cNvCxnSpPr>
            <a:cxnSpLocks noChangeShapeType="1"/>
            <a:stCxn id="0" idx="2"/>
            <a:endCxn id="52238" idx="7"/>
          </p:cNvCxnSpPr>
          <p:nvPr/>
        </p:nvCxnSpPr>
        <p:spPr bwMode="auto">
          <a:xfrm rot="5400000">
            <a:off x="5952331" y="4477545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243" name="Oval 19">
            <a:extLst>
              <a:ext uri="{FF2B5EF4-FFF2-40B4-BE49-F238E27FC236}">
                <a16:creationId xmlns:a16="http://schemas.microsoft.com/office/drawing/2014/main" id="{B7EB72CE-802E-4963-8469-50144506F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45757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44" name="Oval 20">
            <a:extLst>
              <a:ext uri="{FF2B5EF4-FFF2-40B4-BE49-F238E27FC236}">
                <a16:creationId xmlns:a16="http://schemas.microsoft.com/office/drawing/2014/main" id="{22980E28-B9CF-4B55-96C1-8B979E1DA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3575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45" name="Oval 21">
            <a:extLst>
              <a:ext uri="{FF2B5EF4-FFF2-40B4-BE49-F238E27FC236}">
                <a16:creationId xmlns:a16="http://schemas.microsoft.com/office/drawing/2014/main" id="{3CD4B13F-F6D1-447A-A6AA-DEB0A02CF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5085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46" name="Oval 22">
            <a:extLst>
              <a:ext uri="{FF2B5EF4-FFF2-40B4-BE49-F238E27FC236}">
                <a16:creationId xmlns:a16="http://schemas.microsoft.com/office/drawing/2014/main" id="{08A508A4-9FFC-4189-8AB0-05C2D3D22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5085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47" name="Oval 23">
            <a:extLst>
              <a:ext uri="{FF2B5EF4-FFF2-40B4-BE49-F238E27FC236}">
                <a16:creationId xmlns:a16="http://schemas.microsoft.com/office/drawing/2014/main" id="{2088CBB4-F752-4CE5-9CA3-95B3D7594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5734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48" name="Oval 24">
            <a:extLst>
              <a:ext uri="{FF2B5EF4-FFF2-40B4-BE49-F238E27FC236}">
                <a16:creationId xmlns:a16="http://schemas.microsoft.com/office/drawing/2014/main" id="{1CF49BCC-DA60-4EDF-9B80-A61BC27B0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068638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49" name="Oval 25">
            <a:extLst>
              <a:ext uri="{FF2B5EF4-FFF2-40B4-BE49-F238E27FC236}">
                <a16:creationId xmlns:a16="http://schemas.microsoft.com/office/drawing/2014/main" id="{1D3B1FEF-511A-4222-A5E5-A69E15468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5654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50" name="Oval 26">
            <a:extLst>
              <a:ext uri="{FF2B5EF4-FFF2-40B4-BE49-F238E27FC236}">
                <a16:creationId xmlns:a16="http://schemas.microsoft.com/office/drawing/2014/main" id="{19A1637C-2E41-44FA-9C52-83B9999E5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5877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51" name="Oval 27">
            <a:extLst>
              <a:ext uri="{FF2B5EF4-FFF2-40B4-BE49-F238E27FC236}">
                <a16:creationId xmlns:a16="http://schemas.microsoft.com/office/drawing/2014/main" id="{4E93C2C3-3E6F-4A70-A0B8-1B9272B5C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6368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52" name="Oval 28">
            <a:extLst>
              <a:ext uri="{FF2B5EF4-FFF2-40B4-BE49-F238E27FC236}">
                <a16:creationId xmlns:a16="http://schemas.microsoft.com/office/drawing/2014/main" id="{0AF475F8-154E-4D4E-8FCB-AE4A7285F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4370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53" name="Oval 29">
            <a:extLst>
              <a:ext uri="{FF2B5EF4-FFF2-40B4-BE49-F238E27FC236}">
                <a16:creationId xmlns:a16="http://schemas.microsoft.com/office/drawing/2014/main" id="{E83E4DB5-90E7-4D6C-B0E3-46E447ED2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0767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52254" name="Object 30">
            <a:extLst>
              <a:ext uri="{FF2B5EF4-FFF2-40B4-BE49-F238E27FC236}">
                <a16:creationId xmlns:a16="http://schemas.microsoft.com/office/drawing/2014/main" id="{14884566-C7D2-4D65-9BE7-525640B649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6081713"/>
          <a:ext cx="189230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1" name="Equation" r:id="rId10" imgW="1892160" imgH="431640" progId="Equation.3">
                  <p:embed/>
                </p:oleObj>
              </mc:Choice>
              <mc:Fallback>
                <p:oleObj name="Equation" r:id="rId10" imgW="1892160" imgH="431640" progId="Equation.3">
                  <p:embed/>
                  <p:pic>
                    <p:nvPicPr>
                      <p:cNvPr id="0" name="Object 30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081713"/>
                        <a:ext cx="1892300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55" name="Oval 31">
            <a:extLst>
              <a:ext uri="{FF2B5EF4-FFF2-40B4-BE49-F238E27FC236}">
                <a16:creationId xmlns:a16="http://schemas.microsoft.com/office/drawing/2014/main" id="{60900905-D389-49B6-8FDA-6DC55C234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594995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2256" name="AutoShape 32">
            <a:extLst>
              <a:ext uri="{FF2B5EF4-FFF2-40B4-BE49-F238E27FC236}">
                <a16:creationId xmlns:a16="http://schemas.microsoft.com/office/drawing/2014/main" id="{0E59BF41-9744-47EA-8D85-CF3B5F1E90E7}"/>
              </a:ext>
            </a:extLst>
          </p:cNvPr>
          <p:cNvCxnSpPr>
            <a:cxnSpLocks noChangeShapeType="1"/>
            <a:stCxn id="0" idx="1"/>
            <a:endCxn id="52255" idx="6"/>
          </p:cNvCxnSpPr>
          <p:nvPr/>
        </p:nvCxnSpPr>
        <p:spPr bwMode="auto">
          <a:xfrm rot="10800000">
            <a:off x="2663825" y="6003925"/>
            <a:ext cx="1908175" cy="300038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257" name="AutoShape 33">
            <a:extLst>
              <a:ext uri="{FF2B5EF4-FFF2-40B4-BE49-F238E27FC236}">
                <a16:creationId xmlns:a16="http://schemas.microsoft.com/office/drawing/2014/main" id="{C6B53D22-C373-4747-A496-3EA041538895}"/>
              </a:ext>
            </a:extLst>
          </p:cNvPr>
          <p:cNvCxnSpPr>
            <a:cxnSpLocks noChangeShapeType="1"/>
            <a:stCxn id="52238" idx="4"/>
            <a:endCxn id="0" idx="0"/>
          </p:cNvCxnSpPr>
          <p:nvPr/>
        </p:nvCxnSpPr>
        <p:spPr bwMode="auto">
          <a:xfrm rot="16200000" flipH="1">
            <a:off x="5323681" y="5887245"/>
            <a:ext cx="288925" cy="100012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675D2C05-8EE2-4DB9-8502-62751637A2A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Rectangle 3">
            <a:extLst>
              <a:ext uri="{FF2B5EF4-FFF2-40B4-BE49-F238E27FC236}">
                <a16:creationId xmlns:a16="http://schemas.microsoft.com/office/drawing/2014/main" id="{DCF3CB11-B0F5-461A-8404-0B27EEFC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CCBC59CC-2E90-49CF-8BE4-5F7179B3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3114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DFCBEA55-8101-46A5-9D57-E4B719FB2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058988"/>
            <a:ext cx="434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Alta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Média a Alta Turbidez !!!</a:t>
            </a:r>
          </a:p>
        </p:txBody>
      </p:sp>
      <p:cxnSp>
        <p:nvCxnSpPr>
          <p:cNvPr id="53254" name="AutoShape 6">
            <a:extLst>
              <a:ext uri="{FF2B5EF4-FFF2-40B4-BE49-F238E27FC236}">
                <a16:creationId xmlns:a16="http://schemas.microsoft.com/office/drawing/2014/main" id="{FD176F59-9BA1-42D3-A651-DC07FA911294}"/>
              </a:ext>
            </a:extLst>
          </p:cNvPr>
          <p:cNvCxnSpPr>
            <a:cxnSpLocks noChangeShapeType="1"/>
            <a:stCxn id="53253" idx="1"/>
            <a:endCxn id="53252" idx="5"/>
          </p:cNvCxnSpPr>
          <p:nvPr/>
        </p:nvCxnSpPr>
        <p:spPr bwMode="auto">
          <a:xfrm rot="10800000" flipV="1">
            <a:off x="3490913" y="2470150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3255" name="Object 7">
            <a:extLst>
              <a:ext uri="{FF2B5EF4-FFF2-40B4-BE49-F238E27FC236}">
                <a16:creationId xmlns:a16="http://schemas.microsoft.com/office/drawing/2014/main" id="{2C6F9674-81B7-41E8-B954-087745B324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532313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5" name="Equation" r:id="rId4" imgW="596880" imgH="342720" progId="Equation.3">
                  <p:embed/>
                </p:oleObj>
              </mc:Choice>
              <mc:Fallback>
                <p:oleObj name="Equation" r:id="rId4" imgW="596880" imgH="3427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532313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6" name="Object 8">
            <a:extLst>
              <a:ext uri="{FF2B5EF4-FFF2-40B4-BE49-F238E27FC236}">
                <a16:creationId xmlns:a16="http://schemas.microsoft.com/office/drawing/2014/main" id="{B1D242BA-B822-48EF-9103-65992C8EC6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532313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6" name="Equation" r:id="rId6" imgW="1155600" imgH="342720" progId="Equation.3">
                  <p:embed/>
                </p:oleObj>
              </mc:Choice>
              <mc:Fallback>
                <p:oleObj name="Equation" r:id="rId6" imgW="1155600" imgH="3427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532313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7" name="Object 9">
            <a:extLst>
              <a:ext uri="{FF2B5EF4-FFF2-40B4-BE49-F238E27FC236}">
                <a16:creationId xmlns:a16="http://schemas.microsoft.com/office/drawing/2014/main" id="{CCB6456D-6FA1-4B0B-8AE1-58CBB7FC99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538663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7" name="Equation" r:id="rId8" imgW="1079280" imgH="419040" progId="Equation.3">
                  <p:embed/>
                </p:oleObj>
              </mc:Choice>
              <mc:Fallback>
                <p:oleObj name="Equation" r:id="rId8" imgW="1079280" imgH="419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538663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8" name="Text Box 10">
            <a:extLst>
              <a:ext uri="{FF2B5EF4-FFF2-40B4-BE49-F238E27FC236}">
                <a16:creationId xmlns:a16="http://schemas.microsoft.com/office/drawing/2014/main" id="{6D2DCBF2-90AC-425D-98E0-6C64B2F6B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141663"/>
            <a:ext cx="4681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 dosagem de coagulante aplicada poderá exceder o produto de solubilidade !!!</a:t>
            </a:r>
          </a:p>
        </p:txBody>
      </p:sp>
      <p:sp>
        <p:nvSpPr>
          <p:cNvPr id="53259" name="Oval 11">
            <a:extLst>
              <a:ext uri="{FF2B5EF4-FFF2-40B4-BE49-F238E27FC236}">
                <a16:creationId xmlns:a16="http://schemas.microsoft.com/office/drawing/2014/main" id="{06D9D37C-667F-499D-814E-2F88B7688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6848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3260" name="AutoShape 12">
            <a:extLst>
              <a:ext uri="{FF2B5EF4-FFF2-40B4-BE49-F238E27FC236}">
                <a16:creationId xmlns:a16="http://schemas.microsoft.com/office/drawing/2014/main" id="{855DD808-2D49-4B42-B9E6-E75081007B19}"/>
              </a:ext>
            </a:extLst>
          </p:cNvPr>
          <p:cNvCxnSpPr>
            <a:cxnSpLocks noChangeShapeType="1"/>
            <a:stCxn id="0" idx="2"/>
            <a:endCxn id="53259" idx="0"/>
          </p:cNvCxnSpPr>
          <p:nvPr/>
        </p:nvCxnSpPr>
        <p:spPr bwMode="auto">
          <a:xfrm rot="16200000" flipH="1">
            <a:off x="4617244" y="4883944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1" name="AutoShape 13">
            <a:extLst>
              <a:ext uri="{FF2B5EF4-FFF2-40B4-BE49-F238E27FC236}">
                <a16:creationId xmlns:a16="http://schemas.microsoft.com/office/drawing/2014/main" id="{802F0764-0F15-45F2-98AD-CC25317D5EF6}"/>
              </a:ext>
            </a:extLst>
          </p:cNvPr>
          <p:cNvCxnSpPr>
            <a:cxnSpLocks noChangeShapeType="1"/>
            <a:stCxn id="0" idx="2"/>
            <a:endCxn id="53259" idx="7"/>
          </p:cNvCxnSpPr>
          <p:nvPr/>
        </p:nvCxnSpPr>
        <p:spPr bwMode="auto">
          <a:xfrm rot="5400000">
            <a:off x="5231607" y="5136356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2" name="AutoShape 14">
            <a:extLst>
              <a:ext uri="{FF2B5EF4-FFF2-40B4-BE49-F238E27FC236}">
                <a16:creationId xmlns:a16="http://schemas.microsoft.com/office/drawing/2014/main" id="{B25A62D5-E0D6-446F-A00E-3AF49CBF113F}"/>
              </a:ext>
            </a:extLst>
          </p:cNvPr>
          <p:cNvCxnSpPr>
            <a:cxnSpLocks noChangeShapeType="1"/>
            <a:stCxn id="0" idx="2"/>
            <a:endCxn id="53259" idx="7"/>
          </p:cNvCxnSpPr>
          <p:nvPr/>
        </p:nvCxnSpPr>
        <p:spPr bwMode="auto">
          <a:xfrm rot="5400000">
            <a:off x="5952331" y="4477545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3263" name="Object 15">
            <a:extLst>
              <a:ext uri="{FF2B5EF4-FFF2-40B4-BE49-F238E27FC236}">
                <a16:creationId xmlns:a16="http://schemas.microsoft.com/office/drawing/2014/main" id="{E4DB7D9D-F25E-4FC8-ADF4-6AAD0EA8A0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6081713"/>
          <a:ext cx="189230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8" name="Equation" r:id="rId10" imgW="1892160" imgH="431640" progId="Equation.3">
                  <p:embed/>
                </p:oleObj>
              </mc:Choice>
              <mc:Fallback>
                <p:oleObj name="Equation" r:id="rId10" imgW="1892160" imgH="431640" progId="Equation.3">
                  <p:embed/>
                  <p:pic>
                    <p:nvPicPr>
                      <p:cNvPr id="0" name="Object 15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081713"/>
                        <a:ext cx="1892300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4" name="Oval 16">
            <a:extLst>
              <a:ext uri="{FF2B5EF4-FFF2-40B4-BE49-F238E27FC236}">
                <a16:creationId xmlns:a16="http://schemas.microsoft.com/office/drawing/2014/main" id="{48460435-A19F-44DC-BCB3-E1872A1F3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445125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3265" name="AutoShape 17">
            <a:extLst>
              <a:ext uri="{FF2B5EF4-FFF2-40B4-BE49-F238E27FC236}">
                <a16:creationId xmlns:a16="http://schemas.microsoft.com/office/drawing/2014/main" id="{C9D77CEB-306C-413B-9941-8229A4809F6C}"/>
              </a:ext>
            </a:extLst>
          </p:cNvPr>
          <p:cNvCxnSpPr>
            <a:cxnSpLocks noChangeShapeType="1"/>
            <a:stCxn id="0" idx="1"/>
            <a:endCxn id="53264" idx="6"/>
          </p:cNvCxnSpPr>
          <p:nvPr/>
        </p:nvCxnSpPr>
        <p:spPr bwMode="auto">
          <a:xfrm rot="10800000">
            <a:off x="4032250" y="5499100"/>
            <a:ext cx="539750" cy="804863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6" name="AutoShape 18">
            <a:extLst>
              <a:ext uri="{FF2B5EF4-FFF2-40B4-BE49-F238E27FC236}">
                <a16:creationId xmlns:a16="http://schemas.microsoft.com/office/drawing/2014/main" id="{7FD12725-984A-4FD7-AFA1-4D43ED5377F2}"/>
              </a:ext>
            </a:extLst>
          </p:cNvPr>
          <p:cNvCxnSpPr>
            <a:cxnSpLocks noChangeShapeType="1"/>
            <a:stCxn id="53259" idx="4"/>
            <a:endCxn id="0" idx="0"/>
          </p:cNvCxnSpPr>
          <p:nvPr/>
        </p:nvCxnSpPr>
        <p:spPr bwMode="auto">
          <a:xfrm rot="16200000" flipH="1">
            <a:off x="5323681" y="5887245"/>
            <a:ext cx="288925" cy="100012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3267" name="Group 19">
            <a:extLst>
              <a:ext uri="{FF2B5EF4-FFF2-40B4-BE49-F238E27FC236}">
                <a16:creationId xmlns:a16="http://schemas.microsoft.com/office/drawing/2014/main" id="{B1AB2AA1-E929-4173-95EB-F31C258D685A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3141663"/>
            <a:ext cx="360363" cy="360362"/>
            <a:chOff x="449" y="3412"/>
            <a:chExt cx="227" cy="227"/>
          </a:xfrm>
        </p:grpSpPr>
        <p:sp>
          <p:nvSpPr>
            <p:cNvPr id="53268" name="Oval 20">
              <a:extLst>
                <a:ext uri="{FF2B5EF4-FFF2-40B4-BE49-F238E27FC236}">
                  <a16:creationId xmlns:a16="http://schemas.microsoft.com/office/drawing/2014/main" id="{8BF2E7BF-8523-484A-A9BC-E9B29BA60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69" name="Oval 21">
              <a:extLst>
                <a:ext uri="{FF2B5EF4-FFF2-40B4-BE49-F238E27FC236}">
                  <a16:creationId xmlns:a16="http://schemas.microsoft.com/office/drawing/2014/main" id="{D0C5DF0E-7830-4825-A452-A8A632F94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270" name="Text Box 22">
            <a:extLst>
              <a:ext uri="{FF2B5EF4-FFF2-40B4-BE49-F238E27FC236}">
                <a16:creationId xmlns:a16="http://schemas.microsoft.com/office/drawing/2014/main" id="{84AFB721-EAB2-4D2B-985B-EC5204BE6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5805488"/>
            <a:ext cx="2589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Varredura !!!</a:t>
            </a:r>
          </a:p>
        </p:txBody>
      </p:sp>
      <p:grpSp>
        <p:nvGrpSpPr>
          <p:cNvPr id="53271" name="Group 23">
            <a:extLst>
              <a:ext uri="{FF2B5EF4-FFF2-40B4-BE49-F238E27FC236}">
                <a16:creationId xmlns:a16="http://schemas.microsoft.com/office/drawing/2014/main" id="{03F5F7D6-2E77-48B0-BCA1-B5127DAE8C3D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3716338"/>
            <a:ext cx="360363" cy="360362"/>
            <a:chOff x="449" y="3412"/>
            <a:chExt cx="227" cy="227"/>
          </a:xfrm>
        </p:grpSpPr>
        <p:sp>
          <p:nvSpPr>
            <p:cNvPr id="53272" name="Oval 24">
              <a:extLst>
                <a:ext uri="{FF2B5EF4-FFF2-40B4-BE49-F238E27FC236}">
                  <a16:creationId xmlns:a16="http://schemas.microsoft.com/office/drawing/2014/main" id="{E3B1E11C-6D1E-425E-B6DA-9607EA4BB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73" name="Oval 25">
              <a:extLst>
                <a:ext uri="{FF2B5EF4-FFF2-40B4-BE49-F238E27FC236}">
                  <a16:creationId xmlns:a16="http://schemas.microsoft.com/office/drawing/2014/main" id="{B60DAE78-57D7-40E0-8F01-E3F600213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3274" name="Group 26">
            <a:extLst>
              <a:ext uri="{FF2B5EF4-FFF2-40B4-BE49-F238E27FC236}">
                <a16:creationId xmlns:a16="http://schemas.microsoft.com/office/drawing/2014/main" id="{05918F84-C4A9-42F3-9CAE-4A4945BC34CF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2492375"/>
            <a:ext cx="360362" cy="360363"/>
            <a:chOff x="449" y="3412"/>
            <a:chExt cx="227" cy="227"/>
          </a:xfrm>
        </p:grpSpPr>
        <p:sp>
          <p:nvSpPr>
            <p:cNvPr id="53275" name="Oval 27">
              <a:extLst>
                <a:ext uri="{FF2B5EF4-FFF2-40B4-BE49-F238E27FC236}">
                  <a16:creationId xmlns:a16="http://schemas.microsoft.com/office/drawing/2014/main" id="{DDDBCFF1-EF60-4453-9AD7-163D598CE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76" name="Oval 28">
              <a:extLst>
                <a:ext uri="{FF2B5EF4-FFF2-40B4-BE49-F238E27FC236}">
                  <a16:creationId xmlns:a16="http://schemas.microsoft.com/office/drawing/2014/main" id="{C8485CC1-2553-4028-897C-C6E8D48A6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3277" name="Group 29">
            <a:extLst>
              <a:ext uri="{FF2B5EF4-FFF2-40B4-BE49-F238E27FC236}">
                <a16:creationId xmlns:a16="http://schemas.microsoft.com/office/drawing/2014/main" id="{95AA180C-212B-4153-B50A-C758FA101DE2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3860800"/>
            <a:ext cx="360363" cy="360363"/>
            <a:chOff x="449" y="3412"/>
            <a:chExt cx="227" cy="227"/>
          </a:xfrm>
        </p:grpSpPr>
        <p:sp>
          <p:nvSpPr>
            <p:cNvPr id="53278" name="Oval 30">
              <a:extLst>
                <a:ext uri="{FF2B5EF4-FFF2-40B4-BE49-F238E27FC236}">
                  <a16:creationId xmlns:a16="http://schemas.microsoft.com/office/drawing/2014/main" id="{70E99581-6679-4AB1-BF92-5444C2350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79" name="Oval 31">
              <a:extLst>
                <a:ext uri="{FF2B5EF4-FFF2-40B4-BE49-F238E27FC236}">
                  <a16:creationId xmlns:a16="http://schemas.microsoft.com/office/drawing/2014/main" id="{1A366C30-F7E4-426B-A7DB-DB568BF8C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3280" name="Group 32">
            <a:extLst>
              <a:ext uri="{FF2B5EF4-FFF2-40B4-BE49-F238E27FC236}">
                <a16:creationId xmlns:a16="http://schemas.microsoft.com/office/drawing/2014/main" id="{1AF6BAF0-B161-45E6-B8B7-3EDEB00444AB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4437063"/>
            <a:ext cx="360362" cy="360362"/>
            <a:chOff x="449" y="3412"/>
            <a:chExt cx="227" cy="227"/>
          </a:xfrm>
        </p:grpSpPr>
        <p:sp>
          <p:nvSpPr>
            <p:cNvPr id="53281" name="Oval 33">
              <a:extLst>
                <a:ext uri="{FF2B5EF4-FFF2-40B4-BE49-F238E27FC236}">
                  <a16:creationId xmlns:a16="http://schemas.microsoft.com/office/drawing/2014/main" id="{6E67AC89-48D1-4ADB-83CD-BA295BA09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82" name="Oval 34">
              <a:extLst>
                <a:ext uri="{FF2B5EF4-FFF2-40B4-BE49-F238E27FC236}">
                  <a16:creationId xmlns:a16="http://schemas.microsoft.com/office/drawing/2014/main" id="{0D6D4F39-8545-4BB4-B3A8-4AB79EB99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3283" name="Group 35">
            <a:extLst>
              <a:ext uri="{FF2B5EF4-FFF2-40B4-BE49-F238E27FC236}">
                <a16:creationId xmlns:a16="http://schemas.microsoft.com/office/drawing/2014/main" id="{CDDF1A87-B432-455B-A331-17BBA50E2276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4508500"/>
            <a:ext cx="360362" cy="360363"/>
            <a:chOff x="449" y="3412"/>
            <a:chExt cx="227" cy="227"/>
          </a:xfrm>
        </p:grpSpPr>
        <p:sp>
          <p:nvSpPr>
            <p:cNvPr id="53284" name="Oval 36">
              <a:extLst>
                <a:ext uri="{FF2B5EF4-FFF2-40B4-BE49-F238E27FC236}">
                  <a16:creationId xmlns:a16="http://schemas.microsoft.com/office/drawing/2014/main" id="{5045B438-099F-4676-BF6B-D9AA75A34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85" name="Oval 37">
              <a:extLst>
                <a:ext uri="{FF2B5EF4-FFF2-40B4-BE49-F238E27FC236}">
                  <a16:creationId xmlns:a16="http://schemas.microsoft.com/office/drawing/2014/main" id="{2B30AEB3-198D-46E0-BC61-BD4555E5A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3286" name="Group 38">
            <a:extLst>
              <a:ext uri="{FF2B5EF4-FFF2-40B4-BE49-F238E27FC236}">
                <a16:creationId xmlns:a16="http://schemas.microsoft.com/office/drawing/2014/main" id="{A285AEAE-8877-4AFF-8150-54F72E1D3229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3284538"/>
            <a:ext cx="360362" cy="360362"/>
            <a:chOff x="449" y="3412"/>
            <a:chExt cx="227" cy="227"/>
          </a:xfrm>
        </p:grpSpPr>
        <p:sp>
          <p:nvSpPr>
            <p:cNvPr id="53287" name="Oval 39">
              <a:extLst>
                <a:ext uri="{FF2B5EF4-FFF2-40B4-BE49-F238E27FC236}">
                  <a16:creationId xmlns:a16="http://schemas.microsoft.com/office/drawing/2014/main" id="{F807D6F4-CE6E-4D00-A96F-C8530C432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88" name="Oval 40">
              <a:extLst>
                <a:ext uri="{FF2B5EF4-FFF2-40B4-BE49-F238E27FC236}">
                  <a16:creationId xmlns:a16="http://schemas.microsoft.com/office/drawing/2014/main" id="{A41960DD-8DB7-472F-A8B3-35F1F0016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3289" name="Group 41">
            <a:extLst>
              <a:ext uri="{FF2B5EF4-FFF2-40B4-BE49-F238E27FC236}">
                <a16:creationId xmlns:a16="http://schemas.microsoft.com/office/drawing/2014/main" id="{F1467537-0FAF-4227-A0B6-A12058B9AF67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3644900"/>
            <a:ext cx="360363" cy="360363"/>
            <a:chOff x="449" y="3412"/>
            <a:chExt cx="227" cy="227"/>
          </a:xfrm>
        </p:grpSpPr>
        <p:sp>
          <p:nvSpPr>
            <p:cNvPr id="53290" name="Oval 42">
              <a:extLst>
                <a:ext uri="{FF2B5EF4-FFF2-40B4-BE49-F238E27FC236}">
                  <a16:creationId xmlns:a16="http://schemas.microsoft.com/office/drawing/2014/main" id="{FFA1B11B-99FB-446C-834B-1C174ED04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91" name="Oval 43">
              <a:extLst>
                <a:ext uri="{FF2B5EF4-FFF2-40B4-BE49-F238E27FC236}">
                  <a16:creationId xmlns:a16="http://schemas.microsoft.com/office/drawing/2014/main" id="{E7A384DA-A429-430B-AE55-3D87484F1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3292" name="Group 44">
            <a:extLst>
              <a:ext uri="{FF2B5EF4-FFF2-40B4-BE49-F238E27FC236}">
                <a16:creationId xmlns:a16="http://schemas.microsoft.com/office/drawing/2014/main" id="{8596E4A1-4B54-4970-A496-0FD4D767538D}"/>
              </a:ext>
            </a:extLst>
          </p:cNvPr>
          <p:cNvGrpSpPr>
            <a:grpSpLocks/>
          </p:cNvGrpSpPr>
          <p:nvPr/>
        </p:nvGrpSpPr>
        <p:grpSpPr bwMode="auto">
          <a:xfrm>
            <a:off x="2484438" y="2492375"/>
            <a:ext cx="360362" cy="360363"/>
            <a:chOff x="449" y="3412"/>
            <a:chExt cx="227" cy="227"/>
          </a:xfrm>
        </p:grpSpPr>
        <p:sp>
          <p:nvSpPr>
            <p:cNvPr id="53293" name="Oval 45">
              <a:extLst>
                <a:ext uri="{FF2B5EF4-FFF2-40B4-BE49-F238E27FC236}">
                  <a16:creationId xmlns:a16="http://schemas.microsoft.com/office/drawing/2014/main" id="{B51ED9A7-407D-4C1D-96EF-649B924AC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94" name="Oval 46">
              <a:extLst>
                <a:ext uri="{FF2B5EF4-FFF2-40B4-BE49-F238E27FC236}">
                  <a16:creationId xmlns:a16="http://schemas.microsoft.com/office/drawing/2014/main" id="{E79F244D-8A23-45E0-AE68-246D2FB33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EADC64CD-DA32-4B1C-B908-A84C6982478D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Rectangle 3">
            <a:extLst>
              <a:ext uri="{FF2B5EF4-FFF2-40B4-BE49-F238E27FC236}">
                <a16:creationId xmlns:a16="http://schemas.microsoft.com/office/drawing/2014/main" id="{DE3448FC-DD9C-434B-A3A6-01712E14D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54276" name="AutoShape 4">
            <a:extLst>
              <a:ext uri="{FF2B5EF4-FFF2-40B4-BE49-F238E27FC236}">
                <a16:creationId xmlns:a16="http://schemas.microsoft.com/office/drawing/2014/main" id="{B160374C-F69D-46CB-A4F0-D18F11425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2510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77" name="Oval 5">
            <a:extLst>
              <a:ext uri="{FF2B5EF4-FFF2-40B4-BE49-F238E27FC236}">
                <a16:creationId xmlns:a16="http://schemas.microsoft.com/office/drawing/2014/main" id="{5E4B5185-7FC8-481A-B72A-F8BCC2C7B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9084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78" name="Oval 6">
            <a:extLst>
              <a:ext uri="{FF2B5EF4-FFF2-40B4-BE49-F238E27FC236}">
                <a16:creationId xmlns:a16="http://schemas.microsoft.com/office/drawing/2014/main" id="{5939CFDD-A00F-4F74-943F-17A873C0C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39084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79" name="Oval 7">
            <a:extLst>
              <a:ext uri="{FF2B5EF4-FFF2-40B4-BE49-F238E27FC236}">
                <a16:creationId xmlns:a16="http://schemas.microsoft.com/office/drawing/2014/main" id="{1FF7A964-389D-485D-96AE-185CE5ED3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1877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392088DC-92D5-4D25-A9E0-A3A198CF5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455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Turbidez !!!</a:t>
            </a:r>
          </a:p>
        </p:txBody>
      </p:sp>
      <p:cxnSp>
        <p:nvCxnSpPr>
          <p:cNvPr id="54281" name="AutoShape 9">
            <a:extLst>
              <a:ext uri="{FF2B5EF4-FFF2-40B4-BE49-F238E27FC236}">
                <a16:creationId xmlns:a16="http://schemas.microsoft.com/office/drawing/2014/main" id="{82FB83CE-81AE-47FD-AABF-2BC54B8C0A51}"/>
              </a:ext>
            </a:extLst>
          </p:cNvPr>
          <p:cNvCxnSpPr>
            <a:cxnSpLocks noChangeShapeType="1"/>
            <a:stCxn id="54280" idx="1"/>
            <a:endCxn id="54276" idx="5"/>
          </p:cNvCxnSpPr>
          <p:nvPr/>
        </p:nvCxnSpPr>
        <p:spPr bwMode="auto">
          <a:xfrm rot="10800000" flipV="1">
            <a:off x="2914650" y="2255838"/>
            <a:ext cx="793750" cy="10668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282" name="Oval 10">
            <a:extLst>
              <a:ext uri="{FF2B5EF4-FFF2-40B4-BE49-F238E27FC236}">
                <a16:creationId xmlns:a16="http://schemas.microsoft.com/office/drawing/2014/main" id="{7E8CBD06-3EDD-407F-9B25-C03E2601A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3" y="38941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83" name="Oval 11">
            <a:extLst>
              <a:ext uri="{FF2B5EF4-FFF2-40B4-BE49-F238E27FC236}">
                <a16:creationId xmlns:a16="http://schemas.microsoft.com/office/drawing/2014/main" id="{61C721B4-5849-4603-9E8F-54068394E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31003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84" name="Oval 12">
            <a:extLst>
              <a:ext uri="{FF2B5EF4-FFF2-40B4-BE49-F238E27FC236}">
                <a16:creationId xmlns:a16="http://schemas.microsoft.com/office/drawing/2014/main" id="{31711329-4342-4F2F-93E5-B9A8E0941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38" y="41100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85" name="Oval 13">
            <a:extLst>
              <a:ext uri="{FF2B5EF4-FFF2-40B4-BE49-F238E27FC236}">
                <a16:creationId xmlns:a16="http://schemas.microsoft.com/office/drawing/2014/main" id="{969385C1-0BEA-44BF-A5B5-D6D46966F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38354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86" name="Oval 14">
            <a:extLst>
              <a:ext uri="{FF2B5EF4-FFF2-40B4-BE49-F238E27FC236}">
                <a16:creationId xmlns:a16="http://schemas.microsoft.com/office/drawing/2014/main" id="{ED59C18F-FA7E-472A-821F-3CBFCCA51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34036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87" name="Oval 15">
            <a:extLst>
              <a:ext uri="{FF2B5EF4-FFF2-40B4-BE49-F238E27FC236}">
                <a16:creationId xmlns:a16="http://schemas.microsoft.com/office/drawing/2014/main" id="{BD8CE73F-FCD6-4A8E-BD41-E5792D54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1957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88" name="Text Box 16">
            <a:extLst>
              <a:ext uri="{FF2B5EF4-FFF2-40B4-BE49-F238E27FC236}">
                <a16:creationId xmlns:a16="http://schemas.microsoft.com/office/drawing/2014/main" id="{976AE572-A507-4F31-9898-3D424FAF7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956300"/>
            <a:ext cx="5341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Adsorção-Neutralização !!!</a:t>
            </a:r>
          </a:p>
        </p:txBody>
      </p:sp>
      <p:sp>
        <p:nvSpPr>
          <p:cNvPr id="54289" name="Text Box 17">
            <a:extLst>
              <a:ext uri="{FF2B5EF4-FFF2-40B4-BE49-F238E27FC236}">
                <a16:creationId xmlns:a16="http://schemas.microsoft.com/office/drawing/2014/main" id="{81207720-4968-4CC8-AF3A-D1D318E85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3211513"/>
            <a:ext cx="2093912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54290" name="Text Box 18">
            <a:extLst>
              <a:ext uri="{FF2B5EF4-FFF2-40B4-BE49-F238E27FC236}">
                <a16:creationId xmlns:a16="http://schemas.microsoft.com/office/drawing/2014/main" id="{7A11CF46-C645-4AD2-932B-B99BA8E24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3024188"/>
            <a:ext cx="2095500" cy="83185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Pré-floculação</a:t>
            </a:r>
          </a:p>
        </p:txBody>
      </p:sp>
      <p:cxnSp>
        <p:nvCxnSpPr>
          <p:cNvPr id="54291" name="AutoShape 19">
            <a:extLst>
              <a:ext uri="{FF2B5EF4-FFF2-40B4-BE49-F238E27FC236}">
                <a16:creationId xmlns:a16="http://schemas.microsoft.com/office/drawing/2014/main" id="{AE13D215-FC13-4702-9C64-F1B6FD2D6994}"/>
              </a:ext>
            </a:extLst>
          </p:cNvPr>
          <p:cNvCxnSpPr>
            <a:cxnSpLocks noChangeShapeType="1"/>
            <a:stCxn id="54289" idx="3"/>
            <a:endCxn id="54290" idx="1"/>
          </p:cNvCxnSpPr>
          <p:nvPr/>
        </p:nvCxnSpPr>
        <p:spPr bwMode="auto">
          <a:xfrm flipV="1">
            <a:off x="5476875" y="3440113"/>
            <a:ext cx="1003300" cy="47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292" name="AutoShape 20">
            <a:extLst>
              <a:ext uri="{FF2B5EF4-FFF2-40B4-BE49-F238E27FC236}">
                <a16:creationId xmlns:a16="http://schemas.microsoft.com/office/drawing/2014/main" id="{C962616C-E01D-4E76-80C6-CD7BD16E7E19}"/>
              </a:ext>
            </a:extLst>
          </p:cNvPr>
          <p:cNvCxnSpPr>
            <a:cxnSpLocks noChangeShapeType="1"/>
            <a:stCxn id="54297" idx="0"/>
            <a:endCxn id="54289" idx="2"/>
          </p:cNvCxnSpPr>
          <p:nvPr/>
        </p:nvCxnSpPr>
        <p:spPr bwMode="auto">
          <a:xfrm rot="16200000">
            <a:off x="3428207" y="4155281"/>
            <a:ext cx="1479550" cy="525463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293" name="Text Box 21">
            <a:extLst>
              <a:ext uri="{FF2B5EF4-FFF2-40B4-BE49-F238E27FC236}">
                <a16:creationId xmlns:a16="http://schemas.microsoft.com/office/drawing/2014/main" id="{02B917A6-89D8-48BA-96D4-3DE80AF82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8" y="4665663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cxnSp>
        <p:nvCxnSpPr>
          <p:cNvPr id="54294" name="AutoShape 22">
            <a:extLst>
              <a:ext uri="{FF2B5EF4-FFF2-40B4-BE49-F238E27FC236}">
                <a16:creationId xmlns:a16="http://schemas.microsoft.com/office/drawing/2014/main" id="{E703DF82-38AA-45A9-82DF-CA8B986A0753}"/>
              </a:ext>
            </a:extLst>
          </p:cNvPr>
          <p:cNvCxnSpPr>
            <a:cxnSpLocks noChangeShapeType="1"/>
            <a:stCxn id="54290" idx="2"/>
            <a:endCxn id="54293" idx="0"/>
          </p:cNvCxnSpPr>
          <p:nvPr/>
        </p:nvCxnSpPr>
        <p:spPr bwMode="auto">
          <a:xfrm flipH="1">
            <a:off x="7519988" y="3856038"/>
            <a:ext cx="7937" cy="8096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295" name="Text Box 23">
            <a:extLst>
              <a:ext uri="{FF2B5EF4-FFF2-40B4-BE49-F238E27FC236}">
                <a16:creationId xmlns:a16="http://schemas.microsoft.com/office/drawing/2014/main" id="{11F63834-A6A5-474A-ABBD-83172CE76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761038"/>
            <a:ext cx="2303463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54296" name="AutoShape 24">
            <a:extLst>
              <a:ext uri="{FF2B5EF4-FFF2-40B4-BE49-F238E27FC236}">
                <a16:creationId xmlns:a16="http://schemas.microsoft.com/office/drawing/2014/main" id="{99AF9BA4-B673-4A2B-8C51-61A269E41644}"/>
              </a:ext>
            </a:extLst>
          </p:cNvPr>
          <p:cNvCxnSpPr>
            <a:cxnSpLocks noChangeShapeType="1"/>
            <a:stCxn id="54293" idx="2"/>
            <a:endCxn id="54295" idx="0"/>
          </p:cNvCxnSpPr>
          <p:nvPr/>
        </p:nvCxnSpPr>
        <p:spPr bwMode="auto">
          <a:xfrm>
            <a:off x="7519988" y="5132388"/>
            <a:ext cx="4762" cy="6286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297" name="Text Box 25">
            <a:extLst>
              <a:ext uri="{FF2B5EF4-FFF2-40B4-BE49-F238E27FC236}">
                <a16:creationId xmlns:a16="http://schemas.microsoft.com/office/drawing/2014/main" id="{67FC2518-B194-492E-A5CC-783AB24A2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157788"/>
            <a:ext cx="370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Filtração Direta !!!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89CD298A-A4B6-4393-9020-13A624F8200E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3">
            <a:extLst>
              <a:ext uri="{FF2B5EF4-FFF2-40B4-BE49-F238E27FC236}">
                <a16:creationId xmlns:a16="http://schemas.microsoft.com/office/drawing/2014/main" id="{425BA2C8-B930-4F07-8232-3B9C0E4CA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55300" name="AutoShape 4">
            <a:extLst>
              <a:ext uri="{FF2B5EF4-FFF2-40B4-BE49-F238E27FC236}">
                <a16:creationId xmlns:a16="http://schemas.microsoft.com/office/drawing/2014/main" id="{39D00B3F-2B77-48CC-BC48-F5D5B625D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2510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1" name="Oval 5">
            <a:extLst>
              <a:ext uri="{FF2B5EF4-FFF2-40B4-BE49-F238E27FC236}">
                <a16:creationId xmlns:a16="http://schemas.microsoft.com/office/drawing/2014/main" id="{E5A8BA14-33D3-4E05-BFFE-B38A608C5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9084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2" name="Oval 6">
            <a:extLst>
              <a:ext uri="{FF2B5EF4-FFF2-40B4-BE49-F238E27FC236}">
                <a16:creationId xmlns:a16="http://schemas.microsoft.com/office/drawing/2014/main" id="{08F33E0A-8653-49EF-8D09-7FF938E3E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39084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3" name="Oval 7">
            <a:extLst>
              <a:ext uri="{FF2B5EF4-FFF2-40B4-BE49-F238E27FC236}">
                <a16:creationId xmlns:a16="http://schemas.microsoft.com/office/drawing/2014/main" id="{B05F0F9E-6914-4356-AB88-5399C7A64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1877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4" name="Text Box 8">
            <a:extLst>
              <a:ext uri="{FF2B5EF4-FFF2-40B4-BE49-F238E27FC236}">
                <a16:creationId xmlns:a16="http://schemas.microsoft.com/office/drawing/2014/main" id="{F3370BFF-7F36-4D7C-BCCB-8BB9E9911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455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Baixa Turbidez !!!</a:t>
            </a:r>
          </a:p>
        </p:txBody>
      </p:sp>
      <p:cxnSp>
        <p:nvCxnSpPr>
          <p:cNvPr id="55305" name="AutoShape 9">
            <a:extLst>
              <a:ext uri="{FF2B5EF4-FFF2-40B4-BE49-F238E27FC236}">
                <a16:creationId xmlns:a16="http://schemas.microsoft.com/office/drawing/2014/main" id="{679566D3-B1D2-4F07-94B4-6F6124373114}"/>
              </a:ext>
            </a:extLst>
          </p:cNvPr>
          <p:cNvCxnSpPr>
            <a:cxnSpLocks noChangeShapeType="1"/>
            <a:stCxn id="55304" idx="1"/>
            <a:endCxn id="55300" idx="5"/>
          </p:cNvCxnSpPr>
          <p:nvPr/>
        </p:nvCxnSpPr>
        <p:spPr bwMode="auto">
          <a:xfrm rot="10800000" flipV="1">
            <a:off x="2914650" y="2255838"/>
            <a:ext cx="793750" cy="10668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306" name="Oval 10">
            <a:extLst>
              <a:ext uri="{FF2B5EF4-FFF2-40B4-BE49-F238E27FC236}">
                <a16:creationId xmlns:a16="http://schemas.microsoft.com/office/drawing/2014/main" id="{C0B91DCF-8380-4E2D-9BB1-D3076DBB4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3" y="38941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7" name="Oval 11">
            <a:extLst>
              <a:ext uri="{FF2B5EF4-FFF2-40B4-BE49-F238E27FC236}">
                <a16:creationId xmlns:a16="http://schemas.microsoft.com/office/drawing/2014/main" id="{64523F14-CBC7-43F6-91F8-1B45E5196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31003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8" name="Oval 12">
            <a:extLst>
              <a:ext uri="{FF2B5EF4-FFF2-40B4-BE49-F238E27FC236}">
                <a16:creationId xmlns:a16="http://schemas.microsoft.com/office/drawing/2014/main" id="{A4EFA3FB-7167-467F-947B-3DB4E5C4A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38" y="41100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9" name="Oval 13">
            <a:extLst>
              <a:ext uri="{FF2B5EF4-FFF2-40B4-BE49-F238E27FC236}">
                <a16:creationId xmlns:a16="http://schemas.microsoft.com/office/drawing/2014/main" id="{1332D2DA-96FA-4E23-89E2-24AE3ABDF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38354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10" name="Oval 14">
            <a:extLst>
              <a:ext uri="{FF2B5EF4-FFF2-40B4-BE49-F238E27FC236}">
                <a16:creationId xmlns:a16="http://schemas.microsoft.com/office/drawing/2014/main" id="{24E8D768-DD98-4673-AA33-CA281388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34036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11" name="Oval 15">
            <a:extLst>
              <a:ext uri="{FF2B5EF4-FFF2-40B4-BE49-F238E27FC236}">
                <a16:creationId xmlns:a16="http://schemas.microsoft.com/office/drawing/2014/main" id="{1EBCB7FD-C2AE-4724-9D89-4F3995A6E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1957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12" name="Text Box 16">
            <a:extLst>
              <a:ext uri="{FF2B5EF4-FFF2-40B4-BE49-F238E27FC236}">
                <a16:creationId xmlns:a16="http://schemas.microsoft.com/office/drawing/2014/main" id="{CA8436AE-9EC7-426A-B1D0-4325D0E99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956300"/>
            <a:ext cx="5341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Adsorção-Neutralização !!!</a:t>
            </a:r>
          </a:p>
        </p:txBody>
      </p:sp>
      <p:sp>
        <p:nvSpPr>
          <p:cNvPr id="55313" name="Text Box 17">
            <a:extLst>
              <a:ext uri="{FF2B5EF4-FFF2-40B4-BE49-F238E27FC236}">
                <a16:creationId xmlns:a16="http://schemas.microsoft.com/office/drawing/2014/main" id="{F4CCD5CC-67A6-42FC-B0DC-4998550D3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157788"/>
            <a:ext cx="4537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Filtração em Linha !!!</a:t>
            </a:r>
          </a:p>
        </p:txBody>
      </p:sp>
      <p:sp>
        <p:nvSpPr>
          <p:cNvPr id="55314" name="Text Box 18">
            <a:extLst>
              <a:ext uri="{FF2B5EF4-FFF2-40B4-BE49-F238E27FC236}">
                <a16:creationId xmlns:a16="http://schemas.microsoft.com/office/drawing/2014/main" id="{E2811D28-A4DD-445E-A481-8E7AB077C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3284538"/>
            <a:ext cx="2093912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55315" name="Text Box 19">
            <a:extLst>
              <a:ext uri="{FF2B5EF4-FFF2-40B4-BE49-F238E27FC236}">
                <a16:creationId xmlns:a16="http://schemas.microsoft.com/office/drawing/2014/main" id="{1E527C01-2D09-4886-AE65-491F7B54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284538"/>
            <a:ext cx="2095500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cxnSp>
        <p:nvCxnSpPr>
          <p:cNvPr id="55316" name="AutoShape 20">
            <a:extLst>
              <a:ext uri="{FF2B5EF4-FFF2-40B4-BE49-F238E27FC236}">
                <a16:creationId xmlns:a16="http://schemas.microsoft.com/office/drawing/2014/main" id="{FB33263C-94B4-4AA0-8832-389ECC1FC1AF}"/>
              </a:ext>
            </a:extLst>
          </p:cNvPr>
          <p:cNvCxnSpPr>
            <a:cxnSpLocks noChangeShapeType="1"/>
            <a:stCxn id="55314" idx="3"/>
            <a:endCxn id="55315" idx="1"/>
          </p:cNvCxnSpPr>
          <p:nvPr/>
        </p:nvCxnSpPr>
        <p:spPr bwMode="auto">
          <a:xfrm>
            <a:off x="5549900" y="3473450"/>
            <a:ext cx="10033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17" name="AutoShape 21">
            <a:extLst>
              <a:ext uri="{FF2B5EF4-FFF2-40B4-BE49-F238E27FC236}">
                <a16:creationId xmlns:a16="http://schemas.microsoft.com/office/drawing/2014/main" id="{A380185C-9B80-49E1-AFFE-E223DBFC19CC}"/>
              </a:ext>
            </a:extLst>
          </p:cNvPr>
          <p:cNvCxnSpPr>
            <a:cxnSpLocks noChangeShapeType="1"/>
            <a:stCxn id="55313" idx="0"/>
            <a:endCxn id="55314" idx="2"/>
          </p:cNvCxnSpPr>
          <p:nvPr/>
        </p:nvCxnSpPr>
        <p:spPr bwMode="auto">
          <a:xfrm rot="16200000">
            <a:off x="3425826" y="4079875"/>
            <a:ext cx="1397000" cy="75882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318" name="Text Box 22">
            <a:extLst>
              <a:ext uri="{FF2B5EF4-FFF2-40B4-BE49-F238E27FC236}">
                <a16:creationId xmlns:a16="http://schemas.microsoft.com/office/drawing/2014/main" id="{EDFA5B44-113E-4C27-BFD6-0D2EDF1B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0" y="4605338"/>
            <a:ext cx="2303463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55319" name="AutoShape 23">
            <a:extLst>
              <a:ext uri="{FF2B5EF4-FFF2-40B4-BE49-F238E27FC236}">
                <a16:creationId xmlns:a16="http://schemas.microsoft.com/office/drawing/2014/main" id="{85FCAA03-74BF-4B86-89EF-2C292B04A4C5}"/>
              </a:ext>
            </a:extLst>
          </p:cNvPr>
          <p:cNvCxnSpPr>
            <a:cxnSpLocks noChangeShapeType="1"/>
            <a:stCxn id="55315" idx="2"/>
            <a:endCxn id="55318" idx="0"/>
          </p:cNvCxnSpPr>
          <p:nvPr/>
        </p:nvCxnSpPr>
        <p:spPr bwMode="auto">
          <a:xfrm flipH="1">
            <a:off x="7597775" y="3760788"/>
            <a:ext cx="3175" cy="8445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20B488B0-D8E7-4C17-B477-956990E6E744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Rectangle 3">
            <a:extLst>
              <a:ext uri="{FF2B5EF4-FFF2-40B4-BE49-F238E27FC236}">
                <a16:creationId xmlns:a16="http://schemas.microsoft.com/office/drawing/2014/main" id="{3046F154-1AEA-4379-9658-A51BB9CE7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497888" cy="1368425"/>
          </a:xfrm>
        </p:spPr>
        <p:txBody>
          <a:bodyPr/>
          <a:lstStyle/>
          <a:p>
            <a:r>
              <a:rPr lang="pt-BR" altLang="pt-BR" sz="3600">
                <a:solidFill>
                  <a:srgbClr val="FFFF00"/>
                </a:solidFill>
              </a:rPr>
              <a:t>MECANISMOS DE COAGULAÇÃO E CONCEPÇÃO DE ETA’s</a:t>
            </a:r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3F255FE5-789F-4B60-BF8C-C31089A5A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205038"/>
            <a:ext cx="2663825" cy="280828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FDFE6A21-870B-47D0-AEB9-90128E68A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1700213"/>
            <a:ext cx="434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Alta concentração de colóides !!!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Média a Alta Turbidez !!!</a:t>
            </a:r>
          </a:p>
        </p:txBody>
      </p:sp>
      <p:cxnSp>
        <p:nvCxnSpPr>
          <p:cNvPr id="56326" name="AutoShape 6">
            <a:extLst>
              <a:ext uri="{FF2B5EF4-FFF2-40B4-BE49-F238E27FC236}">
                <a16:creationId xmlns:a16="http://schemas.microsoft.com/office/drawing/2014/main" id="{816648CD-0A63-45FE-B3F5-434FD830DDCD}"/>
              </a:ext>
            </a:extLst>
          </p:cNvPr>
          <p:cNvCxnSpPr>
            <a:cxnSpLocks noChangeShapeType="1"/>
            <a:stCxn id="56325" idx="1"/>
            <a:endCxn id="56324" idx="5"/>
          </p:cNvCxnSpPr>
          <p:nvPr/>
        </p:nvCxnSpPr>
        <p:spPr bwMode="auto">
          <a:xfrm rot="10800000" flipV="1">
            <a:off x="3059113" y="2111375"/>
            <a:ext cx="989012" cy="1165225"/>
          </a:xfrm>
          <a:prstGeom prst="curvedConnector3">
            <a:avLst>
              <a:gd name="adj1" fmla="val 49921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6327" name="Group 7">
            <a:extLst>
              <a:ext uri="{FF2B5EF4-FFF2-40B4-BE49-F238E27FC236}">
                <a16:creationId xmlns:a16="http://schemas.microsoft.com/office/drawing/2014/main" id="{0719AE5F-DE10-4A88-BF4A-5E9C219287DE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035300"/>
            <a:ext cx="360363" cy="360363"/>
            <a:chOff x="449" y="3412"/>
            <a:chExt cx="227" cy="227"/>
          </a:xfrm>
        </p:grpSpPr>
        <p:sp>
          <p:nvSpPr>
            <p:cNvPr id="56328" name="Oval 8">
              <a:extLst>
                <a:ext uri="{FF2B5EF4-FFF2-40B4-BE49-F238E27FC236}">
                  <a16:creationId xmlns:a16="http://schemas.microsoft.com/office/drawing/2014/main" id="{7572B6BA-B6F8-4508-A2AB-FC01F8A5A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329" name="Oval 9">
              <a:extLst>
                <a:ext uri="{FF2B5EF4-FFF2-40B4-BE49-F238E27FC236}">
                  <a16:creationId xmlns:a16="http://schemas.microsoft.com/office/drawing/2014/main" id="{31C2DF0A-3ECC-4CD7-8A0E-792DABD0F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6330" name="Text Box 10">
            <a:extLst>
              <a:ext uri="{FF2B5EF4-FFF2-40B4-BE49-F238E27FC236}">
                <a16:creationId xmlns:a16="http://schemas.microsoft.com/office/drawing/2014/main" id="{9317CB65-A394-4AE5-9C16-F822AFB19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661025"/>
            <a:ext cx="2589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Varredura !!!</a:t>
            </a:r>
          </a:p>
        </p:txBody>
      </p:sp>
      <p:grpSp>
        <p:nvGrpSpPr>
          <p:cNvPr id="56331" name="Group 11">
            <a:extLst>
              <a:ext uri="{FF2B5EF4-FFF2-40B4-BE49-F238E27FC236}">
                <a16:creationId xmlns:a16="http://schemas.microsoft.com/office/drawing/2014/main" id="{DEA3C05B-A67A-4D66-A5D9-AB32AE00072A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3609975"/>
            <a:ext cx="360363" cy="360363"/>
            <a:chOff x="449" y="3412"/>
            <a:chExt cx="227" cy="227"/>
          </a:xfrm>
        </p:grpSpPr>
        <p:sp>
          <p:nvSpPr>
            <p:cNvPr id="56332" name="Oval 12">
              <a:extLst>
                <a:ext uri="{FF2B5EF4-FFF2-40B4-BE49-F238E27FC236}">
                  <a16:creationId xmlns:a16="http://schemas.microsoft.com/office/drawing/2014/main" id="{C3EBFFE3-464B-48FC-A8C5-F50AEF684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333" name="Oval 13">
              <a:extLst>
                <a:ext uri="{FF2B5EF4-FFF2-40B4-BE49-F238E27FC236}">
                  <a16:creationId xmlns:a16="http://schemas.microsoft.com/office/drawing/2014/main" id="{070DE096-DC52-4571-BF30-3BC8CAF67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6334" name="Group 14">
            <a:extLst>
              <a:ext uri="{FF2B5EF4-FFF2-40B4-BE49-F238E27FC236}">
                <a16:creationId xmlns:a16="http://schemas.microsoft.com/office/drawing/2014/main" id="{7416D86E-AF0D-489E-8B83-653480187855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2386013"/>
            <a:ext cx="360362" cy="360362"/>
            <a:chOff x="449" y="3412"/>
            <a:chExt cx="227" cy="227"/>
          </a:xfrm>
        </p:grpSpPr>
        <p:sp>
          <p:nvSpPr>
            <p:cNvPr id="56335" name="Oval 15">
              <a:extLst>
                <a:ext uri="{FF2B5EF4-FFF2-40B4-BE49-F238E27FC236}">
                  <a16:creationId xmlns:a16="http://schemas.microsoft.com/office/drawing/2014/main" id="{200FCF8E-E3C0-4532-AF51-06D32FB4C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336" name="Oval 16">
              <a:extLst>
                <a:ext uri="{FF2B5EF4-FFF2-40B4-BE49-F238E27FC236}">
                  <a16:creationId xmlns:a16="http://schemas.microsoft.com/office/drawing/2014/main" id="{E2413B46-5B61-4906-954A-7262186E1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6337" name="Group 17">
            <a:extLst>
              <a:ext uri="{FF2B5EF4-FFF2-40B4-BE49-F238E27FC236}">
                <a16:creationId xmlns:a16="http://schemas.microsoft.com/office/drawing/2014/main" id="{2E16649C-6FBB-4B42-9B4B-F89024AA65A8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3754438"/>
            <a:ext cx="360363" cy="360362"/>
            <a:chOff x="449" y="3412"/>
            <a:chExt cx="227" cy="227"/>
          </a:xfrm>
        </p:grpSpPr>
        <p:sp>
          <p:nvSpPr>
            <p:cNvPr id="56338" name="Oval 18">
              <a:extLst>
                <a:ext uri="{FF2B5EF4-FFF2-40B4-BE49-F238E27FC236}">
                  <a16:creationId xmlns:a16="http://schemas.microsoft.com/office/drawing/2014/main" id="{8FDB7085-B9E1-490A-B439-E1A5A25BB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339" name="Oval 19">
              <a:extLst>
                <a:ext uri="{FF2B5EF4-FFF2-40B4-BE49-F238E27FC236}">
                  <a16:creationId xmlns:a16="http://schemas.microsoft.com/office/drawing/2014/main" id="{2FD83C0D-B2DE-471E-BD51-C176136F1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6340" name="Group 20">
            <a:extLst>
              <a:ext uri="{FF2B5EF4-FFF2-40B4-BE49-F238E27FC236}">
                <a16:creationId xmlns:a16="http://schemas.microsoft.com/office/drawing/2014/main" id="{67316BBF-B97E-49F1-9910-BC9072DB994B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330700"/>
            <a:ext cx="360362" cy="360363"/>
            <a:chOff x="449" y="3412"/>
            <a:chExt cx="227" cy="227"/>
          </a:xfrm>
        </p:grpSpPr>
        <p:sp>
          <p:nvSpPr>
            <p:cNvPr id="56341" name="Oval 21">
              <a:extLst>
                <a:ext uri="{FF2B5EF4-FFF2-40B4-BE49-F238E27FC236}">
                  <a16:creationId xmlns:a16="http://schemas.microsoft.com/office/drawing/2014/main" id="{354131A8-35AD-4A85-ACDC-9B6C39BD2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342" name="Oval 22">
              <a:extLst>
                <a:ext uri="{FF2B5EF4-FFF2-40B4-BE49-F238E27FC236}">
                  <a16:creationId xmlns:a16="http://schemas.microsoft.com/office/drawing/2014/main" id="{A28AEA0B-5FA6-4512-8B1E-2828C8EB5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6343" name="Group 23">
            <a:extLst>
              <a:ext uri="{FF2B5EF4-FFF2-40B4-BE49-F238E27FC236}">
                <a16:creationId xmlns:a16="http://schemas.microsoft.com/office/drawing/2014/main" id="{7BEFEE1C-7EDF-4F68-8DDC-18A97C011CBC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4402138"/>
            <a:ext cx="360362" cy="360362"/>
            <a:chOff x="449" y="3412"/>
            <a:chExt cx="227" cy="227"/>
          </a:xfrm>
        </p:grpSpPr>
        <p:sp>
          <p:nvSpPr>
            <p:cNvPr id="56344" name="Oval 24">
              <a:extLst>
                <a:ext uri="{FF2B5EF4-FFF2-40B4-BE49-F238E27FC236}">
                  <a16:creationId xmlns:a16="http://schemas.microsoft.com/office/drawing/2014/main" id="{7908FDF2-B2B0-4C51-A005-9DCFE5EFD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345" name="Oval 25">
              <a:extLst>
                <a:ext uri="{FF2B5EF4-FFF2-40B4-BE49-F238E27FC236}">
                  <a16:creationId xmlns:a16="http://schemas.microsoft.com/office/drawing/2014/main" id="{B8C6F21C-B8FF-4FF7-8974-CD5A3FC00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6346" name="Group 26">
            <a:extLst>
              <a:ext uri="{FF2B5EF4-FFF2-40B4-BE49-F238E27FC236}">
                <a16:creationId xmlns:a16="http://schemas.microsoft.com/office/drawing/2014/main" id="{9768FA73-90A9-49E1-B2FA-5A8D09F0B17F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3178175"/>
            <a:ext cx="360362" cy="360363"/>
            <a:chOff x="449" y="3412"/>
            <a:chExt cx="227" cy="227"/>
          </a:xfrm>
        </p:grpSpPr>
        <p:sp>
          <p:nvSpPr>
            <p:cNvPr id="56347" name="Oval 27">
              <a:extLst>
                <a:ext uri="{FF2B5EF4-FFF2-40B4-BE49-F238E27FC236}">
                  <a16:creationId xmlns:a16="http://schemas.microsoft.com/office/drawing/2014/main" id="{B6E8B044-2584-4E74-AEA1-73BFA566D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348" name="Oval 28">
              <a:extLst>
                <a:ext uri="{FF2B5EF4-FFF2-40B4-BE49-F238E27FC236}">
                  <a16:creationId xmlns:a16="http://schemas.microsoft.com/office/drawing/2014/main" id="{E610EB65-90E8-4708-A455-CD517FE32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6349" name="Group 29">
            <a:extLst>
              <a:ext uri="{FF2B5EF4-FFF2-40B4-BE49-F238E27FC236}">
                <a16:creationId xmlns:a16="http://schemas.microsoft.com/office/drawing/2014/main" id="{9C4FE047-2367-4D7D-BD54-E9BEAE4601DA}"/>
              </a:ext>
            </a:extLst>
          </p:cNvPr>
          <p:cNvGrpSpPr>
            <a:grpSpLocks/>
          </p:cNvGrpSpPr>
          <p:nvPr/>
        </p:nvGrpSpPr>
        <p:grpSpPr bwMode="auto">
          <a:xfrm>
            <a:off x="2555875" y="4035425"/>
            <a:ext cx="360363" cy="360363"/>
            <a:chOff x="449" y="3412"/>
            <a:chExt cx="227" cy="227"/>
          </a:xfrm>
        </p:grpSpPr>
        <p:sp>
          <p:nvSpPr>
            <p:cNvPr id="56350" name="Oval 30">
              <a:extLst>
                <a:ext uri="{FF2B5EF4-FFF2-40B4-BE49-F238E27FC236}">
                  <a16:creationId xmlns:a16="http://schemas.microsoft.com/office/drawing/2014/main" id="{5FDEEACE-56B1-4791-8040-2BBFB129E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351" name="Oval 31">
              <a:extLst>
                <a:ext uri="{FF2B5EF4-FFF2-40B4-BE49-F238E27FC236}">
                  <a16:creationId xmlns:a16="http://schemas.microsoft.com/office/drawing/2014/main" id="{6D4792DE-60B5-4CD9-865D-C1A01E571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6352" name="Group 32">
            <a:extLst>
              <a:ext uri="{FF2B5EF4-FFF2-40B4-BE49-F238E27FC236}">
                <a16:creationId xmlns:a16="http://schemas.microsoft.com/office/drawing/2014/main" id="{3B738A36-67F4-4D26-B95E-13C02D15E123}"/>
              </a:ext>
            </a:extLst>
          </p:cNvPr>
          <p:cNvGrpSpPr>
            <a:grpSpLocks/>
          </p:cNvGrpSpPr>
          <p:nvPr/>
        </p:nvGrpSpPr>
        <p:grpSpPr bwMode="auto">
          <a:xfrm>
            <a:off x="2052638" y="2386013"/>
            <a:ext cx="360362" cy="360362"/>
            <a:chOff x="449" y="3412"/>
            <a:chExt cx="227" cy="227"/>
          </a:xfrm>
        </p:grpSpPr>
        <p:sp>
          <p:nvSpPr>
            <p:cNvPr id="56353" name="Oval 33">
              <a:extLst>
                <a:ext uri="{FF2B5EF4-FFF2-40B4-BE49-F238E27FC236}">
                  <a16:creationId xmlns:a16="http://schemas.microsoft.com/office/drawing/2014/main" id="{D99E57BF-CFB8-423D-81C5-D1B6554A9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354" name="Oval 34">
              <a:extLst>
                <a:ext uri="{FF2B5EF4-FFF2-40B4-BE49-F238E27FC236}">
                  <a16:creationId xmlns:a16="http://schemas.microsoft.com/office/drawing/2014/main" id="{6AC6BF11-0592-4872-86AF-B2A8094EE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6355" name="Text Box 35">
            <a:extLst>
              <a:ext uri="{FF2B5EF4-FFF2-40B4-BE49-F238E27FC236}">
                <a16:creationId xmlns:a16="http://schemas.microsoft.com/office/drawing/2014/main" id="{DB12270B-CE16-4987-8728-8D14AB345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3286125"/>
            <a:ext cx="2093913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56356" name="Text Box 36">
            <a:extLst>
              <a:ext uri="{FF2B5EF4-FFF2-40B4-BE49-F238E27FC236}">
                <a16:creationId xmlns:a16="http://schemas.microsoft.com/office/drawing/2014/main" id="{FF1C67A9-4DA3-4886-837B-0AB75EE9F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3284538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Floculação</a:t>
            </a:r>
          </a:p>
        </p:txBody>
      </p:sp>
      <p:cxnSp>
        <p:nvCxnSpPr>
          <p:cNvPr id="56357" name="AutoShape 37">
            <a:extLst>
              <a:ext uri="{FF2B5EF4-FFF2-40B4-BE49-F238E27FC236}">
                <a16:creationId xmlns:a16="http://schemas.microsoft.com/office/drawing/2014/main" id="{B8F36B9B-01F7-401F-A833-9B59F8D5778A}"/>
              </a:ext>
            </a:extLst>
          </p:cNvPr>
          <p:cNvCxnSpPr>
            <a:cxnSpLocks noChangeShapeType="1"/>
            <a:stCxn id="56355" idx="3"/>
            <a:endCxn id="56356" idx="1"/>
          </p:cNvCxnSpPr>
          <p:nvPr/>
        </p:nvCxnSpPr>
        <p:spPr bwMode="auto">
          <a:xfrm flipV="1">
            <a:off x="5665788" y="3517900"/>
            <a:ext cx="10033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58" name="Text Box 38">
            <a:extLst>
              <a:ext uri="{FF2B5EF4-FFF2-40B4-BE49-F238E27FC236}">
                <a16:creationId xmlns:a16="http://schemas.microsoft.com/office/drawing/2014/main" id="{F6C3D03F-6687-4AB5-BBEA-1D8E9F291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5" y="4545013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sp>
        <p:nvSpPr>
          <p:cNvPr id="56359" name="Text Box 39">
            <a:extLst>
              <a:ext uri="{FF2B5EF4-FFF2-40B4-BE49-F238E27FC236}">
                <a16:creationId xmlns:a16="http://schemas.microsoft.com/office/drawing/2014/main" id="{EE4AF9CB-6B15-4CE0-B229-77E9BD214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4554538"/>
            <a:ext cx="23749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Sedimentação</a:t>
            </a:r>
          </a:p>
        </p:txBody>
      </p:sp>
      <p:cxnSp>
        <p:nvCxnSpPr>
          <p:cNvPr id="56360" name="AutoShape 40">
            <a:extLst>
              <a:ext uri="{FF2B5EF4-FFF2-40B4-BE49-F238E27FC236}">
                <a16:creationId xmlns:a16="http://schemas.microsoft.com/office/drawing/2014/main" id="{26D3137A-FFD1-4D79-927D-E5491AD151B5}"/>
              </a:ext>
            </a:extLst>
          </p:cNvPr>
          <p:cNvCxnSpPr>
            <a:cxnSpLocks noChangeShapeType="1"/>
            <a:stCxn id="56356" idx="2"/>
            <a:endCxn id="56359" idx="0"/>
          </p:cNvCxnSpPr>
          <p:nvPr/>
        </p:nvCxnSpPr>
        <p:spPr bwMode="auto">
          <a:xfrm flipH="1">
            <a:off x="7705725" y="3751263"/>
            <a:ext cx="11113" cy="8032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61" name="AutoShape 41">
            <a:extLst>
              <a:ext uri="{FF2B5EF4-FFF2-40B4-BE49-F238E27FC236}">
                <a16:creationId xmlns:a16="http://schemas.microsoft.com/office/drawing/2014/main" id="{7FBC4D0B-9DF1-438B-989A-6DABC0CECF44}"/>
              </a:ext>
            </a:extLst>
          </p:cNvPr>
          <p:cNvCxnSpPr>
            <a:cxnSpLocks noChangeShapeType="1"/>
            <a:stCxn id="56359" idx="1"/>
            <a:endCxn id="56358" idx="3"/>
          </p:cNvCxnSpPr>
          <p:nvPr/>
        </p:nvCxnSpPr>
        <p:spPr bwMode="auto">
          <a:xfrm flipH="1" flipV="1">
            <a:off x="5876925" y="4778375"/>
            <a:ext cx="641350" cy="95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62" name="Text Box 42">
            <a:extLst>
              <a:ext uri="{FF2B5EF4-FFF2-40B4-BE49-F238E27FC236}">
                <a16:creationId xmlns:a16="http://schemas.microsoft.com/office/drawing/2014/main" id="{8040E50C-867D-4E20-B451-57B259708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825" y="5689600"/>
            <a:ext cx="2303463" cy="476250"/>
          </a:xfrm>
          <a:prstGeom prst="rect">
            <a:avLst/>
          </a:prstGeom>
          <a:solidFill>
            <a:srgbClr val="00FFFF"/>
          </a:solidFill>
          <a:ln w="1905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pt-BR" altLang="pt-BR" sz="2400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56363" name="AutoShape 43">
            <a:extLst>
              <a:ext uri="{FF2B5EF4-FFF2-40B4-BE49-F238E27FC236}">
                <a16:creationId xmlns:a16="http://schemas.microsoft.com/office/drawing/2014/main" id="{CC7E3DD4-5323-4CBE-BC6E-BCBC457D3416}"/>
              </a:ext>
            </a:extLst>
          </p:cNvPr>
          <p:cNvCxnSpPr>
            <a:cxnSpLocks noChangeShapeType="1"/>
            <a:stCxn id="56358" idx="2"/>
            <a:endCxn id="56362" idx="0"/>
          </p:cNvCxnSpPr>
          <p:nvPr/>
        </p:nvCxnSpPr>
        <p:spPr bwMode="auto">
          <a:xfrm>
            <a:off x="4829175" y="5011738"/>
            <a:ext cx="3175" cy="6778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16-Calice">
            <a:extLst>
              <a:ext uri="{FF2B5EF4-FFF2-40B4-BE49-F238E27FC236}">
                <a16:creationId xmlns:a16="http://schemas.microsoft.com/office/drawing/2014/main" id="{26C4C816-ECCC-4E91-82E9-B813790C8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97025"/>
            <a:ext cx="7224713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84507284-1E7D-4656-A573-8D583BFD94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24075"/>
            <a:ext cx="7777163" cy="728663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C669EDD4-7174-4632-99FB-47DCC45BE1A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9" name="Rectangle 5">
            <a:extLst>
              <a:ext uri="{FF2B5EF4-FFF2-40B4-BE49-F238E27FC236}">
                <a16:creationId xmlns:a16="http://schemas.microsoft.com/office/drawing/2014/main" id="{3CAEFBB1-F6FA-4E47-8C48-6A6C2A97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3068638"/>
            <a:ext cx="792162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b="1"/>
              <a:t>Sólidos gerados devido a precipitação do coagulante na forma de hidróxido metálico</a:t>
            </a:r>
          </a:p>
          <a:p>
            <a:r>
              <a:rPr lang="pt-BR" altLang="pt-BR" b="1"/>
              <a:t> Sólidos oriundos da água bruta (argilas, silte, algas, etc...)</a:t>
            </a:r>
          </a:p>
          <a:p>
            <a:r>
              <a:rPr lang="pt-BR" altLang="pt-BR" b="1"/>
              <a:t>Outros aditivos (CAP, polímeros, etc...)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5AE9951A-B245-483B-B344-90E94F9EC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16-Calice">
            <a:extLst>
              <a:ext uri="{FF2B5EF4-FFF2-40B4-BE49-F238E27FC236}">
                <a16:creationId xmlns:a16="http://schemas.microsoft.com/office/drawing/2014/main" id="{8D8B6AAC-424A-443D-B2F4-E69897BD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97025"/>
            <a:ext cx="7224713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>
            <a:extLst>
              <a:ext uri="{FF2B5EF4-FFF2-40B4-BE49-F238E27FC236}">
                <a16:creationId xmlns:a16="http://schemas.microsoft.com/office/drawing/2014/main" id="{C338B0D6-BA8E-4DB1-9924-623C5351A5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24075"/>
            <a:ext cx="7777163" cy="728663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32F448EC-5256-4F50-82FA-16017A1E53E6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Rectangle 5">
            <a:extLst>
              <a:ext uri="{FF2B5EF4-FFF2-40B4-BE49-F238E27FC236}">
                <a16:creationId xmlns:a16="http://schemas.microsoft.com/office/drawing/2014/main" id="{F8618236-29B2-42FE-90A0-4567AEC59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997200"/>
            <a:ext cx="792162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b="1"/>
              <a:t>Sólidos gerados devido a precipitação do coagulante na forma de hidróxido metálico 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524DAF71-9AAE-46A2-8D48-EFAC5A6AB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58376" name="Rectangle 8">
            <a:extLst>
              <a:ext uri="{FF2B5EF4-FFF2-40B4-BE49-F238E27FC236}">
                <a16:creationId xmlns:a16="http://schemas.microsoft.com/office/drawing/2014/main" id="{D42C78E5-AB6B-42C1-8812-960A877F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58375" name="Object 7">
            <a:extLst>
              <a:ext uri="{FF2B5EF4-FFF2-40B4-BE49-F238E27FC236}">
                <a16:creationId xmlns:a16="http://schemas.microsoft.com/office/drawing/2014/main" id="{4023B1CF-94DC-463C-86D4-BE71EB7B57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4365625"/>
          <a:ext cx="78406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9" name="Equation" r:id="rId5" imgW="7848360" imgH="622080" progId="Equation.3">
                  <p:embed/>
                </p:oleObj>
              </mc:Choice>
              <mc:Fallback>
                <p:oleObj name="Equation" r:id="rId5" imgW="7848360" imgH="6220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365625"/>
                        <a:ext cx="7840663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7" name="Object 9">
            <a:extLst>
              <a:ext uri="{FF2B5EF4-FFF2-40B4-BE49-F238E27FC236}">
                <a16:creationId xmlns:a16="http://schemas.microsoft.com/office/drawing/2014/main" id="{D90A6F39-D6DD-4A42-A8B4-AECDB79FBB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5300663"/>
          <a:ext cx="7899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0" name="Equation" r:id="rId7" imgW="7899120" imgH="622080" progId="Equation.3">
                  <p:embed/>
                </p:oleObj>
              </mc:Choice>
              <mc:Fallback>
                <p:oleObj name="Equation" r:id="rId7" imgW="7899120" imgH="622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300663"/>
                        <a:ext cx="7899400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16-Calice">
            <a:extLst>
              <a:ext uri="{FF2B5EF4-FFF2-40B4-BE49-F238E27FC236}">
                <a16:creationId xmlns:a16="http://schemas.microsoft.com/office/drawing/2014/main" id="{3F795BCC-58C3-4FCA-89CA-B6C01041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97025"/>
            <a:ext cx="7224713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Rectangle 3">
            <a:extLst>
              <a:ext uri="{FF2B5EF4-FFF2-40B4-BE49-F238E27FC236}">
                <a16:creationId xmlns:a16="http://schemas.microsoft.com/office/drawing/2014/main" id="{F495EDF9-E05A-4B41-BC8C-FA4789DF3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7777163" cy="728662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75AD8784-39E0-41D1-AF4F-E3962D9B6D92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Rectangle 6">
            <a:extLst>
              <a:ext uri="{FF2B5EF4-FFF2-40B4-BE49-F238E27FC236}">
                <a16:creationId xmlns:a16="http://schemas.microsoft.com/office/drawing/2014/main" id="{7FF2E798-F4FF-43C3-8ECC-30BE11386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AA121040-D6FA-4E81-A924-7B7046B02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59400" name="Object 8">
            <a:extLst>
              <a:ext uri="{FF2B5EF4-FFF2-40B4-BE49-F238E27FC236}">
                <a16:creationId xmlns:a16="http://schemas.microsoft.com/office/drawing/2014/main" id="{66617BE4-0FD9-48AD-884B-A7B616192E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3068638"/>
          <a:ext cx="78406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name="Equation" r:id="rId5" imgW="7848360" imgH="622080" progId="Equation.3">
                  <p:embed/>
                </p:oleObj>
              </mc:Choice>
              <mc:Fallback>
                <p:oleObj name="Equation" r:id="rId5" imgW="7848360" imgH="622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068638"/>
                        <a:ext cx="7840663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3" name="Text Box 11">
            <a:extLst>
              <a:ext uri="{FF2B5EF4-FFF2-40B4-BE49-F238E27FC236}">
                <a16:creationId xmlns:a16="http://schemas.microsoft.com/office/drawing/2014/main" id="{B6E2B316-DF51-4903-A5F6-D210B9B60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3860800"/>
            <a:ext cx="245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solidFill>
                  <a:srgbClr val="000000"/>
                </a:solidFill>
              </a:rPr>
              <a:t>1 mol de Al </a:t>
            </a:r>
          </a:p>
        </p:txBody>
      </p:sp>
      <p:graphicFrame>
        <p:nvGraphicFramePr>
          <p:cNvPr id="59404" name="Object 12">
            <a:extLst>
              <a:ext uri="{FF2B5EF4-FFF2-40B4-BE49-F238E27FC236}">
                <a16:creationId xmlns:a16="http://schemas.microsoft.com/office/drawing/2014/main" id="{4CAFE823-0D60-4CD7-97B9-2CD8A4A9DE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4563" y="4365625"/>
          <a:ext cx="30575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name="Equation" r:id="rId7" imgW="3060360" imgH="545760" progId="Equation.3">
                  <p:embed/>
                </p:oleObj>
              </mc:Choice>
              <mc:Fallback>
                <p:oleObj name="Equation" r:id="rId7" imgW="3060360" imgH="54576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4563" y="4365625"/>
                        <a:ext cx="305752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405" name="AutoShape 13">
            <a:extLst>
              <a:ext uri="{FF2B5EF4-FFF2-40B4-BE49-F238E27FC236}">
                <a16:creationId xmlns:a16="http://schemas.microsoft.com/office/drawing/2014/main" id="{7C1F84CE-5BAF-4FBA-A5BC-D2D5377ACCAD}"/>
              </a:ext>
            </a:extLst>
          </p:cNvPr>
          <p:cNvCxnSpPr>
            <a:cxnSpLocks noChangeShapeType="1"/>
            <a:stCxn id="59403" idx="3"/>
            <a:endCxn id="0" idx="1"/>
          </p:cNvCxnSpPr>
          <p:nvPr/>
        </p:nvCxnSpPr>
        <p:spPr bwMode="auto">
          <a:xfrm>
            <a:off x="3605213" y="4181475"/>
            <a:ext cx="1149350" cy="4572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406" name="Text Box 14">
            <a:extLst>
              <a:ext uri="{FF2B5EF4-FFF2-40B4-BE49-F238E27FC236}">
                <a16:creationId xmlns:a16="http://schemas.microsoft.com/office/drawing/2014/main" id="{0021CE53-1C77-4678-8DB2-BF3EE83C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5" y="5157788"/>
            <a:ext cx="52562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 b="1">
                <a:solidFill>
                  <a:srgbClr val="000000"/>
                </a:solidFill>
              </a:rPr>
              <a:t>1 mg Al/L corresponde a</a:t>
            </a:r>
          </a:p>
          <a:p>
            <a:r>
              <a:rPr lang="pt-BR" altLang="pt-BR" sz="3600" b="1">
                <a:solidFill>
                  <a:srgbClr val="000000"/>
                </a:solidFill>
              </a:rPr>
              <a:t>4,22 a 5,56 mg lodo/L</a:t>
            </a:r>
          </a:p>
        </p:txBody>
      </p:sp>
      <p:cxnSp>
        <p:nvCxnSpPr>
          <p:cNvPr id="59407" name="AutoShape 15">
            <a:extLst>
              <a:ext uri="{FF2B5EF4-FFF2-40B4-BE49-F238E27FC236}">
                <a16:creationId xmlns:a16="http://schemas.microsoft.com/office/drawing/2014/main" id="{6F93988B-7D33-4EAE-A6DE-15E5EFA31A58}"/>
              </a:ext>
            </a:extLst>
          </p:cNvPr>
          <p:cNvCxnSpPr>
            <a:cxnSpLocks noChangeShapeType="1"/>
            <a:stCxn id="0" idx="2"/>
            <a:endCxn id="59406" idx="0"/>
          </p:cNvCxnSpPr>
          <p:nvPr/>
        </p:nvCxnSpPr>
        <p:spPr bwMode="auto">
          <a:xfrm rot="5400000">
            <a:off x="5198268" y="4072732"/>
            <a:ext cx="246063" cy="1924050"/>
          </a:xfrm>
          <a:prstGeom prst="curvedConnector3">
            <a:avLst>
              <a:gd name="adj1" fmla="val 49676"/>
            </a:avLst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16-Calice">
            <a:extLst>
              <a:ext uri="{FF2B5EF4-FFF2-40B4-BE49-F238E27FC236}">
                <a16:creationId xmlns:a16="http://schemas.microsoft.com/office/drawing/2014/main" id="{8C9350F8-DDAC-4667-8431-EE4931D62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97025"/>
            <a:ext cx="7224713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Rectangle 3">
            <a:extLst>
              <a:ext uri="{FF2B5EF4-FFF2-40B4-BE49-F238E27FC236}">
                <a16:creationId xmlns:a16="http://schemas.microsoft.com/office/drawing/2014/main" id="{65EAA09F-0F29-47D0-B633-7AF7937308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7777163" cy="728662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816DE123-2EAB-483F-826B-74BA103EEE93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Rectangle 5">
            <a:extLst>
              <a:ext uri="{FF2B5EF4-FFF2-40B4-BE49-F238E27FC236}">
                <a16:creationId xmlns:a16="http://schemas.microsoft.com/office/drawing/2014/main" id="{84F73B89-C5E2-4439-9C62-BD545CBA8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25B45BA0-C82F-40C8-9430-80B90EA71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E92EC947-DEC5-4FBC-902C-2822342FC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3860800"/>
            <a:ext cx="2527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1">
                <a:solidFill>
                  <a:srgbClr val="000000"/>
                </a:solidFill>
              </a:rPr>
              <a:t>1 mol de Fe </a:t>
            </a:r>
          </a:p>
        </p:txBody>
      </p:sp>
      <p:graphicFrame>
        <p:nvGraphicFramePr>
          <p:cNvPr id="60425" name="Object 9">
            <a:extLst>
              <a:ext uri="{FF2B5EF4-FFF2-40B4-BE49-F238E27FC236}">
                <a16:creationId xmlns:a16="http://schemas.microsoft.com/office/drawing/2014/main" id="{4F649267-B5D8-4F2B-9CAA-212EE107BB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5513" y="4365625"/>
          <a:ext cx="30956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0" name="Equation" r:id="rId5" imgW="3098520" imgH="545760" progId="Equation.3">
                  <p:embed/>
                </p:oleObj>
              </mc:Choice>
              <mc:Fallback>
                <p:oleObj name="Equation" r:id="rId5" imgW="3098520" imgH="54576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5513" y="4365625"/>
                        <a:ext cx="309562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426" name="AutoShape 10">
            <a:extLst>
              <a:ext uri="{FF2B5EF4-FFF2-40B4-BE49-F238E27FC236}">
                <a16:creationId xmlns:a16="http://schemas.microsoft.com/office/drawing/2014/main" id="{39B8F1A0-B308-464E-93F3-0A5BD5A81F9F}"/>
              </a:ext>
            </a:extLst>
          </p:cNvPr>
          <p:cNvCxnSpPr>
            <a:cxnSpLocks noChangeShapeType="1"/>
            <a:stCxn id="60424" idx="3"/>
            <a:endCxn id="0" idx="1"/>
          </p:cNvCxnSpPr>
          <p:nvPr/>
        </p:nvCxnSpPr>
        <p:spPr bwMode="auto">
          <a:xfrm>
            <a:off x="3681413" y="4181475"/>
            <a:ext cx="1054100" cy="4572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427" name="Text Box 11">
            <a:extLst>
              <a:ext uri="{FF2B5EF4-FFF2-40B4-BE49-F238E27FC236}">
                <a16:creationId xmlns:a16="http://schemas.microsoft.com/office/drawing/2014/main" id="{F1A3CAE3-5E2C-4361-BFA5-C8954FABD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5" y="5157788"/>
            <a:ext cx="52562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 b="1">
                <a:solidFill>
                  <a:srgbClr val="000000"/>
                </a:solidFill>
              </a:rPr>
              <a:t>1 mg Fe/L corresponde a</a:t>
            </a:r>
          </a:p>
          <a:p>
            <a:r>
              <a:rPr lang="pt-BR" altLang="pt-BR" sz="3600" b="1">
                <a:solidFill>
                  <a:srgbClr val="000000"/>
                </a:solidFill>
              </a:rPr>
              <a:t>2,55 a 3,20 mg lodo/L</a:t>
            </a:r>
          </a:p>
        </p:txBody>
      </p:sp>
      <p:cxnSp>
        <p:nvCxnSpPr>
          <p:cNvPr id="60428" name="AutoShape 12">
            <a:extLst>
              <a:ext uri="{FF2B5EF4-FFF2-40B4-BE49-F238E27FC236}">
                <a16:creationId xmlns:a16="http://schemas.microsoft.com/office/drawing/2014/main" id="{4B32D3A1-A61C-40D5-A62A-7B6C67C3B775}"/>
              </a:ext>
            </a:extLst>
          </p:cNvPr>
          <p:cNvCxnSpPr>
            <a:cxnSpLocks noChangeShapeType="1"/>
            <a:stCxn id="0" idx="2"/>
            <a:endCxn id="60427" idx="0"/>
          </p:cNvCxnSpPr>
          <p:nvPr/>
        </p:nvCxnSpPr>
        <p:spPr bwMode="auto">
          <a:xfrm rot="5400000">
            <a:off x="5198268" y="4072732"/>
            <a:ext cx="246063" cy="1924050"/>
          </a:xfrm>
          <a:prstGeom prst="curvedConnector3">
            <a:avLst>
              <a:gd name="adj1" fmla="val 49676"/>
            </a:avLst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60429" name="Object 13">
            <a:extLst>
              <a:ext uri="{FF2B5EF4-FFF2-40B4-BE49-F238E27FC236}">
                <a16:creationId xmlns:a16="http://schemas.microsoft.com/office/drawing/2014/main" id="{4A6BB5C4-1BEF-4AC5-9E4B-F27D7E4278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2852738"/>
          <a:ext cx="7899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1" name="Equation" r:id="rId7" imgW="7899120" imgH="622080" progId="Equation.3">
                  <p:embed/>
                </p:oleObj>
              </mc:Choice>
              <mc:Fallback>
                <p:oleObj name="Equation" r:id="rId7" imgW="7899120" imgH="6220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852738"/>
                        <a:ext cx="7899400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>
            <a:extLst>
              <a:ext uri="{FF2B5EF4-FFF2-40B4-BE49-F238E27FC236}">
                <a16:creationId xmlns:a16="http://schemas.microsoft.com/office/drawing/2014/main" id="{9F8639CF-0F53-45AB-830C-14BE002A83E8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9" name="Rectangle 5">
            <a:extLst>
              <a:ext uri="{FF2B5EF4-FFF2-40B4-BE49-F238E27FC236}">
                <a16:creationId xmlns:a16="http://schemas.microsoft.com/office/drawing/2014/main" id="{72AF99A3-479B-4CDF-B48B-0C743FD19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082F4C4B-BA29-4A38-83F5-0F6E9C262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E99C627A-E27F-42BD-B1D6-356933373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7777163" cy="728662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82957" name="Picture 13" descr="Adilson 026">
            <a:extLst>
              <a:ext uri="{FF2B5EF4-FFF2-40B4-BE49-F238E27FC236}">
                <a16:creationId xmlns:a16="http://schemas.microsoft.com/office/drawing/2014/main" id="{2AA86F08-A7A9-4442-84CE-30281EFF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781300"/>
            <a:ext cx="4105275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Figura 030">
            <a:extLst>
              <a:ext uri="{FF2B5EF4-FFF2-40B4-BE49-F238E27FC236}">
                <a16:creationId xmlns:a16="http://schemas.microsoft.com/office/drawing/2014/main" id="{1C3BC5A1-0ED3-407C-833A-33CC8AACA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5472112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 descr="arial1l">
            <a:extLst>
              <a:ext uri="{FF2B5EF4-FFF2-40B4-BE49-F238E27FC236}">
                <a16:creationId xmlns:a16="http://schemas.microsoft.com/office/drawing/2014/main" id="{AE767F3B-135D-4F53-AA16-A811CB94D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1514475"/>
            <a:ext cx="2603500" cy="2017713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Tratamento de Água</a:t>
            </a: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C0D213A9-0408-4945-BE2D-99460676A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373563"/>
            <a:ext cx="2613025" cy="366712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Qualidade da água final</a:t>
            </a:r>
            <a:endParaRPr lang="pt-BR" altLang="pt-BR" b="1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268" name="Text Box 4" descr="fchn6a">
            <a:extLst>
              <a:ext uri="{FF2B5EF4-FFF2-40B4-BE49-F238E27FC236}">
                <a16:creationId xmlns:a16="http://schemas.microsoft.com/office/drawing/2014/main" id="{29440DE3-2DA2-42F0-A68D-BDF531CDF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5724525"/>
            <a:ext cx="1482725" cy="947738"/>
          </a:xfrm>
          <a:prstGeom prst="rect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Estéticamente agradável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9" name="Text Box 5" descr="fchn6a">
            <a:extLst>
              <a:ext uri="{FF2B5EF4-FFF2-40B4-BE49-F238E27FC236}">
                <a16:creationId xmlns:a16="http://schemas.microsoft.com/office/drawing/2014/main" id="{F0C805E0-72B3-432D-A2F6-240E4C6A0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5724525"/>
            <a:ext cx="1258887" cy="947738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inorgânicos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Text Box 6" descr="fchn6a">
            <a:extLst>
              <a:ext uri="{FF2B5EF4-FFF2-40B4-BE49-F238E27FC236}">
                <a16:creationId xmlns:a16="http://schemas.microsoft.com/office/drawing/2014/main" id="{65A3E000-663D-495A-B8D8-B77E11976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24525"/>
            <a:ext cx="1227138" cy="947738"/>
          </a:xfrm>
          <a:prstGeom prst="rect">
            <a:avLst/>
          </a:pr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orgânicos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Text Box 7" descr="fchn6a">
            <a:extLst>
              <a:ext uri="{FF2B5EF4-FFF2-40B4-BE49-F238E27FC236}">
                <a16:creationId xmlns:a16="http://schemas.microsoft.com/office/drawing/2014/main" id="{6F6211EA-F716-4D57-850A-D33DD6D1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24525"/>
            <a:ext cx="1617663" cy="947738"/>
          </a:xfrm>
          <a:prstGeom prst="rect">
            <a:avLst/>
          </a:prstGeom>
          <a:blipFill dpi="0"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Sub-produtos da desinfecção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2" name="Text Box 8" descr="fchn6a">
            <a:extLst>
              <a:ext uri="{FF2B5EF4-FFF2-40B4-BE49-F238E27FC236}">
                <a16:creationId xmlns:a16="http://schemas.microsoft.com/office/drawing/2014/main" id="{C92D9AE2-8DA9-4336-ABA6-9F1CADC11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5724525"/>
            <a:ext cx="1898650" cy="947738"/>
          </a:xfrm>
          <a:prstGeom prst="rect">
            <a:avLst/>
          </a:prstGeom>
          <a:blipFill dpi="0"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Microbiologicamente segura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273" name="AutoShape 9">
            <a:extLst>
              <a:ext uri="{FF2B5EF4-FFF2-40B4-BE49-F238E27FC236}">
                <a16:creationId xmlns:a16="http://schemas.microsoft.com/office/drawing/2014/main" id="{A2680AA4-1C3F-4D0F-A32D-14D5DB377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266950"/>
            <a:ext cx="1120775" cy="200025"/>
          </a:xfrm>
          <a:prstGeom prst="rightArrow">
            <a:avLst>
              <a:gd name="adj1" fmla="val 50000"/>
              <a:gd name="adj2" fmla="val 140079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A1A5B64D-7FB1-4470-8155-F95382F6B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1600200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t-BR" altLang="pt-BR" sz="1600">
              <a:latin typeface="Times New Roman" panose="02020603050405020304" pitchFamily="18" charset="0"/>
            </a:endParaRPr>
          </a:p>
        </p:txBody>
      </p:sp>
      <p:sp>
        <p:nvSpPr>
          <p:cNvPr id="11275" name="Text Box 11" descr="ppwtp1">
            <a:extLst>
              <a:ext uri="{FF2B5EF4-FFF2-40B4-BE49-F238E27FC236}">
                <a16:creationId xmlns:a16="http://schemas.microsoft.com/office/drawing/2014/main" id="{14E3ED1E-6E58-40FA-B0AA-92C6D84FD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392113"/>
            <a:ext cx="4451350" cy="4492625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bruta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final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Confiabilidade em processos e equipamentos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Mão de obra e pessoal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Flexibilidade operacional em lidar com mudanças na qualidade da água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Área disponível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Disposição dos resíduos (Aspectos ambientais)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Custos de operação e construção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Aspectos políticos</a:t>
            </a:r>
          </a:p>
        </p:txBody>
      </p:sp>
      <p:sp>
        <p:nvSpPr>
          <p:cNvPr id="11276" name="AutoShape 12">
            <a:extLst>
              <a:ext uri="{FF2B5EF4-FFF2-40B4-BE49-F238E27FC236}">
                <a16:creationId xmlns:a16="http://schemas.microsoft.com/office/drawing/2014/main" id="{0405EE0C-7C9C-4533-BCF9-9CEA11CE49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58106" y="3809207"/>
            <a:ext cx="649287" cy="196850"/>
          </a:xfrm>
          <a:prstGeom prst="rightArrow">
            <a:avLst>
              <a:gd name="adj1" fmla="val 50000"/>
              <a:gd name="adj2" fmla="val 82460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77" name="Line 13">
            <a:extLst>
              <a:ext uri="{FF2B5EF4-FFF2-40B4-BE49-F238E27FC236}">
                <a16:creationId xmlns:a16="http://schemas.microsoft.com/office/drawing/2014/main" id="{5B21F423-79BB-4EE4-8E46-C4DF63FCEF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8300" y="4791075"/>
            <a:ext cx="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78" name="Line 14">
            <a:extLst>
              <a:ext uri="{FF2B5EF4-FFF2-40B4-BE49-F238E27FC236}">
                <a16:creationId xmlns:a16="http://schemas.microsoft.com/office/drawing/2014/main" id="{A0F7C640-8084-418D-AA76-01EF171F57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53025"/>
            <a:ext cx="730091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79" name="Line 15">
            <a:extLst>
              <a:ext uri="{FF2B5EF4-FFF2-40B4-BE49-F238E27FC236}">
                <a16:creationId xmlns:a16="http://schemas.microsoft.com/office/drawing/2014/main" id="{89DAF34B-D91E-4624-894A-82DBD33C4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67313"/>
            <a:ext cx="0" cy="547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80" name="Line 16">
            <a:extLst>
              <a:ext uri="{FF2B5EF4-FFF2-40B4-BE49-F238E27FC236}">
                <a16:creationId xmlns:a16="http://schemas.microsoft.com/office/drawing/2014/main" id="{FB07EC71-AC4B-44E2-9A17-57BF4FB697F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7800" y="515302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81" name="Line 17">
            <a:extLst>
              <a:ext uri="{FF2B5EF4-FFF2-40B4-BE49-F238E27FC236}">
                <a16:creationId xmlns:a16="http://schemas.microsoft.com/office/drawing/2014/main" id="{AB705C11-4AD6-4039-94D1-862BE364B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5" y="514826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82" name="Line 18">
            <a:extLst>
              <a:ext uri="{FF2B5EF4-FFF2-40B4-BE49-F238E27FC236}">
                <a16:creationId xmlns:a16="http://schemas.microsoft.com/office/drawing/2014/main" id="{2C690840-2E53-492D-8270-0EC96C3EA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8388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83" name="Line 19">
            <a:extLst>
              <a:ext uri="{FF2B5EF4-FFF2-40B4-BE49-F238E27FC236}">
                <a16:creationId xmlns:a16="http://schemas.microsoft.com/office/drawing/2014/main" id="{2CF8F31A-5F96-4D96-B47A-BB9BD4499A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7050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2172445A-3DDB-4F16-B648-AD4B68CE1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33375"/>
            <a:ext cx="1700212" cy="641350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imes New Roman" panose="02020603050405020304" pitchFamily="18" charset="0"/>
              </a:rPr>
              <a:t>Qualidade da água bruta</a:t>
            </a:r>
            <a:endParaRPr lang="pt-BR" altLang="pt-BR" b="1">
              <a:latin typeface="Times New Roman" panose="02020603050405020304" pitchFamily="18" charset="0"/>
            </a:endParaRPr>
          </a:p>
        </p:txBody>
      </p:sp>
      <p:cxnSp>
        <p:nvCxnSpPr>
          <p:cNvPr id="11285" name="AutoShape 21">
            <a:extLst>
              <a:ext uri="{FF2B5EF4-FFF2-40B4-BE49-F238E27FC236}">
                <a16:creationId xmlns:a16="http://schemas.microsoft.com/office/drawing/2014/main" id="{F252B4C1-ACD9-4602-BB30-9A3C41683DDE}"/>
              </a:ext>
            </a:extLst>
          </p:cNvPr>
          <p:cNvCxnSpPr>
            <a:cxnSpLocks noChangeShapeType="1"/>
            <a:stCxn id="11284" idx="2"/>
            <a:endCxn id="11266" idx="0"/>
          </p:cNvCxnSpPr>
          <p:nvPr/>
        </p:nvCxnSpPr>
        <p:spPr bwMode="auto">
          <a:xfrm rot="5400000">
            <a:off x="2100263" y="568325"/>
            <a:ext cx="539750" cy="1352550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286" name="Picture 22">
            <a:extLst>
              <a:ext uri="{FF2B5EF4-FFF2-40B4-BE49-F238E27FC236}">
                <a16:creationId xmlns:a16="http://schemas.microsoft.com/office/drawing/2014/main" id="{D717ED5F-6CAA-4A68-82A5-6AB912AFA187}"/>
              </a:ext>
            </a:extLst>
          </p:cNvPr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22024B51-273E-4442-941B-54AD5F2FABB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1" name="Rectangle 3">
            <a:extLst>
              <a:ext uri="{FF2B5EF4-FFF2-40B4-BE49-F238E27FC236}">
                <a16:creationId xmlns:a16="http://schemas.microsoft.com/office/drawing/2014/main" id="{CF53B892-3BE6-4DAB-AF8F-E86327D36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5C641875-5438-4C23-8EB8-15D8F1365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E9AB0317-2BD8-43E8-9C72-B3EBD9174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7777163" cy="728662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83977" name="Picture 9" descr="Adilson 026">
            <a:extLst>
              <a:ext uri="{FF2B5EF4-FFF2-40B4-BE49-F238E27FC236}">
                <a16:creationId xmlns:a16="http://schemas.microsoft.com/office/drawing/2014/main" id="{A7DCBF27-656A-4CC2-AB68-EB6F6CD6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068638"/>
            <a:ext cx="4681537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8" name="Picture 10" descr="Equipamentos de Filtragem">
            <a:extLst>
              <a:ext uri="{FF2B5EF4-FFF2-40B4-BE49-F238E27FC236}">
                <a16:creationId xmlns:a16="http://schemas.microsoft.com/office/drawing/2014/main" id="{108AF895-4ECC-4752-BE08-3082E9E29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2349500"/>
            <a:ext cx="4608513" cy="3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DE2B3F84-BF7B-4A14-B030-DBD9ED16142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Rectangle 3">
            <a:extLst>
              <a:ext uri="{FF2B5EF4-FFF2-40B4-BE49-F238E27FC236}">
                <a16:creationId xmlns:a16="http://schemas.microsoft.com/office/drawing/2014/main" id="{52A6E2A8-B24C-422F-886B-BA037553E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C08CE9A0-DA0C-49AB-8F3F-2A3B1AB60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A6887F7D-9155-40BF-AACF-837340F4C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7777163" cy="728662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84998" name="Picture 6" descr="Adilson 026">
            <a:extLst>
              <a:ext uri="{FF2B5EF4-FFF2-40B4-BE49-F238E27FC236}">
                <a16:creationId xmlns:a16="http://schemas.microsoft.com/office/drawing/2014/main" id="{4198AF2A-020F-416D-8FAC-ECFC7A57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4176712" cy="32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5000" name="Object 8">
            <a:extLst>
              <a:ext uri="{FF2B5EF4-FFF2-40B4-BE49-F238E27FC236}">
                <a16:creationId xmlns:a16="http://schemas.microsoft.com/office/drawing/2014/main" id="{B81E7103-A6F3-4F5B-A30F-854588F87C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7538" y="3025775"/>
          <a:ext cx="1270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4" name="Equation" r:id="rId5" imgW="1269720" imgH="469800" progId="Equation.3">
                  <p:embed/>
                </p:oleObj>
              </mc:Choice>
              <mc:Fallback>
                <p:oleObj name="Equation" r:id="rId5" imgW="1269720" imgH="469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025775"/>
                        <a:ext cx="1270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01" name="Text Box 9">
            <a:extLst>
              <a:ext uri="{FF2B5EF4-FFF2-40B4-BE49-F238E27FC236}">
                <a16:creationId xmlns:a16="http://schemas.microsoft.com/office/drawing/2014/main" id="{B15CC950-9D04-457F-9E0D-11D093BF7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2522538"/>
            <a:ext cx="32956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200"/>
              <a:t>Sólidos em Suspensão da Água Bruta</a:t>
            </a:r>
          </a:p>
        </p:txBody>
      </p:sp>
      <p:graphicFrame>
        <p:nvGraphicFramePr>
          <p:cNvPr id="85002" name="Object 10">
            <a:extLst>
              <a:ext uri="{FF2B5EF4-FFF2-40B4-BE49-F238E27FC236}">
                <a16:creationId xmlns:a16="http://schemas.microsoft.com/office/drawing/2014/main" id="{0D3C0191-48FE-4EA2-8571-62B5CF9CEE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1188" y="4748213"/>
          <a:ext cx="12827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5" name="Equation" r:id="rId7" imgW="1282680" imgH="482400" progId="Equation.3">
                  <p:embed/>
                </p:oleObj>
              </mc:Choice>
              <mc:Fallback>
                <p:oleObj name="Equation" r:id="rId7" imgW="1282680" imgH="482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4748213"/>
                        <a:ext cx="12827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03" name="Text Box 11">
            <a:extLst>
              <a:ext uri="{FF2B5EF4-FFF2-40B4-BE49-F238E27FC236}">
                <a16:creationId xmlns:a16="http://schemas.microsoft.com/office/drawing/2014/main" id="{6BC7DFE5-C58D-4C2F-964A-2588798D2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4251325"/>
            <a:ext cx="329565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200"/>
              <a:t>Sólidos em Suspensão da Água Coagulada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61F06F9C-CEFD-4F67-B837-AE5D045B403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3" name="Rectangle 3">
            <a:extLst>
              <a:ext uri="{FF2B5EF4-FFF2-40B4-BE49-F238E27FC236}">
                <a16:creationId xmlns:a16="http://schemas.microsoft.com/office/drawing/2014/main" id="{9471557C-009B-433E-BC0B-ECB0B0D72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E4F63241-AF01-4A50-A573-63FBCFD43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F92EE64E-D84E-428A-BB34-61541C89B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7777163" cy="728662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87046" name="Picture 6" descr="Adilson 026">
            <a:extLst>
              <a:ext uri="{FF2B5EF4-FFF2-40B4-BE49-F238E27FC236}">
                <a16:creationId xmlns:a16="http://schemas.microsoft.com/office/drawing/2014/main" id="{2C68AE40-CACE-4B04-9960-8AA03407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43211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7047" name="Object 7">
            <a:extLst>
              <a:ext uri="{FF2B5EF4-FFF2-40B4-BE49-F238E27FC236}">
                <a16:creationId xmlns:a16="http://schemas.microsoft.com/office/drawing/2014/main" id="{4ADE6531-11DF-437B-82D6-2F97C54718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3162300"/>
          <a:ext cx="30607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8" name="Equation" r:id="rId5" imgW="3060360" imgH="482400" progId="Equation.3">
                  <p:embed/>
                </p:oleObj>
              </mc:Choice>
              <mc:Fallback>
                <p:oleObj name="Equation" r:id="rId5" imgW="306036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162300"/>
                        <a:ext cx="30607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9" name="Object 9">
            <a:extLst>
              <a:ext uri="{FF2B5EF4-FFF2-40B4-BE49-F238E27FC236}">
                <a16:creationId xmlns:a16="http://schemas.microsoft.com/office/drawing/2014/main" id="{5FB98A76-49AA-46FE-8A20-693369F4A9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2725" y="4724400"/>
          <a:ext cx="85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9" name="Equation" r:id="rId7" imgW="850680" imgH="533160" progId="Equation.3">
                  <p:embed/>
                </p:oleObj>
              </mc:Choice>
              <mc:Fallback>
                <p:oleObj name="Equation" r:id="rId7" imgW="850680" imgH="53316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724400"/>
                        <a:ext cx="85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7050" name="AutoShape 10">
            <a:extLst>
              <a:ext uri="{FF2B5EF4-FFF2-40B4-BE49-F238E27FC236}">
                <a16:creationId xmlns:a16="http://schemas.microsoft.com/office/drawing/2014/main" id="{149B4AB1-9626-41E1-A2A9-839D1745C53F}"/>
              </a:ext>
            </a:extLst>
          </p:cNvPr>
          <p:cNvCxnSpPr>
            <a:cxnSpLocks noChangeShapeType="1"/>
            <a:stCxn id="0" idx="0"/>
            <a:endCxn id="0" idx="2"/>
          </p:cNvCxnSpPr>
          <p:nvPr/>
        </p:nvCxnSpPr>
        <p:spPr bwMode="auto">
          <a:xfrm rot="16200000">
            <a:off x="5586413" y="3776662"/>
            <a:ext cx="1079500" cy="81597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87051" name="Object 11">
            <a:extLst>
              <a:ext uri="{FF2B5EF4-FFF2-40B4-BE49-F238E27FC236}">
                <a16:creationId xmlns:a16="http://schemas.microsoft.com/office/drawing/2014/main" id="{06C34037-3FD8-45B7-8B62-104B3AEC9B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0288" y="5445125"/>
          <a:ext cx="431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70" name="Equation" r:id="rId9" imgW="431640" imgH="469800" progId="Equation.3">
                  <p:embed/>
                </p:oleObj>
              </mc:Choice>
              <mc:Fallback>
                <p:oleObj name="Equation" r:id="rId9" imgW="431640" imgH="469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5445125"/>
                        <a:ext cx="4318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7052" name="AutoShape 12">
            <a:extLst>
              <a:ext uri="{FF2B5EF4-FFF2-40B4-BE49-F238E27FC236}">
                <a16:creationId xmlns:a16="http://schemas.microsoft.com/office/drawing/2014/main" id="{A8F6FC7A-6384-4402-A15C-E0E4D64A9C24}"/>
              </a:ext>
            </a:extLst>
          </p:cNvPr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6143625" y="4991100"/>
            <a:ext cx="1236663" cy="688975"/>
          </a:xfrm>
          <a:prstGeom prst="curvedConnector3">
            <a:avLst>
              <a:gd name="adj1" fmla="val 49935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7A0CEF15-DFC9-4B3C-A70F-4CFD268A97B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Rectangle 3">
            <a:extLst>
              <a:ext uri="{FF2B5EF4-FFF2-40B4-BE49-F238E27FC236}">
                <a16:creationId xmlns:a16="http://schemas.microsoft.com/office/drawing/2014/main" id="{94D4B941-F672-4367-BFC4-D89BE194E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F765BD69-2A6D-4E7C-B193-CE5469F53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59E34F0D-5B53-48CB-8AA2-6573B5870C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7777163" cy="728662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86022" name="Picture 6" descr="Adilson 026">
            <a:extLst>
              <a:ext uri="{FF2B5EF4-FFF2-40B4-BE49-F238E27FC236}">
                <a16:creationId xmlns:a16="http://schemas.microsoft.com/office/drawing/2014/main" id="{D1E33186-7910-4F0C-B2F5-BC98B6A3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43211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6027" name="Object 11">
            <a:extLst>
              <a:ext uri="{FF2B5EF4-FFF2-40B4-BE49-F238E27FC236}">
                <a16:creationId xmlns:a16="http://schemas.microsoft.com/office/drawing/2014/main" id="{A87CBE62-0FE4-4236-B46B-46D567A3A0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3162300"/>
          <a:ext cx="30607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9" name="Equation" r:id="rId5" imgW="3060360" imgH="482400" progId="Equation.3">
                  <p:embed/>
                </p:oleObj>
              </mc:Choice>
              <mc:Fallback>
                <p:oleObj name="Equation" r:id="rId5" imgW="3060360" imgH="4824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162300"/>
                        <a:ext cx="30607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8" name="Object 12">
            <a:extLst>
              <a:ext uri="{FF2B5EF4-FFF2-40B4-BE49-F238E27FC236}">
                <a16:creationId xmlns:a16="http://schemas.microsoft.com/office/drawing/2014/main" id="{AC45876B-AFA1-444C-940F-9B7C6A1A4B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4268788"/>
          <a:ext cx="33401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0" name="Equation" r:id="rId7" imgW="3340080" imgH="1104840" progId="Equation.3">
                  <p:embed/>
                </p:oleObj>
              </mc:Choice>
              <mc:Fallback>
                <p:oleObj name="Equation" r:id="rId7" imgW="3340080" imgH="11048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268788"/>
                        <a:ext cx="33401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2315E06E-D622-4643-8D3D-8E0D32A39410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7" name="Rectangle 3">
            <a:extLst>
              <a:ext uri="{FF2B5EF4-FFF2-40B4-BE49-F238E27FC236}">
                <a16:creationId xmlns:a16="http://schemas.microsoft.com/office/drawing/2014/main" id="{EF7C5F72-D986-4FB0-A8DE-DB2571EAF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88068" name="Rectangle 4">
            <a:extLst>
              <a:ext uri="{FF2B5EF4-FFF2-40B4-BE49-F238E27FC236}">
                <a16:creationId xmlns:a16="http://schemas.microsoft.com/office/drawing/2014/main" id="{5AFA0BE7-0A58-4C5D-923F-1CCFD796B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88074" name="Object 10">
            <a:extLst>
              <a:ext uri="{FF2B5EF4-FFF2-40B4-BE49-F238E27FC236}">
                <a16:creationId xmlns:a16="http://schemas.microsoft.com/office/drawing/2014/main" id="{7A5EF048-A713-4A7F-8882-9A80837D5C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1557338"/>
          <a:ext cx="8353425" cy="491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0" name="Gráfico" r:id="rId4" imgW="5524500" imgH="3247949" progId="Excel.Chart.8">
                  <p:embed followColorScheme="full"/>
                </p:oleObj>
              </mc:Choice>
              <mc:Fallback>
                <p:oleObj name="Gráfico" r:id="rId4" imgW="5524500" imgH="3247949" progId="Excel.Chart.8">
                  <p:embed followColorScheme="full"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557338"/>
                        <a:ext cx="8353425" cy="491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80BA9903-EA49-457A-BC45-13D60F48935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Rectangle 3">
            <a:extLst>
              <a:ext uri="{FF2B5EF4-FFF2-40B4-BE49-F238E27FC236}">
                <a16:creationId xmlns:a16="http://schemas.microsoft.com/office/drawing/2014/main" id="{F2B51A6C-1636-49FF-AA06-1C3B94C9C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62AD1D56-E9DF-4448-84B6-54115B58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89094" name="Object 6">
            <a:extLst>
              <a:ext uri="{FF2B5EF4-FFF2-40B4-BE49-F238E27FC236}">
                <a16:creationId xmlns:a16="http://schemas.microsoft.com/office/drawing/2014/main" id="{D0D3916C-C0EC-4FE3-94F0-649BC2C922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589088"/>
          <a:ext cx="8640762" cy="5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0" name="Gráfico" r:id="rId4" imgW="5524500" imgH="3247949" progId="Excel.Chart.8">
                  <p:embed followColorScheme="full"/>
                </p:oleObj>
              </mc:Choice>
              <mc:Fallback>
                <p:oleObj name="Gráfico" r:id="rId4" imgW="5524500" imgH="3247949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589088"/>
                        <a:ext cx="8640762" cy="5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16-Calice">
            <a:extLst>
              <a:ext uri="{FF2B5EF4-FFF2-40B4-BE49-F238E27FC236}">
                <a16:creationId xmlns:a16="http://schemas.microsoft.com/office/drawing/2014/main" id="{DF3BEA66-F3BD-4D4A-9B80-1D5E46423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97025"/>
            <a:ext cx="7224713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3">
            <a:extLst>
              <a:ext uri="{FF2B5EF4-FFF2-40B4-BE49-F238E27FC236}">
                <a16:creationId xmlns:a16="http://schemas.microsoft.com/office/drawing/2014/main" id="{83D056D7-8595-449E-92C3-FCC7AE2B9B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8208963" cy="728662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B73B760E-9136-4B3D-B0F2-8210F184AD7B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6" name="Rectangle 6">
            <a:extLst>
              <a:ext uri="{FF2B5EF4-FFF2-40B4-BE49-F238E27FC236}">
                <a16:creationId xmlns:a16="http://schemas.microsoft.com/office/drawing/2014/main" id="{F4D27C2F-476E-41F6-A0CC-0AD8616ED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61447" name="Object 7">
            <a:extLst>
              <a:ext uri="{FF2B5EF4-FFF2-40B4-BE49-F238E27FC236}">
                <a16:creationId xmlns:a16="http://schemas.microsoft.com/office/drawing/2014/main" id="{6B704CED-6A72-4BC4-B90F-824DC0B436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2781300"/>
          <a:ext cx="62404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3" name="Equation" r:id="rId5" imgW="6248160" imgH="558720" progId="Equation.3">
                  <p:embed/>
                </p:oleObj>
              </mc:Choice>
              <mc:Fallback>
                <p:oleObj name="Equation" r:id="rId5" imgW="6248160" imgH="5587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781300"/>
                        <a:ext cx="624046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8" name="Rectangle 8">
            <a:extLst>
              <a:ext uri="{FF2B5EF4-FFF2-40B4-BE49-F238E27FC236}">
                <a16:creationId xmlns:a16="http://schemas.microsoft.com/office/drawing/2014/main" id="{125F5296-D92B-4C74-9D2F-26DE824D1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61449" name="Object 9">
            <a:extLst>
              <a:ext uri="{FF2B5EF4-FFF2-40B4-BE49-F238E27FC236}">
                <a16:creationId xmlns:a16="http://schemas.microsoft.com/office/drawing/2014/main" id="{B03492BE-25F5-4358-AA34-E120DEA287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3500438"/>
          <a:ext cx="62658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4" name="Equation" r:id="rId7" imgW="6273720" imgH="558720" progId="Equation.3">
                  <p:embed/>
                </p:oleObj>
              </mc:Choice>
              <mc:Fallback>
                <p:oleObj name="Equation" r:id="rId7" imgW="6273720" imgH="55872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500438"/>
                        <a:ext cx="626586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0" name="Rectangle 10">
            <a:extLst>
              <a:ext uri="{FF2B5EF4-FFF2-40B4-BE49-F238E27FC236}">
                <a16:creationId xmlns:a16="http://schemas.microsoft.com/office/drawing/2014/main" id="{AC397721-32CD-428C-B5FF-362F73935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4292600"/>
            <a:ext cx="8890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P</a:t>
            </a:r>
            <a:r>
              <a:rPr lang="pt-BR" altLang="pt-BR" b="1" baseline="-25000">
                <a:solidFill>
                  <a:srgbClr val="333300"/>
                </a:solidFill>
                <a:latin typeface="Tahoma" panose="020B0604030504040204" pitchFamily="34" charset="0"/>
              </a:rPr>
              <a:t>L</a:t>
            </a:r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= produção de lodo seco em kg/dia 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Q = vazão de água bruta em m</a:t>
            </a:r>
            <a:r>
              <a:rPr lang="pt-BR" altLang="pt-BR" b="1" baseline="30000">
                <a:solidFill>
                  <a:srgbClr val="333300"/>
                </a:solidFill>
                <a:latin typeface="Tahoma" panose="020B0604030504040204" pitchFamily="34" charset="0"/>
              </a:rPr>
              <a:t>3</a:t>
            </a:r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/dia 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D</a:t>
            </a:r>
            <a:r>
              <a:rPr lang="pt-BR" altLang="pt-BR" b="1" baseline="-25000">
                <a:solidFill>
                  <a:srgbClr val="333300"/>
                </a:solidFill>
                <a:latin typeface="Tahoma" panose="020B0604030504040204" pitchFamily="34" charset="0"/>
              </a:rPr>
              <a:t>Al</a:t>
            </a:r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 = dosagem de sais de alumínio, expresso como Al em mg/L, 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D</a:t>
            </a:r>
            <a:r>
              <a:rPr lang="pt-BR" altLang="pt-BR" b="1" baseline="-25000">
                <a:solidFill>
                  <a:srgbClr val="333300"/>
                </a:solidFill>
                <a:latin typeface="Tahoma" panose="020B0604030504040204" pitchFamily="34" charset="0"/>
              </a:rPr>
              <a:t>Fe</a:t>
            </a:r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 = dosagem de sais de ferro, expresso como Fe em mg/L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SS = concentração de sólidos em suspensão totais na água bruta em mg/L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CAP=concentração de carvão ativado em pó em mg/L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OA=outros aditivos em mg/L (sílica ativada, polímeros, etc...)</a:t>
            </a:r>
          </a:p>
        </p:txBody>
      </p:sp>
      <p:sp>
        <p:nvSpPr>
          <p:cNvPr id="61452" name="Rectangle 12">
            <a:extLst>
              <a:ext uri="{FF2B5EF4-FFF2-40B4-BE49-F238E27FC236}">
                <a16:creationId xmlns:a16="http://schemas.microsoft.com/office/drawing/2014/main" id="{6647432F-3BAD-41BC-A224-32349E28E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16-Calice">
            <a:extLst>
              <a:ext uri="{FF2B5EF4-FFF2-40B4-BE49-F238E27FC236}">
                <a16:creationId xmlns:a16="http://schemas.microsoft.com/office/drawing/2014/main" id="{37874FCD-2A58-4BFB-B43D-9790C26A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97025"/>
            <a:ext cx="7224713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Rectangle 3">
            <a:extLst>
              <a:ext uri="{FF2B5EF4-FFF2-40B4-BE49-F238E27FC236}">
                <a16:creationId xmlns:a16="http://schemas.microsoft.com/office/drawing/2014/main" id="{5A617630-39B9-4352-A04C-CD5E84AF9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7777163" cy="728662"/>
          </a:xfrm>
        </p:spPr>
        <p:txBody>
          <a:bodyPr/>
          <a:lstStyle/>
          <a:p>
            <a:r>
              <a:rPr lang="pt-BR" altLang="pt-BR" b="1"/>
              <a:t>PRODUÇÃO DE LODO EM ETA’s</a:t>
            </a:r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B41F1D25-3458-4855-BB46-7E485177CA20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Rectangle 6">
            <a:extLst>
              <a:ext uri="{FF2B5EF4-FFF2-40B4-BE49-F238E27FC236}">
                <a16:creationId xmlns:a16="http://schemas.microsoft.com/office/drawing/2014/main" id="{5F5F3F7E-A3A5-4BC9-AE14-5E31E4F4D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62471" name="Object 7">
            <a:extLst>
              <a:ext uri="{FF2B5EF4-FFF2-40B4-BE49-F238E27FC236}">
                <a16:creationId xmlns:a16="http://schemas.microsoft.com/office/drawing/2014/main" id="{12857242-EBCF-48E5-8EDD-6788F89776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6150" y="2781300"/>
          <a:ext cx="65817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7" name="Equation" r:id="rId5" imgW="6591240" imgH="558720" progId="Equation.3">
                  <p:embed/>
                </p:oleObj>
              </mc:Choice>
              <mc:Fallback>
                <p:oleObj name="Equation" r:id="rId5" imgW="6591240" imgH="5587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2781300"/>
                        <a:ext cx="65817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2" name="Rectangle 8">
            <a:extLst>
              <a:ext uri="{FF2B5EF4-FFF2-40B4-BE49-F238E27FC236}">
                <a16:creationId xmlns:a16="http://schemas.microsoft.com/office/drawing/2014/main" id="{A63D121A-A848-4835-A6AC-614872007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62473" name="Object 9">
            <a:extLst>
              <a:ext uri="{FF2B5EF4-FFF2-40B4-BE49-F238E27FC236}">
                <a16:creationId xmlns:a16="http://schemas.microsoft.com/office/drawing/2014/main" id="{6CCBFBA1-CF51-4EC0-8153-6A1AEB3C16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563" y="3500438"/>
          <a:ext cx="66087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8" name="Equation" r:id="rId7" imgW="6616440" imgH="558720" progId="Equation.3">
                  <p:embed/>
                </p:oleObj>
              </mc:Choice>
              <mc:Fallback>
                <p:oleObj name="Equation" r:id="rId7" imgW="6616440" imgH="55872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3500438"/>
                        <a:ext cx="660876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4" name="Rectangle 10">
            <a:extLst>
              <a:ext uri="{FF2B5EF4-FFF2-40B4-BE49-F238E27FC236}">
                <a16:creationId xmlns:a16="http://schemas.microsoft.com/office/drawing/2014/main" id="{0DA9A0CC-65FB-4078-B22F-E777E17F8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4235450"/>
            <a:ext cx="8890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P</a:t>
            </a:r>
            <a:r>
              <a:rPr lang="pt-BR" altLang="pt-BR" b="1" baseline="-25000">
                <a:solidFill>
                  <a:srgbClr val="333300"/>
                </a:solidFill>
                <a:latin typeface="Tahoma" panose="020B0604030504040204" pitchFamily="34" charset="0"/>
              </a:rPr>
              <a:t>L</a:t>
            </a:r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= produção de lodo seco em g/.hab/dia 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q=coeficiente de consumo “per-capita” em l/hab/dia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k1 =coeficiente da hora de maior consumo 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D</a:t>
            </a:r>
            <a:r>
              <a:rPr lang="pt-BR" altLang="pt-BR" b="1" baseline="-25000">
                <a:solidFill>
                  <a:srgbClr val="333300"/>
                </a:solidFill>
                <a:latin typeface="Tahoma" panose="020B0604030504040204" pitchFamily="34" charset="0"/>
              </a:rPr>
              <a:t>Al</a:t>
            </a:r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 = dosagem de sais de alumínio, expresso como Al em mg/L, 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D</a:t>
            </a:r>
            <a:r>
              <a:rPr lang="pt-BR" altLang="pt-BR" b="1" baseline="-25000">
                <a:solidFill>
                  <a:srgbClr val="333300"/>
                </a:solidFill>
                <a:latin typeface="Tahoma" panose="020B0604030504040204" pitchFamily="34" charset="0"/>
              </a:rPr>
              <a:t>Fe</a:t>
            </a:r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 = dosagem de sais de ferro, expresso como Fe em mg/L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SS = concentração de sólidos em suspensão totais na água bruta em mg/L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CAP=concentração de carvão ativado em pó em mg/L</a:t>
            </a:r>
          </a:p>
          <a:p>
            <a:r>
              <a:rPr lang="pt-BR" altLang="pt-BR" b="1">
                <a:solidFill>
                  <a:srgbClr val="333300"/>
                </a:solidFill>
                <a:latin typeface="Tahoma" panose="020B0604030504040204" pitchFamily="34" charset="0"/>
              </a:rPr>
              <a:t>OA=outros aditivos em mg/L (sílica ativada, polímeros, etc...)</a:t>
            </a:r>
          </a:p>
        </p:txBody>
      </p:sp>
      <p:sp>
        <p:nvSpPr>
          <p:cNvPr id="62476" name="Rectangle 12">
            <a:extLst>
              <a:ext uri="{FF2B5EF4-FFF2-40B4-BE49-F238E27FC236}">
                <a16:creationId xmlns:a16="http://schemas.microsoft.com/office/drawing/2014/main" id="{8CCB8662-C964-4AA3-B98D-50046C648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6-Calice">
            <a:extLst>
              <a:ext uri="{FF2B5EF4-FFF2-40B4-BE49-F238E27FC236}">
                <a16:creationId xmlns:a16="http://schemas.microsoft.com/office/drawing/2014/main" id="{EF7652F1-74CB-406A-9737-48FC216F7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97025"/>
            <a:ext cx="7224713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>
            <a:extLst>
              <a:ext uri="{FF2B5EF4-FFF2-40B4-BE49-F238E27FC236}">
                <a16:creationId xmlns:a16="http://schemas.microsoft.com/office/drawing/2014/main" id="{74E217C5-3533-4DED-A51A-D281A7A377B4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Rectangle 5">
            <a:extLst>
              <a:ext uri="{FF2B5EF4-FFF2-40B4-BE49-F238E27FC236}">
                <a16:creationId xmlns:a16="http://schemas.microsoft.com/office/drawing/2014/main" id="{D9BB2F4A-5426-4189-8431-213BB6DD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63494" name="Object 6">
            <a:extLst>
              <a:ext uri="{FF2B5EF4-FFF2-40B4-BE49-F238E27FC236}">
                <a16:creationId xmlns:a16="http://schemas.microsoft.com/office/drawing/2014/main" id="{1C1AA3D0-9E17-4B06-B4D6-68929C79FD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2012950"/>
          <a:ext cx="65817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1" name="Equation" r:id="rId5" imgW="6591240" imgH="558720" progId="Equation.3">
                  <p:embed/>
                </p:oleObj>
              </mc:Choice>
              <mc:Fallback>
                <p:oleObj name="Equation" r:id="rId5" imgW="6591240" imgH="5587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012950"/>
                        <a:ext cx="65817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5" name="Rectangle 7">
            <a:extLst>
              <a:ext uri="{FF2B5EF4-FFF2-40B4-BE49-F238E27FC236}">
                <a16:creationId xmlns:a16="http://schemas.microsoft.com/office/drawing/2014/main" id="{40312798-EB39-466B-94E5-04C370BEC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63496" name="Object 8">
            <a:extLst>
              <a:ext uri="{FF2B5EF4-FFF2-40B4-BE49-F238E27FC236}">
                <a16:creationId xmlns:a16="http://schemas.microsoft.com/office/drawing/2014/main" id="{B23CCA62-818F-4EAF-9562-77B540192C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2660650"/>
          <a:ext cx="66087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2" name="Equation" r:id="rId7" imgW="6616440" imgH="558720" progId="Equation.3">
                  <p:embed/>
                </p:oleObj>
              </mc:Choice>
              <mc:Fallback>
                <p:oleObj name="Equation" r:id="rId7" imgW="6616440" imgH="5587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660650"/>
                        <a:ext cx="660876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7" name="Group 9">
            <a:extLst>
              <a:ext uri="{FF2B5EF4-FFF2-40B4-BE49-F238E27FC236}">
                <a16:creationId xmlns:a16="http://schemas.microsoft.com/office/drawing/2014/main" id="{5942B041-FD4A-4048-9F2C-B011E61CD7F7}"/>
              </a:ext>
            </a:extLst>
          </p:cNvPr>
          <p:cNvGraphicFramePr>
            <a:graphicFrameLocks noGrp="1"/>
          </p:cNvGraphicFramePr>
          <p:nvPr/>
        </p:nvGraphicFramePr>
        <p:xfrm>
          <a:off x="539750" y="3500438"/>
          <a:ext cx="7848600" cy="2663825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920013100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1417753100"/>
                    </a:ext>
                  </a:extLst>
                </a:gridCol>
                <a:gridCol w="3240087">
                  <a:extLst>
                    <a:ext uri="{9D8B030D-6E8A-4147-A177-3AD203B41FA5}">
                      <a16:colId xmlns:a16="http://schemas.microsoft.com/office/drawing/2014/main" val="3739348215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782993838"/>
                    </a:ext>
                  </a:extLst>
                </a:gridCol>
              </a:tblGrid>
              <a:tr h="936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Turbidez (UNT)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SST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Coagulante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(mg Fe</a:t>
                      </a:r>
                      <a:r>
                        <a:rPr kumimoji="0" lang="pt-BR" altLang="pt-BR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+3</a:t>
                      </a: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P</a:t>
                      </a:r>
                      <a:r>
                        <a:rPr kumimoji="0" lang="pt-BR" altLang="pt-BR" sz="2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L</a:t>
                      </a: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 (g/hab/dia)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330816"/>
                  </a:ext>
                </a:extLst>
              </a:tr>
              <a:tr h="863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7,0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(20 mg FeCl</a:t>
                      </a:r>
                      <a:r>
                        <a:rPr kumimoji="0" lang="pt-BR" altLang="pt-BR" sz="2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3</a:t>
                      </a: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575880"/>
                  </a:ext>
                </a:extLst>
              </a:tr>
              <a:tr h="863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10,5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(30 mg FeCl</a:t>
                      </a:r>
                      <a:r>
                        <a:rPr kumimoji="0" lang="pt-BR" altLang="pt-BR" sz="2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3</a:t>
                      </a: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</a:rPr>
                        <a:t>14,5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951149"/>
                  </a:ext>
                </a:extLst>
              </a:tr>
            </a:tbl>
          </a:graphicData>
        </a:graphic>
      </p:graphicFrame>
      <p:sp>
        <p:nvSpPr>
          <p:cNvPr id="63520" name="Rectangle 32">
            <a:extLst>
              <a:ext uri="{FF2B5EF4-FFF2-40B4-BE49-F238E27FC236}">
                <a16:creationId xmlns:a16="http://schemas.microsoft.com/office/drawing/2014/main" id="{9FFF0D82-ABB5-448C-AAC2-0C76CD02F4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58888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D6045CA4-8194-4086-B204-CCDC75D5A1E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6" name="Rectangle 4">
            <a:extLst>
              <a:ext uri="{FF2B5EF4-FFF2-40B4-BE49-F238E27FC236}">
                <a16:creationId xmlns:a16="http://schemas.microsoft.com/office/drawing/2014/main" id="{DDEF8867-1F35-4CC0-9754-A778FFC8D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133600"/>
            <a:ext cx="7777162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b="1"/>
              <a:t>Avaliação da produção de lodo</a:t>
            </a:r>
          </a:p>
        </p:txBody>
      </p:sp>
      <p:graphicFrame>
        <p:nvGraphicFramePr>
          <p:cNvPr id="64517" name="Object 5">
            <a:extLst>
              <a:ext uri="{FF2B5EF4-FFF2-40B4-BE49-F238E27FC236}">
                <a16:creationId xmlns:a16="http://schemas.microsoft.com/office/drawing/2014/main" id="{A78D26D3-1D9F-491E-AC69-BA3949D8B4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2924175"/>
          <a:ext cx="66087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1" name="Equation" r:id="rId4" imgW="6616440" imgH="558720" progId="Equation.3">
                  <p:embed/>
                </p:oleObj>
              </mc:Choice>
              <mc:Fallback>
                <p:oleObj name="Equation" r:id="rId4" imgW="6616440" imgH="5587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924175"/>
                        <a:ext cx="660876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Rectangle 6">
            <a:extLst>
              <a:ext uri="{FF2B5EF4-FFF2-40B4-BE49-F238E27FC236}">
                <a16:creationId xmlns:a16="http://schemas.microsoft.com/office/drawing/2014/main" id="{C64B7CBE-E759-4071-9FC7-16E6B450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652963"/>
            <a:ext cx="8135937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b="1"/>
              <a:t>Histórico dos valores de SST na água bruta</a:t>
            </a:r>
          </a:p>
          <a:p>
            <a:r>
              <a:rPr lang="pt-BR" altLang="pt-BR" b="1"/>
              <a:t>Correlação com o parâmetro turbidez da água bruta</a:t>
            </a:r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2A036F28-3877-4B40-ACF1-3DE9E6303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69888"/>
            <a:ext cx="8229600" cy="1258887"/>
          </a:xfrm>
          <a:noFill/>
          <a:ln/>
        </p:spPr>
        <p:txBody>
          <a:bodyPr/>
          <a:lstStyle/>
          <a:p>
            <a:r>
              <a:rPr lang="pt-BR" altLang="pt-BR" sz="4000"/>
              <a:t>CONCEPÇÃO DE ETAs E PRODUÇÃO DE LODO</a:t>
            </a:r>
          </a:p>
        </p:txBody>
      </p:sp>
      <p:graphicFrame>
        <p:nvGraphicFramePr>
          <p:cNvPr id="64520" name="Object 8">
            <a:extLst>
              <a:ext uri="{FF2B5EF4-FFF2-40B4-BE49-F238E27FC236}">
                <a16:creationId xmlns:a16="http://schemas.microsoft.com/office/drawing/2014/main" id="{2E8B4DF3-90EC-4FB5-972D-FA024CB40E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3716338"/>
          <a:ext cx="65817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2" name="Equation" r:id="rId6" imgW="6591240" imgH="558720" progId="Equation.3">
                  <p:embed/>
                </p:oleObj>
              </mc:Choice>
              <mc:Fallback>
                <p:oleObj name="Equation" r:id="rId6" imgW="6591240" imgH="5587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716338"/>
                        <a:ext cx="65817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>
            <a:extLst>
              <a:ext uri="{FF2B5EF4-FFF2-40B4-BE49-F238E27FC236}">
                <a16:creationId xmlns:a16="http://schemas.microsoft.com/office/drawing/2014/main" id="{3A78EA6E-E647-4C9F-949B-2A5B79D29FA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8" name="Rectangle 2">
            <a:extLst>
              <a:ext uri="{FF2B5EF4-FFF2-40B4-BE49-F238E27FC236}">
                <a16:creationId xmlns:a16="http://schemas.microsoft.com/office/drawing/2014/main" id="{281C7B7A-C0FC-4EF8-9A5C-116DC52B4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497888" cy="20161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DISPOSIÇÃO DE LODOS DE ETAs EM CORPOS D’ÁGUA - ASPECTOS AMBIENTAIS</a:t>
            </a:r>
          </a:p>
        </p:txBody>
      </p:sp>
      <p:pic>
        <p:nvPicPr>
          <p:cNvPr id="101383" name="Picture 7" descr="ETA Capivari (Sanasa) 069">
            <a:extLst>
              <a:ext uri="{FF2B5EF4-FFF2-40B4-BE49-F238E27FC236}">
                <a16:creationId xmlns:a16="http://schemas.microsoft.com/office/drawing/2014/main" id="{70C8AC96-9960-40F2-BDFE-032B69FF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050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ETA Capivari (Sanasa) 074">
            <a:extLst>
              <a:ext uri="{FF2B5EF4-FFF2-40B4-BE49-F238E27FC236}">
                <a16:creationId xmlns:a16="http://schemas.microsoft.com/office/drawing/2014/main" id="{A0D0972D-5F6C-479D-8B6D-EE2C58DDF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46AD7924-70C0-495E-9EB6-2ED8DA564B1F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3FD3466D-AD28-42B7-B733-5C87F3A2B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CAPIVARI (CAMPINAS)</a:t>
            </a:r>
          </a:p>
        </p:txBody>
      </p:sp>
      <p:pic>
        <p:nvPicPr>
          <p:cNvPr id="66565" name="Picture 5" descr="ETA Capivari (Sanasa) 031">
            <a:extLst>
              <a:ext uri="{FF2B5EF4-FFF2-40B4-BE49-F238E27FC236}">
                <a16:creationId xmlns:a16="http://schemas.microsoft.com/office/drawing/2014/main" id="{33ABA6DD-D595-4CF8-BEAD-FAADCA0A1D1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7416800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28D06F0E-1089-4509-88DD-2F679C0DF26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AD7F7C78-2262-4576-9CE5-908946E07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15888"/>
            <a:ext cx="792003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CAPIVARI (CAMPINAS)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F71ECFA7-DFDE-4FDE-BA26-537FFB1F0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84313"/>
            <a:ext cx="8640762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Variação Sazonal da Turbidez da Água Bruta</a:t>
            </a:r>
          </a:p>
        </p:txBody>
      </p:sp>
      <p:graphicFrame>
        <p:nvGraphicFramePr>
          <p:cNvPr id="67590" name="Object 6">
            <a:extLst>
              <a:ext uri="{FF2B5EF4-FFF2-40B4-BE49-F238E27FC236}">
                <a16:creationId xmlns:a16="http://schemas.microsoft.com/office/drawing/2014/main" id="{EE9E35F3-CFE0-45AC-9863-60BA5A0E37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2225675"/>
          <a:ext cx="8135937" cy="465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2" name="Gráfico" r:id="rId4" imgW="5972251" imgH="3419551" progId="Excel.Chart.8">
                  <p:embed followColorScheme="full"/>
                </p:oleObj>
              </mc:Choice>
              <mc:Fallback>
                <p:oleObj name="Gráfico" r:id="rId4" imgW="5972251" imgH="3419551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225675"/>
                        <a:ext cx="8135937" cy="465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1" name="Object 7">
            <a:extLst>
              <a:ext uri="{FF2B5EF4-FFF2-40B4-BE49-F238E27FC236}">
                <a16:creationId xmlns:a16="http://schemas.microsoft.com/office/drawing/2014/main" id="{8AECFA60-997F-4BA9-8A9E-0F0E3FE200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1916113"/>
          <a:ext cx="66087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3" name="Equation" r:id="rId6" imgW="6616440" imgH="558720" progId="Equation.3">
                  <p:embed/>
                </p:oleObj>
              </mc:Choice>
              <mc:Fallback>
                <p:oleObj name="Equation" r:id="rId6" imgW="6616440" imgH="5587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916113"/>
                        <a:ext cx="660876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2F3AAB49-F4F0-4341-BEEA-75CF74DF43D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52CC907F-2B11-457E-8AE6-A10914EB3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CAPIVARI (CAMPINAS)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2BAACD57-1DD1-4499-8536-B2AF6793D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628775"/>
            <a:ext cx="89646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Correlação entre SST e Turbidez da Água Bruta</a:t>
            </a:r>
          </a:p>
        </p:txBody>
      </p:sp>
      <p:graphicFrame>
        <p:nvGraphicFramePr>
          <p:cNvPr id="65542" name="Object 6">
            <a:extLst>
              <a:ext uri="{FF2B5EF4-FFF2-40B4-BE49-F238E27FC236}">
                <a16:creationId xmlns:a16="http://schemas.microsoft.com/office/drawing/2014/main" id="{6E2C5CF0-6B0D-4979-8DF5-7A59403FC6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2446338"/>
          <a:ext cx="8137525" cy="441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4" name="Gráfico" r:id="rId4" imgW="6324600" imgH="3429000" progId="Excel.Chart.8">
                  <p:embed followColorScheme="full"/>
                </p:oleObj>
              </mc:Choice>
              <mc:Fallback>
                <p:oleObj name="Gráfico" r:id="rId4" imgW="6324600" imgH="342900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446338"/>
                        <a:ext cx="8137525" cy="441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3" name="Object 7">
            <a:extLst>
              <a:ext uri="{FF2B5EF4-FFF2-40B4-BE49-F238E27FC236}">
                <a16:creationId xmlns:a16="http://schemas.microsoft.com/office/drawing/2014/main" id="{A7601E6A-BB0F-4610-B6AF-A7B0A86623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2133600"/>
          <a:ext cx="66087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5" name="Equation" r:id="rId6" imgW="6616440" imgH="558720" progId="Equation.3">
                  <p:embed/>
                </p:oleObj>
              </mc:Choice>
              <mc:Fallback>
                <p:oleObj name="Equation" r:id="rId6" imgW="6616440" imgH="5587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133600"/>
                        <a:ext cx="660876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8389EB53-CFEE-4A08-89C9-12C2DDB4BAC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3">
            <a:extLst>
              <a:ext uri="{FF2B5EF4-FFF2-40B4-BE49-F238E27FC236}">
                <a16:creationId xmlns:a16="http://schemas.microsoft.com/office/drawing/2014/main" id="{46768A71-4D16-47D4-AD4D-AA0E66E98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CAPIVARI (CAMPINAS)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86D70CE3-CBFC-46B1-8990-F0A2B2DEA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700213"/>
            <a:ext cx="89646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Variação Sazonal da Dosagem de Coagulante</a:t>
            </a:r>
          </a:p>
        </p:txBody>
      </p:sp>
      <p:graphicFrame>
        <p:nvGraphicFramePr>
          <p:cNvPr id="68614" name="Object 6">
            <a:extLst>
              <a:ext uri="{FF2B5EF4-FFF2-40B4-BE49-F238E27FC236}">
                <a16:creationId xmlns:a16="http://schemas.microsoft.com/office/drawing/2014/main" id="{4A3F6579-DD81-4956-A5B8-6FD8E3CA3F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2338388"/>
          <a:ext cx="8137525" cy="461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6" name="Gráfico" r:id="rId4" imgW="6039002" imgH="3429000" progId="Excel.Chart.8">
                  <p:embed followColorScheme="full"/>
                </p:oleObj>
              </mc:Choice>
              <mc:Fallback>
                <p:oleObj name="Gráfico" r:id="rId4" imgW="6039002" imgH="342900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338388"/>
                        <a:ext cx="8137525" cy="461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5" name="Object 7">
            <a:extLst>
              <a:ext uri="{FF2B5EF4-FFF2-40B4-BE49-F238E27FC236}">
                <a16:creationId xmlns:a16="http://schemas.microsoft.com/office/drawing/2014/main" id="{FB3D9FDC-6282-449C-98FC-62C3C11B44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2133600"/>
          <a:ext cx="66087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7" name="Equation" r:id="rId6" imgW="6616440" imgH="558720" progId="Equation.3">
                  <p:embed/>
                </p:oleObj>
              </mc:Choice>
              <mc:Fallback>
                <p:oleObj name="Equation" r:id="rId6" imgW="6616440" imgH="5587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133600"/>
                        <a:ext cx="660876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28EDC628-D669-43BC-B0A8-FADA42A7E7B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6BC4473B-3A1F-4D42-AA1C-5A0B5C5F1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CAPIVARI (CAMPINAS)</a:t>
            </a: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D7C06A0D-ECAD-4F48-839A-916BB0B5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700213"/>
            <a:ext cx="89646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Variação Sazonal da Dosagem de CAP</a:t>
            </a:r>
          </a:p>
        </p:txBody>
      </p:sp>
      <p:graphicFrame>
        <p:nvGraphicFramePr>
          <p:cNvPr id="73734" name="Object 6">
            <a:extLst>
              <a:ext uri="{FF2B5EF4-FFF2-40B4-BE49-F238E27FC236}">
                <a16:creationId xmlns:a16="http://schemas.microsoft.com/office/drawing/2014/main" id="{0D01F03D-1304-4A86-B016-5ACEC67BA3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2095500"/>
          <a:ext cx="8280400" cy="471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6" name="Gráfico" r:id="rId4" imgW="6000902" imgH="3419551" progId="Excel.Chart.8">
                  <p:embed followColorScheme="full"/>
                </p:oleObj>
              </mc:Choice>
              <mc:Fallback>
                <p:oleObj name="Gráfico" r:id="rId4" imgW="6000902" imgH="3419551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095500"/>
                        <a:ext cx="8280400" cy="471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5" name="Object 7">
            <a:extLst>
              <a:ext uri="{FF2B5EF4-FFF2-40B4-BE49-F238E27FC236}">
                <a16:creationId xmlns:a16="http://schemas.microsoft.com/office/drawing/2014/main" id="{3E6C99DD-79D6-406A-B007-24C6F951C4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2133600"/>
          <a:ext cx="66087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7" name="Equation" r:id="rId6" imgW="6616440" imgH="558720" progId="Equation.3">
                  <p:embed/>
                </p:oleObj>
              </mc:Choice>
              <mc:Fallback>
                <p:oleObj name="Equation" r:id="rId6" imgW="6616440" imgH="5587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133600"/>
                        <a:ext cx="660876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2AFB53E1-5C03-4316-9AAA-BB7E9C4530D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Text Box 3">
            <a:extLst>
              <a:ext uri="{FF2B5EF4-FFF2-40B4-BE49-F238E27FC236}">
                <a16:creationId xmlns:a16="http://schemas.microsoft.com/office/drawing/2014/main" id="{9ABEF79D-1C70-4F8A-B3BB-8E13DB27D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CAPIVARI (CAMPINAS)</a:t>
            </a:r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2E834438-D7A6-46DA-B7F0-CEB357C58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557338"/>
            <a:ext cx="8964612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Dosagem de Coagulante versus a Turbidez da Água Bruta</a:t>
            </a:r>
          </a:p>
        </p:txBody>
      </p:sp>
      <p:graphicFrame>
        <p:nvGraphicFramePr>
          <p:cNvPr id="69638" name="Object 6">
            <a:extLst>
              <a:ext uri="{FF2B5EF4-FFF2-40B4-BE49-F238E27FC236}">
                <a16:creationId xmlns:a16="http://schemas.microsoft.com/office/drawing/2014/main" id="{84EF61CE-1756-4169-9E61-2C44973FAF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2420938"/>
          <a:ext cx="7489825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4" name="Gráfico" r:id="rId4" imgW="5962802" imgH="3410102" progId="Excel.Chart.8">
                  <p:embed followColorScheme="full"/>
                </p:oleObj>
              </mc:Choice>
              <mc:Fallback>
                <p:oleObj name="Gráfico" r:id="rId4" imgW="5962802" imgH="3410102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420938"/>
                        <a:ext cx="7489825" cy="428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97780E66-F46D-4916-A325-4EE8C6C5ACB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2CD68081-430D-4D4F-91DA-CE5B41464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CAPIVARI (CAMPINAS)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3F04E93C-A5DD-437E-8E28-FA07445C8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484313"/>
            <a:ext cx="89646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Histograma de Freqüência da Turbidez da Água Bruta</a:t>
            </a:r>
          </a:p>
        </p:txBody>
      </p:sp>
      <p:graphicFrame>
        <p:nvGraphicFramePr>
          <p:cNvPr id="70662" name="Object 6">
            <a:extLst>
              <a:ext uri="{FF2B5EF4-FFF2-40B4-BE49-F238E27FC236}">
                <a16:creationId xmlns:a16="http://schemas.microsoft.com/office/drawing/2014/main" id="{BD66C87E-95D0-4FCB-8183-B663E2E59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2205038"/>
          <a:ext cx="7632700" cy="442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8" name="Gráfico" r:id="rId4" imgW="5914949" imgH="3429000" progId="Excel.Chart.8">
                  <p:embed followColorScheme="full"/>
                </p:oleObj>
              </mc:Choice>
              <mc:Fallback>
                <p:oleObj name="Gráfico" r:id="rId4" imgW="5914949" imgH="342900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205038"/>
                        <a:ext cx="7632700" cy="442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E4A7881F-D04F-4D5E-A4E9-2CC3F7F829D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 Box 3">
            <a:extLst>
              <a:ext uri="{FF2B5EF4-FFF2-40B4-BE49-F238E27FC236}">
                <a16:creationId xmlns:a16="http://schemas.microsoft.com/office/drawing/2014/main" id="{39C4A7D1-697B-49EE-A37C-42A73AE12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CAPIVARI (CAMPINAS)</a:t>
            </a:r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E9B69216-D545-42E1-9632-2E884BD4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1476375"/>
            <a:ext cx="8964612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Histograma de Freqüência da Dosagem de Coagulante</a:t>
            </a:r>
          </a:p>
        </p:txBody>
      </p:sp>
      <p:graphicFrame>
        <p:nvGraphicFramePr>
          <p:cNvPr id="71685" name="Object 5">
            <a:extLst>
              <a:ext uri="{FF2B5EF4-FFF2-40B4-BE49-F238E27FC236}">
                <a16:creationId xmlns:a16="http://schemas.microsoft.com/office/drawing/2014/main" id="{D9EA0218-0B0A-4C87-9B6F-29A925C9E1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2146300"/>
          <a:ext cx="8137525" cy="465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1" name="Gráfico" r:id="rId4" imgW="5981700" imgH="3419551" progId="Excel.Chart.8">
                  <p:embed followColorScheme="full"/>
                </p:oleObj>
              </mc:Choice>
              <mc:Fallback>
                <p:oleObj name="Gráfico" r:id="rId4" imgW="5981700" imgH="3419551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146300"/>
                        <a:ext cx="8137525" cy="465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7184728F-CF79-4F65-88A7-E7C8B2B7AC0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3AF05887-D36C-4D82-86F4-228872B54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CAPIVARI (CAMPINAS)</a:t>
            </a: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671C9410-93FC-415E-901B-5E109DD77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557338"/>
            <a:ext cx="89646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Histograma de Freqüência da Dosagem de CAP</a:t>
            </a:r>
          </a:p>
        </p:txBody>
      </p:sp>
      <p:graphicFrame>
        <p:nvGraphicFramePr>
          <p:cNvPr id="72709" name="Object 5">
            <a:extLst>
              <a:ext uri="{FF2B5EF4-FFF2-40B4-BE49-F238E27FC236}">
                <a16:creationId xmlns:a16="http://schemas.microsoft.com/office/drawing/2014/main" id="{CF704013-F9C3-48B6-B46E-D8A45E70C8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1989138"/>
          <a:ext cx="8351837" cy="479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5" name="Gráfico" r:id="rId4" imgW="5934151" imgH="3410102" progId="Excel.Chart.8">
                  <p:embed followColorScheme="full"/>
                </p:oleObj>
              </mc:Choice>
              <mc:Fallback>
                <p:oleObj name="Gráfico" r:id="rId4" imgW="5934151" imgH="3410102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989138"/>
                        <a:ext cx="8351837" cy="479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ETA Ribeirão da Estiva - Decantador">
            <a:extLst>
              <a:ext uri="{FF2B5EF4-FFF2-40B4-BE49-F238E27FC236}">
                <a16:creationId xmlns:a16="http://schemas.microsoft.com/office/drawing/2014/main" id="{55C6C115-F5FB-4AFD-99B9-B8E4393A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7704137" cy="486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" name="Picture 2">
            <a:extLst>
              <a:ext uri="{FF2B5EF4-FFF2-40B4-BE49-F238E27FC236}">
                <a16:creationId xmlns:a16="http://schemas.microsoft.com/office/drawing/2014/main" id="{F27DFC36-7862-49AB-AA7C-AC4B09D8C01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9AD56F7F-A5F2-4308-BE6A-53C7823B6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RIBEIRÃO DA ESTIVA  (SABESP)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8" name="Picture 8" descr="ETA Capivari (Sanasa) 070">
            <a:extLst>
              <a:ext uri="{FF2B5EF4-FFF2-40B4-BE49-F238E27FC236}">
                <a16:creationId xmlns:a16="http://schemas.microsoft.com/office/drawing/2014/main" id="{A6722E10-003B-43B1-BCA9-675641B5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2" name="Picture 2">
            <a:extLst>
              <a:ext uri="{FF2B5EF4-FFF2-40B4-BE49-F238E27FC236}">
                <a16:creationId xmlns:a16="http://schemas.microsoft.com/office/drawing/2014/main" id="{FAC83D3D-9C8D-4086-A92F-50BBDC42103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3" name="Rectangle 3">
            <a:extLst>
              <a:ext uri="{FF2B5EF4-FFF2-40B4-BE49-F238E27FC236}">
                <a16:creationId xmlns:a16="http://schemas.microsoft.com/office/drawing/2014/main" id="{FB6DAD8E-EDC1-4162-A793-9EB41E9BDD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497888" cy="20161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DISPOSIÇÃO DE LODOS DE ETAs EM CORPOS D’ÁGUA - ASPECTOS AMBIENTAIS</a:t>
            </a:r>
          </a:p>
        </p:txBody>
      </p:sp>
      <p:pic>
        <p:nvPicPr>
          <p:cNvPr id="102407" name="Picture 7" descr="ETA Capivari (Sanasa) 071">
            <a:extLst>
              <a:ext uri="{FF2B5EF4-FFF2-40B4-BE49-F238E27FC236}">
                <a16:creationId xmlns:a16="http://schemas.microsoft.com/office/drawing/2014/main" id="{F3AABC1F-72FD-48D2-9835-9A24A3FDE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B5236D57-67A3-47C7-A6E3-047AA1EC609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Rectangle 4">
            <a:extLst>
              <a:ext uri="{FF2B5EF4-FFF2-40B4-BE49-F238E27FC236}">
                <a16:creationId xmlns:a16="http://schemas.microsoft.com/office/drawing/2014/main" id="{613B2314-44CC-437A-8A90-DB67E0A83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84313"/>
            <a:ext cx="8640762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Variação Sazonal da Turbidez da Água Bruta</a:t>
            </a:r>
          </a:p>
        </p:txBody>
      </p:sp>
      <p:graphicFrame>
        <p:nvGraphicFramePr>
          <p:cNvPr id="75782" name="Object 6">
            <a:extLst>
              <a:ext uri="{FF2B5EF4-FFF2-40B4-BE49-F238E27FC236}">
                <a16:creationId xmlns:a16="http://schemas.microsoft.com/office/drawing/2014/main" id="{F5378271-419D-4C1A-916F-BB65A17EBD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1989138"/>
          <a:ext cx="66087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5" name="Equation" r:id="rId4" imgW="6616440" imgH="558720" progId="Equation.3">
                  <p:embed/>
                </p:oleObj>
              </mc:Choice>
              <mc:Fallback>
                <p:oleObj name="Equation" r:id="rId4" imgW="6616440" imgH="5587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989138"/>
                        <a:ext cx="660876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3" name="Text Box 7">
            <a:extLst>
              <a:ext uri="{FF2B5EF4-FFF2-40B4-BE49-F238E27FC236}">
                <a16:creationId xmlns:a16="http://schemas.microsoft.com/office/drawing/2014/main" id="{403BC162-29BB-4260-A11D-99CA67A55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RIBEIRÃO DA ESTIVA  (SABESP)</a:t>
            </a:r>
          </a:p>
        </p:txBody>
      </p:sp>
      <p:graphicFrame>
        <p:nvGraphicFramePr>
          <p:cNvPr id="75784" name="Object 8">
            <a:extLst>
              <a:ext uri="{FF2B5EF4-FFF2-40B4-BE49-F238E27FC236}">
                <a16:creationId xmlns:a16="http://schemas.microsoft.com/office/drawing/2014/main" id="{98698849-5E1C-4E1E-BAF2-3F0C378A9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2235200"/>
          <a:ext cx="8135938" cy="457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6" name="Gráfico" r:id="rId6" imgW="6077102" imgH="3419551" progId="Excel.Chart.8">
                  <p:embed followColorScheme="full"/>
                </p:oleObj>
              </mc:Choice>
              <mc:Fallback>
                <p:oleObj name="Gráfico" r:id="rId6" imgW="6077102" imgH="3419551" progId="Excel.Chart.8">
                  <p:embed followColorScheme="full"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235200"/>
                        <a:ext cx="8135938" cy="457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2286E541-A275-4B4A-90C4-0978F43D2FE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Rectangle 4">
            <a:extLst>
              <a:ext uri="{FF2B5EF4-FFF2-40B4-BE49-F238E27FC236}">
                <a16:creationId xmlns:a16="http://schemas.microsoft.com/office/drawing/2014/main" id="{567A916C-C3C9-49D6-A699-E7245F3E2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484313"/>
            <a:ext cx="89646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Correlação entre SST e Turbidez da Água Bruta</a:t>
            </a:r>
          </a:p>
        </p:txBody>
      </p:sp>
      <p:graphicFrame>
        <p:nvGraphicFramePr>
          <p:cNvPr id="76806" name="Object 6">
            <a:extLst>
              <a:ext uri="{FF2B5EF4-FFF2-40B4-BE49-F238E27FC236}">
                <a16:creationId xmlns:a16="http://schemas.microsoft.com/office/drawing/2014/main" id="{3F15EFE4-440F-4A93-8453-1613EE5DD2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1989138"/>
          <a:ext cx="66087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9" name="Equation" r:id="rId4" imgW="6616440" imgH="558720" progId="Equation.3">
                  <p:embed/>
                </p:oleObj>
              </mc:Choice>
              <mc:Fallback>
                <p:oleObj name="Equation" r:id="rId4" imgW="6616440" imgH="5587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989138"/>
                        <a:ext cx="660876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7" name="Text Box 7">
            <a:extLst>
              <a:ext uri="{FF2B5EF4-FFF2-40B4-BE49-F238E27FC236}">
                <a16:creationId xmlns:a16="http://schemas.microsoft.com/office/drawing/2014/main" id="{08CBE3ED-D2DA-4348-A059-8DEDD8002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RIBEIRÃO DA ESTIVA  (SABESP)</a:t>
            </a:r>
          </a:p>
        </p:txBody>
      </p:sp>
      <p:graphicFrame>
        <p:nvGraphicFramePr>
          <p:cNvPr id="76808" name="Object 8">
            <a:extLst>
              <a:ext uri="{FF2B5EF4-FFF2-40B4-BE49-F238E27FC236}">
                <a16:creationId xmlns:a16="http://schemas.microsoft.com/office/drawing/2014/main" id="{E25A9F36-658B-4B63-9885-057A4127E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613" y="2319338"/>
          <a:ext cx="8064500" cy="459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0" name="Gráfico" r:id="rId6" imgW="6000902" imgH="3419551" progId="Excel.Chart.8">
                  <p:embed followColorScheme="full"/>
                </p:oleObj>
              </mc:Choice>
              <mc:Fallback>
                <p:oleObj name="Gráfico" r:id="rId6" imgW="6000902" imgH="3419551" progId="Excel.Chart.8">
                  <p:embed followColorScheme="full"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613" y="2319338"/>
                        <a:ext cx="8064500" cy="459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7032A284-5A78-4965-BAEB-17CAFC70EB22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8" name="Rectangle 4">
            <a:extLst>
              <a:ext uri="{FF2B5EF4-FFF2-40B4-BE49-F238E27FC236}">
                <a16:creationId xmlns:a16="http://schemas.microsoft.com/office/drawing/2014/main" id="{3B2C5AA1-CF5A-4E8E-B402-C5BCCD0BF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700213"/>
            <a:ext cx="89646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Variação Sazonal da Dosagem de Coagulante</a:t>
            </a:r>
          </a:p>
        </p:txBody>
      </p:sp>
      <p:graphicFrame>
        <p:nvGraphicFramePr>
          <p:cNvPr id="77830" name="Object 6">
            <a:extLst>
              <a:ext uri="{FF2B5EF4-FFF2-40B4-BE49-F238E27FC236}">
                <a16:creationId xmlns:a16="http://schemas.microsoft.com/office/drawing/2014/main" id="{2EEE060E-807E-43D4-A9F7-2DA0D096A1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2133600"/>
          <a:ext cx="66087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3" name="Equation" r:id="rId4" imgW="6616440" imgH="558720" progId="Equation.3">
                  <p:embed/>
                </p:oleObj>
              </mc:Choice>
              <mc:Fallback>
                <p:oleObj name="Equation" r:id="rId4" imgW="6616440" imgH="5587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133600"/>
                        <a:ext cx="660876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1" name="Text Box 7">
            <a:extLst>
              <a:ext uri="{FF2B5EF4-FFF2-40B4-BE49-F238E27FC236}">
                <a16:creationId xmlns:a16="http://schemas.microsoft.com/office/drawing/2014/main" id="{A6C54CCB-AB8C-4586-9655-9E6DAFC4E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RIBEIRÃO DA ESTIVA  (SABESP)</a:t>
            </a:r>
          </a:p>
        </p:txBody>
      </p:sp>
      <p:graphicFrame>
        <p:nvGraphicFramePr>
          <p:cNvPr id="77832" name="Object 8">
            <a:extLst>
              <a:ext uri="{FF2B5EF4-FFF2-40B4-BE49-F238E27FC236}">
                <a16:creationId xmlns:a16="http://schemas.microsoft.com/office/drawing/2014/main" id="{5FB67643-AAD1-4789-92B4-0B528F5FFE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2492375"/>
          <a:ext cx="8064500" cy="433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4" name="Gráfico" r:id="rId6" imgW="6086551" imgH="3429000" progId="Excel.Chart.8">
                  <p:embed followColorScheme="full"/>
                </p:oleObj>
              </mc:Choice>
              <mc:Fallback>
                <p:oleObj name="Gráfico" r:id="rId6" imgW="6086551" imgH="3429000" progId="Excel.Chart.8">
                  <p:embed followColorScheme="full"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492375"/>
                        <a:ext cx="8064500" cy="433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2C280190-06CF-4DD2-881E-C3070DAF1F5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Rectangle 3">
            <a:extLst>
              <a:ext uri="{FF2B5EF4-FFF2-40B4-BE49-F238E27FC236}">
                <a16:creationId xmlns:a16="http://schemas.microsoft.com/office/drawing/2014/main" id="{C6A5D5DA-A72E-45B5-BF6A-D9D966693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557338"/>
            <a:ext cx="89646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Dosagem de Coagulante e Turbidez da Água Bruta</a:t>
            </a: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A6BDA1DA-CEF6-480C-BE21-39EB33C70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RIBEIRÃO DA ESTIVA  (SABESP)</a:t>
            </a:r>
          </a:p>
        </p:txBody>
      </p:sp>
      <p:graphicFrame>
        <p:nvGraphicFramePr>
          <p:cNvPr id="78855" name="Object 7">
            <a:extLst>
              <a:ext uri="{FF2B5EF4-FFF2-40B4-BE49-F238E27FC236}">
                <a16:creationId xmlns:a16="http://schemas.microsoft.com/office/drawing/2014/main" id="{6DE45450-E121-4313-BC48-54E3CA7202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950" y="1989138"/>
          <a:ext cx="8640763" cy="486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1" name="Gráfico" r:id="rId4" imgW="6077102" imgH="3419551" progId="Excel.Chart.8">
                  <p:embed followColorScheme="full"/>
                </p:oleObj>
              </mc:Choice>
              <mc:Fallback>
                <p:oleObj name="Gráfico" r:id="rId4" imgW="6077102" imgH="3419551" progId="Excel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989138"/>
                        <a:ext cx="8640763" cy="486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5229A11D-866D-4B51-BCE6-C974A41C36B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Rectangle 3">
            <a:extLst>
              <a:ext uri="{FF2B5EF4-FFF2-40B4-BE49-F238E27FC236}">
                <a16:creationId xmlns:a16="http://schemas.microsoft.com/office/drawing/2014/main" id="{400FB1DF-1C05-48BC-BFE2-C0DA6DC04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557338"/>
            <a:ext cx="89646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Dosagem de Coagulante e Turbidez da Água Bruta</a:t>
            </a:r>
          </a:p>
        </p:txBody>
      </p:sp>
      <p:sp>
        <p:nvSpPr>
          <p:cNvPr id="79876" name="Text Box 4">
            <a:extLst>
              <a:ext uri="{FF2B5EF4-FFF2-40B4-BE49-F238E27FC236}">
                <a16:creationId xmlns:a16="http://schemas.microsoft.com/office/drawing/2014/main" id="{108FC6E4-E01E-42BA-83DD-0C92B1EEF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RIBEIRÃO DA ESTIVA (SABESP)</a:t>
            </a:r>
          </a:p>
        </p:txBody>
      </p:sp>
      <p:graphicFrame>
        <p:nvGraphicFramePr>
          <p:cNvPr id="79878" name="Object 6">
            <a:extLst>
              <a:ext uri="{FF2B5EF4-FFF2-40B4-BE49-F238E27FC236}">
                <a16:creationId xmlns:a16="http://schemas.microsoft.com/office/drawing/2014/main" id="{87003098-47B4-47CA-A211-A448A386BA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2133600"/>
          <a:ext cx="8640762" cy="452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4" name="Gráfico" r:id="rId4" imgW="6505651" imgH="3410102" progId="Excel.Chart.8">
                  <p:embed followColorScheme="full"/>
                </p:oleObj>
              </mc:Choice>
              <mc:Fallback>
                <p:oleObj name="Gráfico" r:id="rId4" imgW="6505651" imgH="3410102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133600"/>
                        <a:ext cx="8640762" cy="452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14D17A8E-3FF9-4433-8A7B-02AD6DFF5FC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0" name="Rectangle 4">
            <a:extLst>
              <a:ext uri="{FF2B5EF4-FFF2-40B4-BE49-F238E27FC236}">
                <a16:creationId xmlns:a16="http://schemas.microsoft.com/office/drawing/2014/main" id="{8A758AA3-881B-4E0B-AC76-5B6579001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484313"/>
            <a:ext cx="89646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Histograma de Freqüência da Turbidez da Água Bruta</a:t>
            </a: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E4F4D708-EDE1-461A-80EE-A176DDCBA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RIBEIRÃO DA ESTIVA  (SABESP)</a:t>
            </a:r>
          </a:p>
        </p:txBody>
      </p:sp>
      <p:graphicFrame>
        <p:nvGraphicFramePr>
          <p:cNvPr id="80903" name="Object 7">
            <a:extLst>
              <a:ext uri="{FF2B5EF4-FFF2-40B4-BE49-F238E27FC236}">
                <a16:creationId xmlns:a16="http://schemas.microsoft.com/office/drawing/2014/main" id="{54D08029-53B9-407B-85B4-AF8E4792FA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1916113"/>
          <a:ext cx="8640763" cy="477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9" name="Gráfico" r:id="rId4" imgW="6181649" imgH="3419551" progId="Excel.Chart.8">
                  <p:embed followColorScheme="full"/>
                </p:oleObj>
              </mc:Choice>
              <mc:Fallback>
                <p:oleObj name="Gráfico" r:id="rId4" imgW="6181649" imgH="3419551" progId="Excel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916113"/>
                        <a:ext cx="8640763" cy="477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83AA4183-C9DB-44F6-BC0B-393A288D28E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3" name="Rectangle 3">
            <a:extLst>
              <a:ext uri="{FF2B5EF4-FFF2-40B4-BE49-F238E27FC236}">
                <a16:creationId xmlns:a16="http://schemas.microsoft.com/office/drawing/2014/main" id="{8C0CFCF1-EFF9-4A68-BE0C-E16A7C06B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484313"/>
            <a:ext cx="89646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pt-BR" altLang="pt-BR" sz="2800" b="1"/>
              <a:t>Histograma de Freqüência da Dosagem de Coagulante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5EE5E0C0-5E4F-4E2C-8440-529813B2B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RIBEIRÃO DA ESTIVA  (SABESP)</a:t>
            </a:r>
          </a:p>
        </p:txBody>
      </p:sp>
      <p:graphicFrame>
        <p:nvGraphicFramePr>
          <p:cNvPr id="81926" name="Object 6">
            <a:extLst>
              <a:ext uri="{FF2B5EF4-FFF2-40B4-BE49-F238E27FC236}">
                <a16:creationId xmlns:a16="http://schemas.microsoft.com/office/drawing/2014/main" id="{F318D4A5-B963-4EC7-9816-FC8E85A9D1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2135188"/>
          <a:ext cx="8713787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2" name="Gráfico" r:id="rId4" imgW="6572402" imgH="3419551" progId="Excel.Chart.8">
                  <p:embed followColorScheme="full"/>
                </p:oleObj>
              </mc:Choice>
              <mc:Fallback>
                <p:oleObj name="Gráfico" r:id="rId4" imgW="6572402" imgH="3419551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135188"/>
                        <a:ext cx="8713787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ETA Capivari (Sanasa) 043">
            <a:extLst>
              <a:ext uri="{FF2B5EF4-FFF2-40B4-BE49-F238E27FC236}">
                <a16:creationId xmlns:a16="http://schemas.microsoft.com/office/drawing/2014/main" id="{A29DA1F7-BE8C-4E1A-9486-84ADCDA6F139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>
            <a:extLst>
              <a:ext uri="{FF2B5EF4-FFF2-40B4-BE49-F238E27FC236}">
                <a16:creationId xmlns:a16="http://schemas.microsoft.com/office/drawing/2014/main" id="{1115A833-1E45-4D2C-BB40-7B90C0616DFF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8" name="Rectangle 4">
            <a:extLst>
              <a:ext uri="{FF2B5EF4-FFF2-40B4-BE49-F238E27FC236}">
                <a16:creationId xmlns:a16="http://schemas.microsoft.com/office/drawing/2014/main" id="{29B466C1-F911-4045-9689-5D52F1E98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6813" y="115888"/>
            <a:ext cx="7437437" cy="1371600"/>
          </a:xfrm>
        </p:spPr>
        <p:txBody>
          <a:bodyPr/>
          <a:lstStyle/>
          <a:p>
            <a:r>
              <a:rPr lang="pt-BR" altLang="pt-BR" sz="4000"/>
              <a:t>CÁLCULO DA PRODUÇÃO </a:t>
            </a:r>
            <a:br>
              <a:rPr lang="pt-BR" altLang="pt-BR" sz="4000"/>
            </a:br>
            <a:r>
              <a:rPr lang="pt-BR" altLang="pt-BR" sz="4000"/>
              <a:t>DE LODO </a:t>
            </a:r>
          </a:p>
        </p:txBody>
      </p:sp>
      <p:graphicFrame>
        <p:nvGraphicFramePr>
          <p:cNvPr id="98309" name="Group 5">
            <a:extLst>
              <a:ext uri="{FF2B5EF4-FFF2-40B4-BE49-F238E27FC236}">
                <a16:creationId xmlns:a16="http://schemas.microsoft.com/office/drawing/2014/main" id="{DE1FE51A-F33C-43BA-9A86-61A6A9179332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2535238"/>
          <a:ext cx="8496300" cy="2981325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85198964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1262803637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988500290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380001054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2951028658"/>
                    </a:ext>
                  </a:extLst>
                </a:gridCol>
              </a:tblGrid>
              <a:tr h="879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pt-BR" altLang="pt-BR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Vazão (l/s)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Turbidez (UNT)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SST 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Dosagem de Coagulante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950265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ETA Capivari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17,0 mg Fe</a:t>
                      </a:r>
                      <a:r>
                        <a:rPr kumimoji="0" lang="pt-BR" altLang="pt-BR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+3</a:t>
                      </a: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769061"/>
                  </a:ext>
                </a:extLst>
              </a:tr>
              <a:tr h="1008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ETA Ribeirão da Estiva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12,2 mg Fe</a:t>
                      </a:r>
                      <a:r>
                        <a:rPr kumimoji="0" lang="pt-BR" altLang="pt-BR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+3</a:t>
                      </a: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84875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ETA Capivari (Sanasa) 043">
            <a:extLst>
              <a:ext uri="{FF2B5EF4-FFF2-40B4-BE49-F238E27FC236}">
                <a16:creationId xmlns:a16="http://schemas.microsoft.com/office/drawing/2014/main" id="{71729E46-BA74-4016-AEEB-B6920C5625F1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>
            <a:extLst>
              <a:ext uri="{FF2B5EF4-FFF2-40B4-BE49-F238E27FC236}">
                <a16:creationId xmlns:a16="http://schemas.microsoft.com/office/drawing/2014/main" id="{51C9106D-4280-4F90-8E9D-DD032CEBD604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2" name="Rectangle 4">
            <a:extLst>
              <a:ext uri="{FF2B5EF4-FFF2-40B4-BE49-F238E27FC236}">
                <a16:creationId xmlns:a16="http://schemas.microsoft.com/office/drawing/2014/main" id="{14794788-8DEF-4EED-9605-0E07F9C1D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6813" y="115888"/>
            <a:ext cx="7437437" cy="1371600"/>
          </a:xfrm>
        </p:spPr>
        <p:txBody>
          <a:bodyPr/>
          <a:lstStyle/>
          <a:p>
            <a:r>
              <a:rPr lang="pt-BR" altLang="pt-BR" sz="4000"/>
              <a:t>CÁLCULO DA PRODUÇÃO </a:t>
            </a:r>
            <a:br>
              <a:rPr lang="pt-BR" altLang="pt-BR" sz="4000"/>
            </a:br>
            <a:r>
              <a:rPr lang="pt-BR" altLang="pt-BR" sz="4000"/>
              <a:t>DE LODO </a:t>
            </a:r>
          </a:p>
        </p:txBody>
      </p:sp>
      <p:graphicFrame>
        <p:nvGraphicFramePr>
          <p:cNvPr id="99333" name="Group 5">
            <a:extLst>
              <a:ext uri="{FF2B5EF4-FFF2-40B4-BE49-F238E27FC236}">
                <a16:creationId xmlns:a16="http://schemas.microsoft.com/office/drawing/2014/main" id="{CE60A6FF-6602-4FAE-A764-3B3715E9C2B9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2738438"/>
          <a:ext cx="8640763" cy="2778125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92167178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71094079"/>
                    </a:ext>
                  </a:extLst>
                </a:gridCol>
                <a:gridCol w="1944688">
                  <a:extLst>
                    <a:ext uri="{9D8B030D-6E8A-4147-A177-3AD203B41FA5}">
                      <a16:colId xmlns:a16="http://schemas.microsoft.com/office/drawing/2014/main" val="1789747396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130872831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1417861927"/>
                    </a:ext>
                  </a:extLst>
                </a:gridCol>
              </a:tblGrid>
              <a:tr h="879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SST 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Dosagem de Coagulante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PL</a:t>
                      </a:r>
                      <a:r>
                        <a:rPr kumimoji="0" lang="pt-BR" altLang="pt-BR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turb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(g/hab/dia)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PL</a:t>
                      </a:r>
                      <a:r>
                        <a:rPr kumimoji="0" lang="pt-BR" altLang="pt-BR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lodo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(g/hab/dia)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558059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ETA Capivari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17,0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mg Fe</a:t>
                      </a:r>
                      <a:r>
                        <a:rPr kumimoji="0" lang="pt-BR" altLang="pt-BR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+3</a:t>
                      </a: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46,08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11,75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715422"/>
                  </a:ext>
                </a:extLst>
              </a:tr>
              <a:tr h="1008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ETA Ribeirão da Estiva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12,2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mg Fe</a:t>
                      </a:r>
                      <a:r>
                        <a:rPr kumimoji="0" lang="pt-BR" altLang="pt-BR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+3</a:t>
                      </a: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3,12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8,43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64847"/>
                  </a:ext>
                </a:extLst>
              </a:tr>
            </a:tbl>
          </a:graphicData>
        </a:graphic>
      </p:graphicFrame>
      <p:graphicFrame>
        <p:nvGraphicFramePr>
          <p:cNvPr id="99371" name="Object 43">
            <a:extLst>
              <a:ext uri="{FF2B5EF4-FFF2-40B4-BE49-F238E27FC236}">
                <a16:creationId xmlns:a16="http://schemas.microsoft.com/office/drawing/2014/main" id="{9D0944CC-1474-4F3B-80C6-F8D77F2039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1557338"/>
          <a:ext cx="66087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7" name="Equation" r:id="rId5" imgW="6616440" imgH="558720" progId="Equation.3">
                  <p:embed/>
                </p:oleObj>
              </mc:Choice>
              <mc:Fallback>
                <p:oleObj name="Equation" r:id="rId5" imgW="6616440" imgH="55872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557338"/>
                        <a:ext cx="6608763" cy="55245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ETA Capivari (Sanasa) 043">
            <a:extLst>
              <a:ext uri="{FF2B5EF4-FFF2-40B4-BE49-F238E27FC236}">
                <a16:creationId xmlns:a16="http://schemas.microsoft.com/office/drawing/2014/main" id="{88007846-5AD8-49D3-BC74-1D9DD3BE490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>
            <a:extLst>
              <a:ext uri="{FF2B5EF4-FFF2-40B4-BE49-F238E27FC236}">
                <a16:creationId xmlns:a16="http://schemas.microsoft.com/office/drawing/2014/main" id="{BC5A4801-4B86-4C6B-861C-A20E79E83DBD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6" name="Rectangle 4">
            <a:extLst>
              <a:ext uri="{FF2B5EF4-FFF2-40B4-BE49-F238E27FC236}">
                <a16:creationId xmlns:a16="http://schemas.microsoft.com/office/drawing/2014/main" id="{729581F8-F51C-45CA-98DF-5D099D2CB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6813" y="115888"/>
            <a:ext cx="7437437" cy="1371600"/>
          </a:xfrm>
        </p:spPr>
        <p:txBody>
          <a:bodyPr/>
          <a:lstStyle/>
          <a:p>
            <a:r>
              <a:rPr lang="pt-BR" altLang="pt-BR" sz="4000"/>
              <a:t>CÁLCULO DA PRODUÇÃO </a:t>
            </a:r>
            <a:br>
              <a:rPr lang="pt-BR" altLang="pt-BR" sz="4000"/>
            </a:br>
            <a:r>
              <a:rPr lang="pt-BR" altLang="pt-BR" sz="4000"/>
              <a:t>DE LODO </a:t>
            </a:r>
          </a:p>
        </p:txBody>
      </p:sp>
      <p:graphicFrame>
        <p:nvGraphicFramePr>
          <p:cNvPr id="100357" name="Group 5">
            <a:extLst>
              <a:ext uri="{FF2B5EF4-FFF2-40B4-BE49-F238E27FC236}">
                <a16:creationId xmlns:a16="http://schemas.microsoft.com/office/drawing/2014/main" id="{0047235B-9882-4BC6-9413-4590F935E95B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2687638"/>
          <a:ext cx="8640762" cy="3046412"/>
        </p:xfrm>
        <a:graphic>
          <a:graphicData uri="http://schemas.openxmlformats.org/drawingml/2006/table">
            <a:tbl>
              <a:tblPr/>
              <a:tblGrid>
                <a:gridCol w="2138362">
                  <a:extLst>
                    <a:ext uri="{9D8B030D-6E8A-4147-A177-3AD203B41FA5}">
                      <a16:colId xmlns:a16="http://schemas.microsoft.com/office/drawing/2014/main" val="1347916540"/>
                    </a:ext>
                  </a:extLst>
                </a:gridCol>
                <a:gridCol w="2154238">
                  <a:extLst>
                    <a:ext uri="{9D8B030D-6E8A-4147-A177-3AD203B41FA5}">
                      <a16:colId xmlns:a16="http://schemas.microsoft.com/office/drawing/2014/main" val="2696223150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18076282"/>
                    </a:ext>
                  </a:extLst>
                </a:gridCol>
                <a:gridCol w="2163762">
                  <a:extLst>
                    <a:ext uri="{9D8B030D-6E8A-4147-A177-3AD203B41FA5}">
                      <a16:colId xmlns:a16="http://schemas.microsoft.com/office/drawing/2014/main" val="3146307383"/>
                    </a:ext>
                  </a:extLst>
                </a:gridCol>
              </a:tblGrid>
              <a:tr h="879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pt-BR" altLang="pt-BR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PL</a:t>
                      </a:r>
                      <a:r>
                        <a:rPr kumimoji="0" lang="pt-BR" altLang="pt-BR" sz="2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turb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(g/hab/dia)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PL</a:t>
                      </a:r>
                      <a:r>
                        <a:rPr kumimoji="0" lang="pt-BR" altLang="pt-BR" sz="2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lodo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(g/hab/dia)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PL</a:t>
                      </a:r>
                      <a:r>
                        <a:rPr kumimoji="0" lang="pt-BR" altLang="pt-BR" sz="2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total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(g/hab/dia)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461572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ETA Capivari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46,08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11,75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57,83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366431"/>
                  </a:ext>
                </a:extLst>
              </a:tr>
              <a:tr h="1008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ETA Ribeirão da Estiva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3,12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8,43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11,55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119777"/>
                  </a:ext>
                </a:extLst>
              </a:tr>
            </a:tbl>
          </a:graphicData>
        </a:graphic>
      </p:graphicFrame>
      <p:graphicFrame>
        <p:nvGraphicFramePr>
          <p:cNvPr id="100387" name="Object 35">
            <a:extLst>
              <a:ext uri="{FF2B5EF4-FFF2-40B4-BE49-F238E27FC236}">
                <a16:creationId xmlns:a16="http://schemas.microsoft.com/office/drawing/2014/main" id="{9968E604-1234-42E5-AFB7-168246B120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1557338"/>
          <a:ext cx="66087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3" name="Equation" r:id="rId5" imgW="6616440" imgH="558720" progId="Equation.3">
                  <p:embed/>
                </p:oleObj>
              </mc:Choice>
              <mc:Fallback>
                <p:oleObj name="Equation" r:id="rId5" imgW="6616440" imgH="55872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557338"/>
                        <a:ext cx="6608763" cy="55245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9DC71899-9526-4669-A46B-3517CF47EFBC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Rectangle 3">
            <a:extLst>
              <a:ext uri="{FF2B5EF4-FFF2-40B4-BE49-F238E27FC236}">
                <a16:creationId xmlns:a16="http://schemas.microsoft.com/office/drawing/2014/main" id="{25169D86-99A4-400F-8403-C241EAA75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497888" cy="20161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3600"/>
              <a:t>DISPOSIÇÃO DE LODOS DE ETAs EM CORPOS D’ÁGUA - ASPECTOS AMBIENTAIS</a:t>
            </a:r>
          </a:p>
        </p:txBody>
      </p:sp>
      <p:pic>
        <p:nvPicPr>
          <p:cNvPr id="103431" name="Picture 7" descr="ETA Sao Lourenco - SABESP 027">
            <a:extLst>
              <a:ext uri="{FF2B5EF4-FFF2-40B4-BE49-F238E27FC236}">
                <a16:creationId xmlns:a16="http://schemas.microsoft.com/office/drawing/2014/main" id="{8CB7DF8E-8548-4482-A627-FCAF1C7B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22050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ETA Sao Lourenco - SABESP 025">
            <a:extLst>
              <a:ext uri="{FF2B5EF4-FFF2-40B4-BE49-F238E27FC236}">
                <a16:creationId xmlns:a16="http://schemas.microsoft.com/office/drawing/2014/main" id="{4C326332-B95E-4F92-B7CA-880935C87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31" name="Group 15">
            <a:extLst>
              <a:ext uri="{FF2B5EF4-FFF2-40B4-BE49-F238E27FC236}">
                <a16:creationId xmlns:a16="http://schemas.microsoft.com/office/drawing/2014/main" id="{184EEDEA-A923-49A6-9BC6-9A38886F9FA8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765175"/>
            <a:ext cx="8713788" cy="5857875"/>
            <a:chOff x="431" y="1026"/>
            <a:chExt cx="5017" cy="3146"/>
          </a:xfrm>
        </p:grpSpPr>
        <p:pic>
          <p:nvPicPr>
            <p:cNvPr id="111621" name="Picture 5" descr="ETA Cubatão 5">
              <a:extLst>
                <a:ext uri="{FF2B5EF4-FFF2-40B4-BE49-F238E27FC236}">
                  <a16:creationId xmlns:a16="http://schemas.microsoft.com/office/drawing/2014/main" id="{D5EF7B43-B2BF-4D13-AC48-B6BFCD357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026"/>
              <a:ext cx="5017" cy="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622" name="Oval 6">
              <a:extLst>
                <a:ext uri="{FF2B5EF4-FFF2-40B4-BE49-F238E27FC236}">
                  <a16:creationId xmlns:a16="http://schemas.microsoft.com/office/drawing/2014/main" id="{D5F3D913-653B-4A79-B9DB-7F48F49AE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" y="1868"/>
              <a:ext cx="862" cy="5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/>
              <a:r>
                <a:rPr lang="pt-BR" altLang="pt-BR">
                  <a:latin typeface="Tahoma" panose="020B0604030504040204" pitchFamily="34" charset="0"/>
                </a:rPr>
                <a:t>ETA Cubatão</a:t>
              </a:r>
            </a:p>
          </p:txBody>
        </p:sp>
        <p:sp>
          <p:nvSpPr>
            <p:cNvPr id="111623" name="Oval 7">
              <a:extLst>
                <a:ext uri="{FF2B5EF4-FFF2-40B4-BE49-F238E27FC236}">
                  <a16:creationId xmlns:a16="http://schemas.microsoft.com/office/drawing/2014/main" id="{5AF4BEA9-67FA-48C5-A135-BA81B96CF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" y="2891"/>
              <a:ext cx="317" cy="272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pt-BR"/>
            </a:p>
          </p:txBody>
        </p:sp>
        <p:cxnSp>
          <p:nvCxnSpPr>
            <p:cNvPr id="111624" name="AutoShape 8">
              <a:extLst>
                <a:ext uri="{FF2B5EF4-FFF2-40B4-BE49-F238E27FC236}">
                  <a16:creationId xmlns:a16="http://schemas.microsoft.com/office/drawing/2014/main" id="{4CE4DA30-3CE8-44AF-8CC2-433E75A808A4}"/>
                </a:ext>
              </a:extLst>
            </p:cNvPr>
            <p:cNvCxnSpPr>
              <a:cxnSpLocks noChangeShapeType="1"/>
              <a:stCxn id="111622" idx="4"/>
              <a:endCxn id="111623" idx="7"/>
            </p:cNvCxnSpPr>
            <p:nvPr/>
          </p:nvCxnSpPr>
          <p:spPr bwMode="auto">
            <a:xfrm rot="5400000">
              <a:off x="3790" y="2268"/>
              <a:ext cx="491" cy="819"/>
            </a:xfrm>
            <a:prstGeom prst="curvedConnector3">
              <a:avLst>
                <a:gd name="adj1" fmla="val 4663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625" name="Oval 9">
              <a:extLst>
                <a:ext uri="{FF2B5EF4-FFF2-40B4-BE49-F238E27FC236}">
                  <a16:creationId xmlns:a16="http://schemas.microsoft.com/office/drawing/2014/main" id="{B05C8320-3250-43E5-8BE4-5369CC7D9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821"/>
              <a:ext cx="1271" cy="5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/>
              <a:r>
                <a:rPr lang="pt-BR" altLang="pt-BR">
                  <a:latin typeface="Tahoma" panose="020B0604030504040204" pitchFamily="34" charset="0"/>
                </a:rPr>
                <a:t>Captação </a:t>
              </a:r>
            </a:p>
            <a:p>
              <a:pPr algn="ctr"/>
              <a:r>
                <a:rPr lang="pt-BR" altLang="pt-BR">
                  <a:latin typeface="Tahoma" panose="020B0604030504040204" pitchFamily="34" charset="0"/>
                </a:rPr>
                <a:t>Rio Cubatão</a:t>
              </a:r>
            </a:p>
          </p:txBody>
        </p:sp>
        <p:sp>
          <p:nvSpPr>
            <p:cNvPr id="111626" name="Oval 10">
              <a:extLst>
                <a:ext uri="{FF2B5EF4-FFF2-40B4-BE49-F238E27FC236}">
                  <a16:creationId xmlns:a16="http://schemas.microsoft.com/office/drawing/2014/main" id="{2CD56158-8940-4A91-9A2C-9C3EA41EF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3113"/>
              <a:ext cx="272" cy="272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pt-BR"/>
            </a:p>
          </p:txBody>
        </p:sp>
        <p:cxnSp>
          <p:nvCxnSpPr>
            <p:cNvPr id="111627" name="AutoShape 11">
              <a:extLst>
                <a:ext uri="{FF2B5EF4-FFF2-40B4-BE49-F238E27FC236}">
                  <a16:creationId xmlns:a16="http://schemas.microsoft.com/office/drawing/2014/main" id="{75919215-289F-4841-8333-EFF7B7C54AC5}"/>
                </a:ext>
              </a:extLst>
            </p:cNvPr>
            <p:cNvCxnSpPr>
              <a:cxnSpLocks noChangeShapeType="1"/>
              <a:stCxn id="111625" idx="6"/>
              <a:endCxn id="111626" idx="2"/>
            </p:cNvCxnSpPr>
            <p:nvPr/>
          </p:nvCxnSpPr>
          <p:spPr bwMode="auto">
            <a:xfrm>
              <a:off x="2790" y="3103"/>
              <a:ext cx="218" cy="146"/>
            </a:xfrm>
            <a:prstGeom prst="curvedConnector3">
              <a:avLst>
                <a:gd name="adj1" fmla="val 5183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628" name="Oval 12">
              <a:extLst>
                <a:ext uri="{FF2B5EF4-FFF2-40B4-BE49-F238E27FC236}">
                  <a16:creationId xmlns:a16="http://schemas.microsoft.com/office/drawing/2014/main" id="{79B35886-AE54-4015-BF24-69F2752A7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" y="1765"/>
              <a:ext cx="1225" cy="5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/>
              <a:r>
                <a:rPr lang="pt-BR" altLang="pt-BR">
                  <a:latin typeface="Tahoma" panose="020B0604030504040204" pitchFamily="34" charset="0"/>
                </a:rPr>
                <a:t>Descarga  </a:t>
              </a:r>
            </a:p>
            <a:p>
              <a:pPr algn="ctr"/>
              <a:r>
                <a:rPr lang="pt-BR" altLang="pt-BR">
                  <a:latin typeface="Tahoma" panose="020B0604030504040204" pitchFamily="34" charset="0"/>
                </a:rPr>
                <a:t>Billings</a:t>
              </a:r>
            </a:p>
          </p:txBody>
        </p:sp>
        <p:sp>
          <p:nvSpPr>
            <p:cNvPr id="111629" name="Oval 13">
              <a:extLst>
                <a:ext uri="{FF2B5EF4-FFF2-40B4-BE49-F238E27FC236}">
                  <a16:creationId xmlns:a16="http://schemas.microsoft.com/office/drawing/2014/main" id="{17270ABF-835B-49B3-A7A6-D835DD4F3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2512"/>
              <a:ext cx="408" cy="408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pt-BR"/>
            </a:p>
          </p:txBody>
        </p:sp>
        <p:cxnSp>
          <p:nvCxnSpPr>
            <p:cNvPr id="111630" name="AutoShape 14">
              <a:extLst>
                <a:ext uri="{FF2B5EF4-FFF2-40B4-BE49-F238E27FC236}">
                  <a16:creationId xmlns:a16="http://schemas.microsoft.com/office/drawing/2014/main" id="{36499CAE-E22E-4C81-B575-98FA678244AA}"/>
                </a:ext>
              </a:extLst>
            </p:cNvPr>
            <p:cNvCxnSpPr>
              <a:cxnSpLocks noChangeShapeType="1"/>
              <a:stCxn id="111628" idx="6"/>
              <a:endCxn id="111629" idx="2"/>
            </p:cNvCxnSpPr>
            <p:nvPr/>
          </p:nvCxnSpPr>
          <p:spPr bwMode="auto">
            <a:xfrm>
              <a:off x="2432" y="2047"/>
              <a:ext cx="624" cy="669"/>
            </a:xfrm>
            <a:prstGeom prst="curvedConnector3">
              <a:avLst>
                <a:gd name="adj1" fmla="val 5063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C760126A-AFFA-4FDF-842C-D7B9BA8B621B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BD5077F2-D9BD-4C5A-8230-4B15016C3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1" name="Group 11">
            <a:extLst>
              <a:ext uri="{FF2B5EF4-FFF2-40B4-BE49-F238E27FC236}">
                <a16:creationId xmlns:a16="http://schemas.microsoft.com/office/drawing/2014/main" id="{B8D4D0B9-1A23-421A-BB7C-F3F09D90A57A}"/>
              </a:ext>
            </a:extLst>
          </p:cNvPr>
          <p:cNvGrpSpPr>
            <a:grpSpLocks/>
          </p:cNvGrpSpPr>
          <p:nvPr/>
        </p:nvGrpSpPr>
        <p:grpSpPr bwMode="auto">
          <a:xfrm>
            <a:off x="-180975" y="836613"/>
            <a:ext cx="9145588" cy="5732462"/>
            <a:chOff x="249" y="1026"/>
            <a:chExt cx="5216" cy="3157"/>
          </a:xfrm>
        </p:grpSpPr>
        <p:pic>
          <p:nvPicPr>
            <p:cNvPr id="112644" name="Picture 4" descr="ETA Cubatão 2">
              <a:extLst>
                <a:ext uri="{FF2B5EF4-FFF2-40B4-BE49-F238E27FC236}">
                  <a16:creationId xmlns:a16="http://schemas.microsoft.com/office/drawing/2014/main" id="{AAEE5374-76C3-4362-90DE-2BE8AD1AE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026"/>
              <a:ext cx="5034" cy="3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45" name="Oval 5">
              <a:extLst>
                <a:ext uri="{FF2B5EF4-FFF2-40B4-BE49-F238E27FC236}">
                  <a16:creationId xmlns:a16="http://schemas.microsoft.com/office/drawing/2014/main" id="{2DCE3511-C4E3-40F9-9A24-492B501EB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1525"/>
              <a:ext cx="862" cy="5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/>
              <a:r>
                <a:rPr lang="pt-BR" altLang="pt-BR">
                  <a:latin typeface="Tahoma" panose="020B0604030504040204" pitchFamily="34" charset="0"/>
                </a:rPr>
                <a:t>ETA Cubatão</a:t>
              </a:r>
            </a:p>
          </p:txBody>
        </p:sp>
        <p:sp>
          <p:nvSpPr>
            <p:cNvPr id="112646" name="Oval 6">
              <a:extLst>
                <a:ext uri="{FF2B5EF4-FFF2-40B4-BE49-F238E27FC236}">
                  <a16:creationId xmlns:a16="http://schemas.microsoft.com/office/drawing/2014/main" id="{C3CA23CE-F843-459A-8381-B619EF1E1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160"/>
              <a:ext cx="590" cy="5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pt-BR"/>
            </a:p>
          </p:txBody>
        </p:sp>
        <p:cxnSp>
          <p:nvCxnSpPr>
            <p:cNvPr id="112647" name="AutoShape 7">
              <a:extLst>
                <a:ext uri="{FF2B5EF4-FFF2-40B4-BE49-F238E27FC236}">
                  <a16:creationId xmlns:a16="http://schemas.microsoft.com/office/drawing/2014/main" id="{7B2B9365-E137-47D5-B751-C6DC4952079F}"/>
                </a:ext>
              </a:extLst>
            </p:cNvPr>
            <p:cNvCxnSpPr>
              <a:cxnSpLocks noChangeShapeType="1"/>
              <a:stCxn id="112645" idx="6"/>
              <a:endCxn id="112646" idx="2"/>
            </p:cNvCxnSpPr>
            <p:nvPr/>
          </p:nvCxnSpPr>
          <p:spPr bwMode="auto">
            <a:xfrm>
              <a:off x="3016" y="1807"/>
              <a:ext cx="219" cy="625"/>
            </a:xfrm>
            <a:prstGeom prst="curvedConnector3">
              <a:avLst>
                <a:gd name="adj1" fmla="val 5159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648" name="Oval 8">
              <a:extLst>
                <a:ext uri="{FF2B5EF4-FFF2-40B4-BE49-F238E27FC236}">
                  <a16:creationId xmlns:a16="http://schemas.microsoft.com/office/drawing/2014/main" id="{DF91AD18-FC24-4B40-BEB0-B138C93F4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2523"/>
              <a:ext cx="1361" cy="5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/>
              <a:r>
                <a:rPr lang="pt-BR" altLang="pt-BR">
                  <a:latin typeface="Tahoma" panose="020B0604030504040204" pitchFamily="34" charset="0"/>
                </a:rPr>
                <a:t>Captação </a:t>
              </a:r>
            </a:p>
            <a:p>
              <a:pPr algn="ctr"/>
              <a:r>
                <a:rPr lang="pt-BR" altLang="pt-BR">
                  <a:latin typeface="Tahoma" panose="020B0604030504040204" pitchFamily="34" charset="0"/>
                </a:rPr>
                <a:t>Rio Cubatão</a:t>
              </a:r>
            </a:p>
          </p:txBody>
        </p:sp>
        <p:sp>
          <p:nvSpPr>
            <p:cNvPr id="112649" name="Oval 9">
              <a:extLst>
                <a:ext uri="{FF2B5EF4-FFF2-40B4-BE49-F238E27FC236}">
                  <a16:creationId xmlns:a16="http://schemas.microsoft.com/office/drawing/2014/main" id="{684E3F56-0371-4BDC-9BAA-1EFE3D9E9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3158"/>
              <a:ext cx="590" cy="54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pt-BR"/>
            </a:p>
          </p:txBody>
        </p:sp>
        <p:cxnSp>
          <p:nvCxnSpPr>
            <p:cNvPr id="112650" name="AutoShape 10">
              <a:extLst>
                <a:ext uri="{FF2B5EF4-FFF2-40B4-BE49-F238E27FC236}">
                  <a16:creationId xmlns:a16="http://schemas.microsoft.com/office/drawing/2014/main" id="{F283873B-C6D9-4708-AD74-0A64830B36BC}"/>
                </a:ext>
              </a:extLst>
            </p:cNvPr>
            <p:cNvCxnSpPr>
              <a:cxnSpLocks noChangeShapeType="1"/>
              <a:stCxn id="112648" idx="6"/>
              <a:endCxn id="112649" idx="2"/>
            </p:cNvCxnSpPr>
            <p:nvPr/>
          </p:nvCxnSpPr>
          <p:spPr bwMode="auto">
            <a:xfrm>
              <a:off x="1610" y="2805"/>
              <a:ext cx="219" cy="625"/>
            </a:xfrm>
            <a:prstGeom prst="curvedConnector3">
              <a:avLst>
                <a:gd name="adj1" fmla="val 5159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2642" name="Picture 2">
            <a:extLst>
              <a:ext uri="{FF2B5EF4-FFF2-40B4-BE49-F238E27FC236}">
                <a16:creationId xmlns:a16="http://schemas.microsoft.com/office/drawing/2014/main" id="{BE7CE0A9-F6EB-482D-B222-C1DD8EF54348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Text Box 3">
            <a:extLst>
              <a:ext uri="{FF2B5EF4-FFF2-40B4-BE49-F238E27FC236}">
                <a16:creationId xmlns:a16="http://schemas.microsoft.com/office/drawing/2014/main" id="{09E6CB11-9613-44B9-B8B7-94E132C4A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8" name="Picture 6" descr="ETA Cubatão 3">
            <a:extLst>
              <a:ext uri="{FF2B5EF4-FFF2-40B4-BE49-F238E27FC236}">
                <a16:creationId xmlns:a16="http://schemas.microsoft.com/office/drawing/2014/main" id="{74F68200-BE59-48B6-8E80-8449CB1886C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785225" cy="5507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15" name="Picture 3">
            <a:extLst>
              <a:ext uri="{FF2B5EF4-FFF2-40B4-BE49-F238E27FC236}">
                <a16:creationId xmlns:a16="http://schemas.microsoft.com/office/drawing/2014/main" id="{92F7C3A7-2D0E-4A7A-B485-DB1971E1A625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88B4AE50-F868-4F74-B721-DBE7448F4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eta geral 02">
            <a:extLst>
              <a:ext uri="{FF2B5EF4-FFF2-40B4-BE49-F238E27FC236}">
                <a16:creationId xmlns:a16="http://schemas.microsoft.com/office/drawing/2014/main" id="{599B4393-AEE3-4639-AC69-BA69983CF53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8569325" cy="642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099" name="Picture 3">
            <a:extLst>
              <a:ext uri="{FF2B5EF4-FFF2-40B4-BE49-F238E27FC236}">
                <a16:creationId xmlns:a16="http://schemas.microsoft.com/office/drawing/2014/main" id="{682EED59-6158-496E-8973-5390D70CE8EC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0" name="Text Box 4">
            <a:extLst>
              <a:ext uri="{FF2B5EF4-FFF2-40B4-BE49-F238E27FC236}">
                <a16:creationId xmlns:a16="http://schemas.microsoft.com/office/drawing/2014/main" id="{57AE9A01-DD35-4E37-8E9E-9C17F4E58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>
            <a:extLst>
              <a:ext uri="{FF2B5EF4-FFF2-40B4-BE49-F238E27FC236}">
                <a16:creationId xmlns:a16="http://schemas.microsoft.com/office/drawing/2014/main" id="{BC2A067C-DA1A-462B-BF60-A8322FCBC2A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EC47B700-6032-43B4-A9A5-A6C12149A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16742" name="Object 6">
            <a:extLst>
              <a:ext uri="{FF2B5EF4-FFF2-40B4-BE49-F238E27FC236}">
                <a16:creationId xmlns:a16="http://schemas.microsoft.com/office/drawing/2014/main" id="{36E6D77D-E54F-4660-8D50-16A0364D3C34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79388" y="1481138"/>
          <a:ext cx="8785225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9" name="Gráfico" r:id="rId4" imgW="7239000" imgH="3867150" progId="Excel.Chart.8">
                  <p:embed followColorScheme="full"/>
                </p:oleObj>
              </mc:Choice>
              <mc:Fallback>
                <p:oleObj name="Gráfico" r:id="rId4" imgW="7239000" imgH="386715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81138"/>
                        <a:ext cx="8785225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B138212A-B95D-4B02-B147-1217813B96C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Text Box 3">
            <a:extLst>
              <a:ext uri="{FF2B5EF4-FFF2-40B4-BE49-F238E27FC236}">
                <a16:creationId xmlns:a16="http://schemas.microsoft.com/office/drawing/2014/main" id="{C35B320E-2313-465C-A6F2-923E28A60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17766" name="Object 6">
            <a:extLst>
              <a:ext uri="{FF2B5EF4-FFF2-40B4-BE49-F238E27FC236}">
                <a16:creationId xmlns:a16="http://schemas.microsoft.com/office/drawing/2014/main" id="{2F6F8236-E1EE-4378-A267-3F359C619ADF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79388" y="1700213"/>
          <a:ext cx="8785225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3" name="Gráfico" r:id="rId4" imgW="7239000" imgH="3867150" progId="Excel.Chart.8">
                  <p:embed followColorScheme="full"/>
                </p:oleObj>
              </mc:Choice>
              <mc:Fallback>
                <p:oleObj name="Gráfico" r:id="rId4" imgW="7239000" imgH="386715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8785225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8AFBEBC2-A53D-4891-8A69-065D9AA0246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7" name="Text Box 3">
            <a:extLst>
              <a:ext uri="{FF2B5EF4-FFF2-40B4-BE49-F238E27FC236}">
                <a16:creationId xmlns:a16="http://schemas.microsoft.com/office/drawing/2014/main" id="{9A2DCDF4-9759-44F7-933D-7FCABD339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18793" name="Object 9">
            <a:extLst>
              <a:ext uri="{FF2B5EF4-FFF2-40B4-BE49-F238E27FC236}">
                <a16:creationId xmlns:a16="http://schemas.microsoft.com/office/drawing/2014/main" id="{B212CDAD-341A-4747-A706-99C3079A60C8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79388" y="1773238"/>
          <a:ext cx="8785225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0" name="Gráfico" r:id="rId4" imgW="7239000" imgH="3867150" progId="Excel.Chart.8">
                  <p:embed followColorScheme="full"/>
                </p:oleObj>
              </mc:Choice>
              <mc:Fallback>
                <p:oleObj name="Gráfico" r:id="rId4" imgW="7239000" imgH="3867150" progId="Excel.Chart.8">
                  <p:embed followColorScheme="full"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73238"/>
                        <a:ext cx="8785225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C572F867-BBCD-4DDB-8861-453474364DD9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1" name="Text Box 3">
            <a:extLst>
              <a:ext uri="{FF2B5EF4-FFF2-40B4-BE49-F238E27FC236}">
                <a16:creationId xmlns:a16="http://schemas.microsoft.com/office/drawing/2014/main" id="{0E433566-18E0-40BD-AE65-586EB0D9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19814" name="Object 6">
            <a:extLst>
              <a:ext uri="{FF2B5EF4-FFF2-40B4-BE49-F238E27FC236}">
                <a16:creationId xmlns:a16="http://schemas.microsoft.com/office/drawing/2014/main" id="{06AC53A1-CCA8-48FE-A3DD-9052BAE230A2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79388" y="1700213"/>
          <a:ext cx="8785225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1" name="Gráfico" r:id="rId4" imgW="7239000" imgH="3867150" progId="Excel.Chart.8">
                  <p:embed followColorScheme="full"/>
                </p:oleObj>
              </mc:Choice>
              <mc:Fallback>
                <p:oleObj name="Gráfico" r:id="rId4" imgW="7239000" imgH="386715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8785225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D2D1EE38-0F4E-4FD3-8C03-BDF6024FD22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Text Box 3">
            <a:extLst>
              <a:ext uri="{FF2B5EF4-FFF2-40B4-BE49-F238E27FC236}">
                <a16:creationId xmlns:a16="http://schemas.microsoft.com/office/drawing/2014/main" id="{DE83C508-9393-4BA6-BFF5-9AF116D4D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20838" name="Object 6">
            <a:extLst>
              <a:ext uri="{FF2B5EF4-FFF2-40B4-BE49-F238E27FC236}">
                <a16:creationId xmlns:a16="http://schemas.microsoft.com/office/drawing/2014/main" id="{87C9441B-D796-4240-B9C1-02775D7606F5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79388" y="1916113"/>
          <a:ext cx="8785225" cy="431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5" name="Gráfico" r:id="rId4" imgW="7905750" imgH="3886200" progId="Excel.Chart.8">
                  <p:embed followColorScheme="full"/>
                </p:oleObj>
              </mc:Choice>
              <mc:Fallback>
                <p:oleObj name="Gráfico" r:id="rId4" imgW="7905750" imgH="3886200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16113"/>
                        <a:ext cx="8785225" cy="431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57C14B17-783E-45DF-8BDF-D333FBE838B7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59" name="Text Box 3">
            <a:extLst>
              <a:ext uri="{FF2B5EF4-FFF2-40B4-BE49-F238E27FC236}">
                <a16:creationId xmlns:a16="http://schemas.microsoft.com/office/drawing/2014/main" id="{639CB3E9-3954-4C41-9C84-36F775C71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ESTUDO DE CASO </a:t>
            </a:r>
          </a:p>
          <a:p>
            <a:pPr algn="ctr" eaLnBrk="0" hangingPunct="0"/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ETA CUBATÃO (SABESP)</a:t>
            </a:r>
          </a:p>
        </p:txBody>
      </p:sp>
      <p:graphicFrame>
        <p:nvGraphicFramePr>
          <p:cNvPr id="121865" name="Object 9">
            <a:extLst>
              <a:ext uri="{FF2B5EF4-FFF2-40B4-BE49-F238E27FC236}">
                <a16:creationId xmlns:a16="http://schemas.microsoft.com/office/drawing/2014/main" id="{053A4539-3E03-447E-B46D-8A5FB8222133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71438" y="1844675"/>
          <a:ext cx="8964612" cy="446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2" name="Gráfico" r:id="rId4" imgW="7829550" imgH="3895725" progId="Excel.Chart.8">
                  <p:embed followColorScheme="full"/>
                </p:oleObj>
              </mc:Choice>
              <mc:Fallback>
                <p:oleObj name="Gráfico" r:id="rId4" imgW="7829550" imgH="3895725" progId="Excel.Chart.8">
                  <p:embed followColorScheme="full"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844675"/>
                        <a:ext cx="8964612" cy="446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theme/theme1.xml><?xml version="1.0" encoding="utf-8"?>
<a:theme xmlns:a="http://schemas.openxmlformats.org/drawingml/2006/main" name="Trabalho em equipe">
  <a:themeElements>
    <a:clrScheme name="Trabalho em equipe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rabalho em equip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rabalho em equipe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balho em equipe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balho em equipe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balho em equipe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535</TotalTime>
  <Words>2378</Words>
  <Application>Microsoft Office PowerPoint</Application>
  <PresentationFormat>Apresentação na tela (4:3)</PresentationFormat>
  <Paragraphs>502</Paragraphs>
  <Slides>113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4</vt:i4>
      </vt:variant>
      <vt:variant>
        <vt:lpstr>Títulos de slides</vt:lpstr>
      </vt:variant>
      <vt:variant>
        <vt:i4>113</vt:i4>
      </vt:variant>
    </vt:vector>
  </HeadingPairs>
  <TitlesOfParts>
    <vt:vector size="125" baseType="lpstr">
      <vt:lpstr>Arial</vt:lpstr>
      <vt:lpstr>Garamond</vt:lpstr>
      <vt:lpstr>Symbol</vt:lpstr>
      <vt:lpstr>Tahoma</vt:lpstr>
      <vt:lpstr>Times</vt:lpstr>
      <vt:lpstr>Times New Roman</vt:lpstr>
      <vt:lpstr>Wingdings</vt:lpstr>
      <vt:lpstr>Trabalho em equipe</vt:lpstr>
      <vt:lpstr>Documento</vt:lpstr>
      <vt:lpstr>CorelPhotoPaint.Image.7</vt:lpstr>
      <vt:lpstr>Equation</vt:lpstr>
      <vt:lpstr>Gráfico</vt:lpstr>
      <vt:lpstr>ESCOLA POLITÉCNICA DA USP DEPARTAMENTO DE ENGENHARIA  HIDRÁULICA E SANITÁRIA PHD 5748 – TRATAMENTO DE LODOS GERADOS EM ESTAÇÕES DE TRATAMENTO DE ÁGUAS DE ABASTECIMENTO E DE ESGOTOS SANITÁRIOS   CONCEPÇÃO DE ETAs 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Apresentação do PowerPoint</vt:lpstr>
      <vt:lpstr>DISPOSIÇÃO DE LODOS DE ETAs EM CORPOS D’ÁGUA - ASPECTOS AMBIENTAIS</vt:lpstr>
      <vt:lpstr>DISPOSIÇÃO DE LODOS DE ETAs EM CORPOS D’ÁGUA - ASPECTOS AMBIENTAIS</vt:lpstr>
      <vt:lpstr>DISPOSIÇÃO DE LODOS DE ETAs EM CORPOS D’ÁGUA - ASPECTOS AMBIENTAIS</vt:lpstr>
      <vt:lpstr>DISPOSIÇÃO DE LODOS DE ETAs EM CORPOS D’ÁGUA - ASPECTOS AMBIENTAIS</vt:lpstr>
      <vt:lpstr>DISPOSIÇÃO DE LODOS DE ETAs EM CORPOS D’ÁGUA - ASPECTOS AMBIENTAIS</vt:lpstr>
      <vt:lpstr>DISPOSIÇÃO DE LODOS DE ETAs EM CORPOS D’ÁGUA - ASPECTOS AMBIENTAIS</vt:lpstr>
      <vt:lpstr>DISTRIBUIÇÃO DE TAMANHO DE PARTÍCULAS EM ÁGUAS NATURAIS </vt:lpstr>
      <vt:lpstr>DISTRIBUIÇÃO DE TAMANHO DE PARTÍCULAS EM ÁGUAS NATURAIS </vt:lpstr>
      <vt:lpstr>QUALIDADE DA ÁGUA E O GERENCIAMENTO DE LODOS DE ETA’s</vt:lpstr>
      <vt:lpstr>CONCEPÇÃO DE ESTAÇÕES DE TRATAMENTO DE ÁGUA</vt:lpstr>
      <vt:lpstr>CONCEPÇÃO DE ETAs</vt:lpstr>
      <vt:lpstr>CONCEPÇÃO DE ETAs</vt:lpstr>
      <vt:lpstr>CONCEPÇÃO DE ESTAÇÕES DE TRATAMENTO DE ÁGUA</vt:lpstr>
      <vt:lpstr>CONCEPÇÃO DE ESTAÇÕES DE TRATAMENTO DE ÁGUA</vt:lpstr>
      <vt:lpstr>CONCEPÇÃO DA ETA EM FUNÇÃO DA QUALIDADE DA ÁGUA BRUTA</vt:lpstr>
      <vt:lpstr>CONCEPÇÃO DA ETA EM FUNÇÃO DA QUALIDADE DA ÁGUA BRUTA</vt:lpstr>
      <vt:lpstr>Apresentação do PowerPoint</vt:lpstr>
      <vt:lpstr>TRATAMENTO CONVENCIONAL  ETA GUARAÚ </vt:lpstr>
      <vt:lpstr>Apresentação do PowerPoint</vt:lpstr>
      <vt:lpstr>TRATAMENTO CONVENCIONAL DE ÁGUAS  DE ABASTECIMENTO</vt:lpstr>
      <vt:lpstr>CONCEPÇÃO DE ESTAÇÕES DE TRATAMENTO DE ÁGUA</vt:lpstr>
      <vt:lpstr>CONCEPÇÃO DE ESTAÇÕES DE TRATAMENTO DE ÁGUA</vt:lpstr>
      <vt:lpstr>Apresentação do PowerPoint</vt:lpstr>
      <vt:lpstr>Apresentação do PowerPoint</vt:lpstr>
      <vt:lpstr>Apresentação do PowerPoint</vt:lpstr>
      <vt:lpstr>CONCEPÇÃO DE ESTAÇÕES DE TRATAMENTO DE ÁGUA</vt:lpstr>
      <vt:lpstr>CONCEPÇÃO DE ETAs E PRODUÇÃO DE LODO</vt:lpstr>
      <vt:lpstr>O PROCESSO DE COAGULAÇÃO</vt:lpstr>
      <vt:lpstr>COAGULANTES EMPREGADOS EM ENGENHARIA AMBIENTAL</vt:lpstr>
      <vt:lpstr>DOSAGENS DE COAGULANTE USUALMENTE EMPREGADOS NO TRATAMENTO DE ÁGUAS DE ABASTECIMENTO</vt:lpstr>
      <vt:lpstr>O PROCESSO DE COAGULAÇÃO</vt:lpstr>
      <vt:lpstr>COAGULAÇÃO E REAÇÕES QUÍMICAS DO ALUMÍNIO EM MEIO AQUOSO</vt:lpstr>
      <vt:lpstr>COAGULAÇÃO E REAÇÕES QUÍMICAS DO FERRO EM MEIO AQUOSO</vt:lpstr>
      <vt:lpstr>EQUAÇÕES DE EQUILÍBRIO DE ALGUMAS ESPÉCIES HIDROLISADAS DO ALUMÍNIO EM MEIO AQUOSO</vt:lpstr>
      <vt:lpstr>EQUAÇÕES DE EQUILÍBRIO DE ALGUMAS ESPÉCIES HIDROLISADAS DO FERRO EM MEIO AQUOSO</vt:lpstr>
      <vt:lpstr>DIAGRAMA DE SOLUBILIDADE DO ALUMÍNIO EM MEIO AQUOSO</vt:lpstr>
      <vt:lpstr>DIAGRAMA DE SOLUBILIDADE DO FERRO EM MEIO AQUOSO</vt:lpstr>
      <vt:lpstr>DIAGRAMA DE SOLUBILIDADE DO FERRO E ALUMÍNIO EM MEIO AQUOSO</vt:lpstr>
      <vt:lpstr>MECANISMOS DE COAGULAÇÃO E CONCEPÇÃO DE ETA’s</vt:lpstr>
      <vt:lpstr>MECANISMOS DE COAGULAÇÃO E CONCEPÇÃO DE ETA’s</vt:lpstr>
      <vt:lpstr>MECANISMOS DE COAGULAÇÃO E CONCEPÇÃO DE ETA’s</vt:lpstr>
      <vt:lpstr>MECANISMOS DE COAGULAÇÃO E CONCEPÇÃO DE ETA’s</vt:lpstr>
      <vt:lpstr>MECANISMOS DE COAGULAÇÃO E CONCEPÇÃO DE ETA’s</vt:lpstr>
      <vt:lpstr>MECANISMOS DE COAGULAÇÃO E CONCEPÇÃO DE ETA’s</vt:lpstr>
      <vt:lpstr>MECANISMOS DE COAGULAÇÃO E CONCEPÇÃO DE ETA’s</vt:lpstr>
      <vt:lpstr>MECANISMOS DE COAGULAÇÃO E CONCEPÇÃO DE ETA’s</vt:lpstr>
      <vt:lpstr>MECANISMOS DE COAGULAÇÃO E CONCEPÇÃO DE ETA’s</vt:lpstr>
      <vt:lpstr>MECANISMOS DE COAGULAÇÃO E CONCEPÇÃO DE ETA’s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CONCEPÇÃO DE ETAs E PRODUÇÃO DE LODO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CÁLCULO DA PRODUÇÃO  DE LODO </vt:lpstr>
      <vt:lpstr>CÁLCULO DA PRODUÇÃO  DE LODO </vt:lpstr>
      <vt:lpstr>CÁLCULO DA PRODUÇÃO  DE LODO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COMENTÁRIOS FINAIS </vt:lpstr>
      <vt:lpstr>COMENTÁRIOS FINAIS </vt:lpstr>
      <vt:lpstr>COMENTÁRIOS FINAIS </vt:lpstr>
      <vt:lpstr>COMENTÁRIOS FINAIS </vt:lpstr>
      <vt:lpstr>Muito 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5748 – TRATAMENTO DE LODOS GERADOS EM ESTAÇÕES DE TRATAMENTO DE ÁGUAS DE ABASTECIMENTO E DE ESGOTOS SANITÁRIOS   CONCEPÇÃO DE ETAs E PRODUÇÃO  DE LODO DE ETA </dc:title>
  <dc:creator>user</dc:creator>
  <cp:lastModifiedBy>Sidney Seckler</cp:lastModifiedBy>
  <cp:revision>49</cp:revision>
  <dcterms:created xsi:type="dcterms:W3CDTF">2005-09-25T17:02:42Z</dcterms:created>
  <dcterms:modified xsi:type="dcterms:W3CDTF">2017-06-22T16:29:49Z</dcterms:modified>
</cp:coreProperties>
</file>