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1"/>
  </p:notesMasterIdLst>
  <p:sldIdLst>
    <p:sldId id="257" r:id="rId2"/>
    <p:sldId id="258" r:id="rId3"/>
    <p:sldId id="287" r:id="rId4"/>
    <p:sldId id="28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300" r:id="rId21"/>
    <p:sldId id="301" r:id="rId22"/>
    <p:sldId id="302" r:id="rId23"/>
    <p:sldId id="336" r:id="rId24"/>
    <p:sldId id="337" r:id="rId25"/>
    <p:sldId id="338" r:id="rId26"/>
    <p:sldId id="339" r:id="rId27"/>
    <p:sldId id="340" r:id="rId28"/>
    <p:sldId id="280" r:id="rId29"/>
    <p:sldId id="303" r:id="rId30"/>
    <p:sldId id="281" r:id="rId31"/>
    <p:sldId id="282" r:id="rId32"/>
    <p:sldId id="304" r:id="rId33"/>
    <p:sldId id="305" r:id="rId34"/>
    <p:sldId id="306" r:id="rId35"/>
    <p:sldId id="283" r:id="rId36"/>
    <p:sldId id="298" r:id="rId37"/>
    <p:sldId id="299" r:id="rId38"/>
    <p:sldId id="263" r:id="rId39"/>
    <p:sldId id="284" r:id="rId40"/>
    <p:sldId id="285" r:id="rId41"/>
    <p:sldId id="286" r:id="rId42"/>
    <p:sldId id="264" r:id="rId43"/>
    <p:sldId id="289" r:id="rId44"/>
    <p:sldId id="290" r:id="rId45"/>
    <p:sldId id="291" r:id="rId46"/>
    <p:sldId id="307" r:id="rId47"/>
    <p:sldId id="292" r:id="rId48"/>
    <p:sldId id="293" r:id="rId49"/>
    <p:sldId id="294" r:id="rId50"/>
    <p:sldId id="295" r:id="rId51"/>
    <p:sldId id="296" r:id="rId52"/>
    <p:sldId id="29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265" r:id="rId70"/>
    <p:sldId id="266" r:id="rId71"/>
    <p:sldId id="267" r:id="rId72"/>
    <p:sldId id="268" r:id="rId73"/>
    <p:sldId id="342" r:id="rId74"/>
    <p:sldId id="343" r:id="rId75"/>
    <p:sldId id="341" r:id="rId76"/>
    <p:sldId id="325" r:id="rId77"/>
    <p:sldId id="326" r:id="rId78"/>
    <p:sldId id="327" r:id="rId79"/>
    <p:sldId id="328" r:id="rId80"/>
    <p:sldId id="329" r:id="rId81"/>
    <p:sldId id="333" r:id="rId82"/>
    <p:sldId id="330" r:id="rId83"/>
    <p:sldId id="331" r:id="rId84"/>
    <p:sldId id="334" r:id="rId85"/>
    <p:sldId id="332" r:id="rId86"/>
    <p:sldId id="335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24" r:id="rId10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EBF016"/>
    <a:srgbClr val="FF4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8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5.emf"/><Relationship Id="rId1" Type="http://schemas.openxmlformats.org/officeDocument/2006/relationships/image" Target="../media/image8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322B2FD-73B9-452C-95C9-22975A0CE7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73825A8-D49A-4335-A578-31784382AA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D340B77-7A1A-4E7C-89FF-F0FA61B6E2B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F170D9-B46F-4EEA-9EF4-DB16FB6428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CBF23B9-1C1B-47B6-BE4D-7E9EA3F809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0723D7A-AA44-4C5F-AAEF-694D29650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F064122-B898-4F4B-84F4-BAC18C1FA1E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A0913F-DC1C-4F4E-B43F-E45ECD1D3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FEB30-6BD4-4997-9E38-9D2781E5268A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EFEB9775-22FC-4EBF-AFA2-FCA9BEE7BA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6243DB2-FE96-4091-B5A0-8E5C2AE4D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D3AA01-94CD-4496-B454-F7BE9762FC5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B984135-AC3A-46B9-9181-82C3B580081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BFC9F39-9B21-4412-81C5-8B5BF8338AB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1365008-E668-430F-AE2A-D68A58A69B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73DDCD3-3DFB-42B9-B001-DFE60DB964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CCDB92-C808-4073-B16B-340E0DE934E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A2262-4438-4C44-BABD-B54398A6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463303-E83F-4A05-8725-AEAC20217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24AE0F-082E-4B96-8152-1143CB81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B3CB8-BA50-45E2-8FE1-656CD842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3E6734-1423-4FF1-BE05-774E4E70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F5916-6212-423B-834B-37CBA32514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201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BFC426-7091-41EE-B232-06A338EDE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1A7F1A-6563-4A52-B5EF-1A626AD4F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F8C927-3401-40EB-A7ED-37F08FFE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34B76D-B1C8-400D-AEFD-CE5ADA1F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F52142-9880-4FC5-A313-B8393B18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CC101-2E66-46D9-989D-607CC5FC32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551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FC799-8B4C-4A74-A6C6-F9512D85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C75BA9-3555-44C6-9EA0-8CDB2B9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FD6297-4070-4BF9-8A30-CD2D9BDCCAD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E244224-F647-4A71-8861-DFCF77298BB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79F44C2-2743-4CDF-8DEA-F80301BE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0E3EEA3C-3A00-4040-959C-07ADD723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6E386C7-227B-4A41-9A4D-74B30BF7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B88EFD-94EF-403A-A042-2438BE8E72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404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5C36C-C9FB-447E-9BA0-3F8E9976402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DE16DF-741F-46A1-AB36-1D3FF4DB1A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22E15D-FB52-4671-8BB8-A23599246F6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064D63E-57C9-491A-A873-703ECB29007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39E666-AE81-4449-9E33-83CCF3D91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AC3E95-0A12-4B39-B580-75AEFC03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770411D-9CCA-4F30-BDF9-40CBF84F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8255E3-7F91-40D1-A972-40A94333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C623C3-18CE-4E0E-9E80-20FB71F73B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285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8B6FB-5F6A-4DF9-A777-421347A7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102606-D390-44ED-836E-B150C1BF50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119BB-1039-4FAE-B1A0-D48BBD83E1E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B606343-91EB-4191-A7C2-2506CE7BA29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D544B07-25E5-4819-AF5A-472C6CEC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0B058E7E-21B4-45BA-9381-425A0368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8EEB6A32-01AD-4016-B3C3-A519DA82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04187D-0E00-47F6-913B-99D1679312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20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A2825-7702-4EB1-92F2-931ADCFE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F64FA3-16D0-43FA-816C-D53FC699572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FCAC1C-99E0-489B-8049-37AF1B6BD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CA64A7-013C-401E-9727-0DB3741A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8DD653-F158-4D82-8CBF-4C97DF46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EE6D53-B6DB-4247-BDF9-916AA6EF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4B292E-A1C4-4AB0-87F6-A24E64E931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61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88FDC-C2BF-4213-8344-D5D61D1B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900A1F-A34A-41AB-A072-A8AAA553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2F038-CA8B-4A91-AB68-F8C0DA4C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28B821-A8A0-456F-BCE8-309816E7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2E3769-248E-4B31-827D-789A8791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08F74-DA6A-4BBE-9DA3-2778BF2A6D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763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CF77-7755-462C-8804-94C796AA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FE0AF6-2BD5-455C-9B44-9057A978C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B61C0C-A1DC-4D3F-8463-E21F7776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268F99-44F2-49AC-B2CA-3356A881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F790BD-1B7A-493A-8C0C-E0D1CB16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696C-80A6-43FA-97FA-CFA54588ED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744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7D498-76CC-41C2-B62B-44B1EAF4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CA897C-C3F0-4A78-B0C7-291B434A9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2FA2F0-80D7-4218-A895-899AAF425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1F4B43-BCA0-4C4A-A2C2-0164CF68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01680B-738C-4E72-92DD-42E8CD3F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BA41B-BF86-4526-BC6D-5FB89FB9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F8B3-AA68-401E-B66F-1A0483D175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837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4A3F4-978F-4758-86D1-909D7B7C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9B2C29-1FD8-47C2-9916-1B4787A3E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6E0BE0-684B-4FA1-B708-FFCA0D362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FCED9B-B5BF-40D0-94D7-D731F1F46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2318B2-8E66-486F-A030-46077C5FB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1E4B623-B1F5-4F2A-9EC3-137160E2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566F7D-83E0-4D98-8DAA-0F5FDC32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192803-6220-49A6-A81E-578A8934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8ED9-92C8-4A84-8ED3-2619CF0EC1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31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26D5E-A067-4F0C-B941-A58B0285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57BEA0-545B-47FA-B36A-0877005B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E74D19-EC72-4073-8CD4-8CC07E23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376114-9123-41DF-A721-BBE6FC71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2FE42-DDFA-4E58-9395-86EBBA51C2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475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E42340-C55D-46B2-8D23-C111DE4C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3A25A3-3C11-42D7-B976-10A1BAD8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0F5502-788E-41EB-9ACD-3A0BE83D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86510-5A6D-4556-9BA1-0E456E62F2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806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E0CB8-EA64-4971-9E61-7D77B3AE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29C49C-A968-4803-8199-8F9507B9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C17DB4-38DD-4562-AFE5-0E13231AF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92CA31-5304-4457-AEF7-EB4F1F1A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CEC4C1-533A-47EE-B7DC-ACAB2503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852002-696C-40A0-B1FE-62718640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F930-19F5-4D97-A598-DCF934E617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741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00B2E-A966-4366-B777-38551838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75966A-1531-4C59-A0E4-32355F376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EA18F9-FE6D-45F0-8EAA-071545123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E07FE6-B332-4D58-B816-BBA95C62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B2B753-C30B-4C63-B112-A41556FE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E18142-D333-459C-8D0C-21D5BE82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5F556-C276-48B5-8BA6-EF34F75949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910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BC1ADE6-D113-46DD-A54F-614E07ECF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5C14F2-A451-4680-A844-8AAEDD879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4441892-D391-4111-9A5D-76DBEA2090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8BC9A0D-A661-44B2-B087-B4DF87CBF4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A5BAB9D-35EA-4A81-9AB5-C817A8B52D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3CBD357-E1FF-4E6C-A56F-56BD31A4699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wmf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wmf"/><Relationship Id="rId5" Type="http://schemas.openxmlformats.org/officeDocument/2006/relationships/image" Target="../media/image3.wmf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emf"/><Relationship Id="rId4" Type="http://schemas.openxmlformats.org/officeDocument/2006/relationships/image" Target="../media/image1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.wmf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.wmf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.wmf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.wmf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.wmf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.wmf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.wmf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3.emf"/><Relationship Id="rId5" Type="http://schemas.openxmlformats.org/officeDocument/2006/relationships/image" Target="../media/image60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68.emf"/><Relationship Id="rId3" Type="http://schemas.openxmlformats.org/officeDocument/2006/relationships/image" Target="../media/image3.wmf"/><Relationship Id="rId7" Type="http://schemas.openxmlformats.org/officeDocument/2006/relationships/image" Target="../media/image65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6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.wmf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71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.wmf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4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5.emf"/><Relationship Id="rId4" Type="http://schemas.openxmlformats.org/officeDocument/2006/relationships/oleObject" Target="../embeddings/oleObject4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4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78.emf"/><Relationship Id="rId4" Type="http://schemas.openxmlformats.org/officeDocument/2006/relationships/oleObject" Target="../embeddings/oleObject4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4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80.emf"/><Relationship Id="rId4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84.jpe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83.e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1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4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85.emf"/><Relationship Id="rId4" Type="http://schemas.openxmlformats.org/officeDocument/2006/relationships/oleObject" Target="../embeddings/oleObject52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3.wmf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87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88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91.jpeg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2.jpeg"/><Relationship Id="rId5" Type="http://schemas.openxmlformats.org/officeDocument/2006/relationships/image" Target="../media/image89.e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3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3.wmf"/><Relationship Id="rId7" Type="http://schemas.openxmlformats.org/officeDocument/2006/relationships/image" Target="../media/image9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93.e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9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7.emf"/><Relationship Id="rId4" Type="http://schemas.openxmlformats.org/officeDocument/2006/relationships/oleObject" Target="../embeddings/oleObject6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98.emf"/><Relationship Id="rId4" Type="http://schemas.openxmlformats.org/officeDocument/2006/relationships/oleObject" Target="../embeddings/oleObject6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99.emf"/><Relationship Id="rId4" Type="http://schemas.openxmlformats.org/officeDocument/2006/relationships/oleObject" Target="../embeddings/oleObject6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65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66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6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68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10.emf"/><Relationship Id="rId4" Type="http://schemas.openxmlformats.org/officeDocument/2006/relationships/oleObject" Target="../embeddings/oleObject69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1.emf"/><Relationship Id="rId4" Type="http://schemas.openxmlformats.org/officeDocument/2006/relationships/oleObject" Target="../embeddings/oleObject70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71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13.emf"/><Relationship Id="rId4" Type="http://schemas.openxmlformats.org/officeDocument/2006/relationships/oleObject" Target="../embeddings/oleObject72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14.emf"/><Relationship Id="rId4" Type="http://schemas.openxmlformats.org/officeDocument/2006/relationships/oleObject" Target="../embeddings/oleObject7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7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75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17.emf"/><Relationship Id="rId4" Type="http://schemas.openxmlformats.org/officeDocument/2006/relationships/oleObject" Target="../embeddings/oleObject76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77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19.emf"/><Relationship Id="rId4" Type="http://schemas.openxmlformats.org/officeDocument/2006/relationships/oleObject" Target="../embeddings/oleObject78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20.emf"/><Relationship Id="rId4" Type="http://schemas.openxmlformats.org/officeDocument/2006/relationships/oleObject" Target="../embeddings/oleObject79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21.emf"/><Relationship Id="rId4" Type="http://schemas.openxmlformats.org/officeDocument/2006/relationships/oleObject" Target="../embeddings/oleObject80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22.emf"/><Relationship Id="rId4" Type="http://schemas.openxmlformats.org/officeDocument/2006/relationships/oleObject" Target="../embeddings/oleObject81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23.emf"/><Relationship Id="rId4" Type="http://schemas.openxmlformats.org/officeDocument/2006/relationships/oleObject" Target="../embeddings/oleObject82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24.emf"/><Relationship Id="rId4" Type="http://schemas.openxmlformats.org/officeDocument/2006/relationships/oleObject" Target="../embeddings/oleObject83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ntraQAhgua1">
            <a:extLst>
              <a:ext uri="{FF2B5EF4-FFF2-40B4-BE49-F238E27FC236}">
                <a16:creationId xmlns:a16="http://schemas.microsoft.com/office/drawing/2014/main" id="{FD05C9EB-797F-4564-B586-3B234FB9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18075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A850458B-0C0D-46D7-89EB-4A5796EC9DC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740EC603-1C04-4477-A035-58E443F416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0988" y="476250"/>
            <a:ext cx="8610600" cy="4464050"/>
          </a:xfrm>
        </p:spPr>
        <p:txBody>
          <a:bodyPr/>
          <a:lstStyle/>
          <a:p>
            <a:r>
              <a:rPr lang="pt-BR" altLang="pt-BR" sz="3200" b="1">
                <a:solidFill>
                  <a:schemeClr val="tx1"/>
                </a:solidFill>
              </a:rPr>
              <a:t>ESCOLA POLITÉCNICA DA USP</a:t>
            </a:r>
            <a:br>
              <a:rPr lang="pt-BR" altLang="pt-BR" sz="3200" b="1">
                <a:solidFill>
                  <a:schemeClr val="tx1"/>
                </a:solidFill>
              </a:rPr>
            </a:br>
            <a:r>
              <a:rPr lang="pt-BR" altLang="pt-BR" sz="3200" b="1">
                <a:solidFill>
                  <a:schemeClr val="tx1"/>
                </a:solidFill>
              </a:rPr>
              <a:t>DEPARTAMENTO DE ENGENHARIA </a:t>
            </a:r>
            <a:br>
              <a:rPr lang="pt-BR" altLang="pt-BR" sz="3200" b="1">
                <a:solidFill>
                  <a:schemeClr val="tx1"/>
                </a:solidFill>
              </a:rPr>
            </a:br>
            <a:r>
              <a:rPr lang="pt-BR" altLang="pt-BR" sz="3200" b="1">
                <a:solidFill>
                  <a:schemeClr val="tx1"/>
                </a:solidFill>
              </a:rPr>
              <a:t>HIDRÁULICA E SANITÁRIA</a:t>
            </a:r>
            <a:br>
              <a:rPr lang="pt-BR" altLang="pt-BR" sz="3200" b="1">
                <a:solidFill>
                  <a:schemeClr val="tx1"/>
                </a:solidFill>
              </a:rPr>
            </a:br>
            <a:r>
              <a:rPr lang="pt-BR" altLang="pt-BR" sz="3200" b="1">
                <a:solidFill>
                  <a:schemeClr val="tx1"/>
                </a:solidFill>
              </a:rPr>
              <a:t>PHD 5750 – TRATAMENTO AVANÇADO DE ÁGUAS DE ABASTECIMENTO</a:t>
            </a:r>
            <a:br>
              <a:rPr lang="pt-BR" altLang="pt-BR" sz="3200" b="1">
                <a:solidFill>
                  <a:schemeClr val="tx1"/>
                </a:solidFill>
              </a:rPr>
            </a:br>
            <a:br>
              <a:rPr lang="pt-BR" altLang="pt-BR" sz="3200" b="1">
                <a:solidFill>
                  <a:schemeClr val="tx1"/>
                </a:solidFill>
              </a:rPr>
            </a:br>
            <a:r>
              <a:rPr lang="pt-BR" altLang="pt-BR" sz="3200" b="1">
                <a:solidFill>
                  <a:schemeClr val="tx1"/>
                </a:solidFill>
              </a:rPr>
              <a:t>SUBPRODUTOS DA DESINFECÇÃO: FORMAÇÃO, MINIMIZAÇÃO E REMOÇÃO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FEB49CB-7E54-4C82-B899-7E777ABA25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2275" y="5445125"/>
            <a:ext cx="8382000" cy="792163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pt-BR" altLang="pt-BR" b="1">
                <a:latin typeface="Times" panose="02020603050405020304" pitchFamily="18" charset="0"/>
              </a:rPr>
              <a:t>Prof. Dr. Sidney Seckler Ferreira Filho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endParaRPr lang="pt-BR" altLang="pt-BR" b="1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27711FDB-C334-4427-AD46-56211A48B2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615304CB-501F-4BCE-B68D-758C07C33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385763"/>
            <a:ext cx="8245475" cy="1212850"/>
          </a:xfrm>
        </p:spPr>
        <p:txBody>
          <a:bodyPr/>
          <a:lstStyle/>
          <a:p>
            <a:r>
              <a:rPr lang="pt-BR" altLang="pt-BR" sz="4000">
                <a:solidFill>
                  <a:schemeClr val="tx1"/>
                </a:solidFill>
              </a:rPr>
              <a:t>CONTAMINANTES ORGÂNICOS EM ÁGUAS NATURAIS: ORIGEM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C49089C3-FE48-42C8-94C2-366902FFD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924050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Águas Naturais</a:t>
            </a:r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9E606E14-ACB1-426D-A128-D0B99D93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Compostos Dissolvidos</a:t>
            </a:r>
          </a:p>
        </p:txBody>
      </p:sp>
      <p:cxnSp>
        <p:nvCxnSpPr>
          <p:cNvPr id="21510" name="AutoShape 6">
            <a:extLst>
              <a:ext uri="{FF2B5EF4-FFF2-40B4-BE49-F238E27FC236}">
                <a16:creationId xmlns:a16="http://schemas.microsoft.com/office/drawing/2014/main" id="{3B87F745-CC11-445E-8B0B-28EBD0B8622D}"/>
              </a:ext>
            </a:extLst>
          </p:cNvPr>
          <p:cNvCxnSpPr>
            <a:cxnSpLocks noChangeShapeType="1"/>
            <a:stCxn id="21508" idx="3"/>
            <a:endCxn id="21509" idx="1"/>
          </p:cNvCxnSpPr>
          <p:nvPr/>
        </p:nvCxnSpPr>
        <p:spPr bwMode="auto">
          <a:xfrm rot="5400000">
            <a:off x="2856707" y="1475581"/>
            <a:ext cx="750888" cy="2670175"/>
          </a:xfrm>
          <a:prstGeom prst="bentConnector3">
            <a:avLst>
              <a:gd name="adj1" fmla="val 3890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1" name="AutoShape 7">
            <a:extLst>
              <a:ext uri="{FF2B5EF4-FFF2-40B4-BE49-F238E27FC236}">
                <a16:creationId xmlns:a16="http://schemas.microsoft.com/office/drawing/2014/main" id="{45712799-6070-4BA5-BE09-78CC314A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Inorgânicos</a:t>
            </a:r>
          </a:p>
        </p:txBody>
      </p:sp>
      <p:sp>
        <p:nvSpPr>
          <p:cNvPr id="21512" name="AutoShape 8">
            <a:extLst>
              <a:ext uri="{FF2B5EF4-FFF2-40B4-BE49-F238E27FC236}">
                <a16:creationId xmlns:a16="http://schemas.microsoft.com/office/drawing/2014/main" id="{A46E97F7-EAAC-4C41-BBA7-2893F237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Orgânicos</a:t>
            </a:r>
          </a:p>
        </p:txBody>
      </p:sp>
      <p:cxnSp>
        <p:nvCxnSpPr>
          <p:cNvPr id="21513" name="AutoShape 9">
            <a:extLst>
              <a:ext uri="{FF2B5EF4-FFF2-40B4-BE49-F238E27FC236}">
                <a16:creationId xmlns:a16="http://schemas.microsoft.com/office/drawing/2014/main" id="{5BAB332D-9726-4893-AED3-C57E74256AAE}"/>
              </a:ext>
            </a:extLst>
          </p:cNvPr>
          <p:cNvCxnSpPr>
            <a:cxnSpLocks noChangeShapeType="1"/>
            <a:stCxn id="21509" idx="3"/>
            <a:endCxn id="21511" idx="1"/>
          </p:cNvCxnSpPr>
          <p:nvPr/>
        </p:nvCxnSpPr>
        <p:spPr bwMode="auto">
          <a:xfrm rot="5400000">
            <a:off x="893763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4" name="AutoShape 10">
            <a:extLst>
              <a:ext uri="{FF2B5EF4-FFF2-40B4-BE49-F238E27FC236}">
                <a16:creationId xmlns:a16="http://schemas.microsoft.com/office/drawing/2014/main" id="{8EB5A1EA-F4B0-467B-91E8-397E1598DD77}"/>
              </a:ext>
            </a:extLst>
          </p:cNvPr>
          <p:cNvCxnSpPr>
            <a:cxnSpLocks noChangeShapeType="1"/>
            <a:stCxn id="21509" idx="3"/>
            <a:endCxn id="21512" idx="1"/>
          </p:cNvCxnSpPr>
          <p:nvPr/>
        </p:nvCxnSpPr>
        <p:spPr bwMode="auto">
          <a:xfrm rot="16200000" flipH="1">
            <a:off x="1963738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5" name="AutoShape 11">
            <a:extLst>
              <a:ext uri="{FF2B5EF4-FFF2-40B4-BE49-F238E27FC236}">
                <a16:creationId xmlns:a16="http://schemas.microsoft.com/office/drawing/2014/main" id="{6AE038AE-33EF-4540-BCC1-4CD131356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Sintéticos</a:t>
            </a:r>
          </a:p>
        </p:txBody>
      </p:sp>
      <p:sp>
        <p:nvSpPr>
          <p:cNvPr id="21516" name="AutoShape 12">
            <a:extLst>
              <a:ext uri="{FF2B5EF4-FFF2-40B4-BE49-F238E27FC236}">
                <a16:creationId xmlns:a16="http://schemas.microsoft.com/office/drawing/2014/main" id="{8D1DB887-DAC9-46DD-8786-F643F51D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Naturais</a:t>
            </a:r>
          </a:p>
        </p:txBody>
      </p:sp>
      <p:cxnSp>
        <p:nvCxnSpPr>
          <p:cNvPr id="21517" name="AutoShape 13">
            <a:extLst>
              <a:ext uri="{FF2B5EF4-FFF2-40B4-BE49-F238E27FC236}">
                <a16:creationId xmlns:a16="http://schemas.microsoft.com/office/drawing/2014/main" id="{9C13FC01-72A1-48CF-A59D-83C0282CABB1}"/>
              </a:ext>
            </a:extLst>
          </p:cNvPr>
          <p:cNvCxnSpPr>
            <a:cxnSpLocks noChangeShapeType="1"/>
            <a:stCxn id="21512" idx="3"/>
            <a:endCxn id="21516" idx="1"/>
          </p:cNvCxnSpPr>
          <p:nvPr/>
        </p:nvCxnSpPr>
        <p:spPr bwMode="auto">
          <a:xfrm rot="16200000" flipH="1">
            <a:off x="3128963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4">
            <a:extLst>
              <a:ext uri="{FF2B5EF4-FFF2-40B4-BE49-F238E27FC236}">
                <a16:creationId xmlns:a16="http://schemas.microsoft.com/office/drawing/2014/main" id="{355D4237-843B-4345-B2C2-B3143C7AEF18}"/>
              </a:ext>
            </a:extLst>
          </p:cNvPr>
          <p:cNvCxnSpPr>
            <a:cxnSpLocks noChangeShapeType="1"/>
            <a:stCxn id="21512" idx="3"/>
            <a:endCxn id="21515" idx="1"/>
          </p:cNvCxnSpPr>
          <p:nvPr/>
        </p:nvCxnSpPr>
        <p:spPr bwMode="auto">
          <a:xfrm rot="5400000">
            <a:off x="2017713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9" name="AutoShape 15">
            <a:extLst>
              <a:ext uri="{FF2B5EF4-FFF2-40B4-BE49-F238E27FC236}">
                <a16:creationId xmlns:a16="http://schemas.microsoft.com/office/drawing/2014/main" id="{4F7BFE86-E1E7-44E2-A130-1EC46EEA9BD7}"/>
              </a:ext>
            </a:extLst>
          </p:cNvPr>
          <p:cNvSpPr>
            <a:spLocks/>
          </p:cNvSpPr>
          <p:nvPr/>
        </p:nvSpPr>
        <p:spPr bwMode="auto">
          <a:xfrm>
            <a:off x="4859338" y="2997200"/>
            <a:ext cx="792162" cy="1728788"/>
          </a:xfrm>
          <a:prstGeom prst="leftBrace">
            <a:avLst>
              <a:gd name="adj1" fmla="val 18186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1F9B44A2-1B00-4EF4-98D3-D839F198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055938"/>
            <a:ext cx="367188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naturais oriundos de degradação de matéria vegetal (Substâncias Húmicas)</a:t>
            </a:r>
          </a:p>
        </p:txBody>
      </p:sp>
      <p:cxnSp>
        <p:nvCxnSpPr>
          <p:cNvPr id="21521" name="AutoShape 17">
            <a:extLst>
              <a:ext uri="{FF2B5EF4-FFF2-40B4-BE49-F238E27FC236}">
                <a16:creationId xmlns:a16="http://schemas.microsoft.com/office/drawing/2014/main" id="{1143B187-439E-45D8-9B8D-37CC04CE9A7C}"/>
              </a:ext>
            </a:extLst>
          </p:cNvPr>
          <p:cNvCxnSpPr>
            <a:cxnSpLocks noChangeShapeType="1"/>
            <a:stCxn id="21516" idx="1"/>
            <a:endCxn id="21520" idx="2"/>
          </p:cNvCxnSpPr>
          <p:nvPr/>
        </p:nvCxnSpPr>
        <p:spPr bwMode="auto">
          <a:xfrm rot="16200000">
            <a:off x="4795044" y="3550444"/>
            <a:ext cx="1101725" cy="3567113"/>
          </a:xfrm>
          <a:prstGeom prst="curvedConnector3">
            <a:avLst>
              <a:gd name="adj1" fmla="val 55764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2" name="Oval 18">
            <a:extLst>
              <a:ext uri="{FF2B5EF4-FFF2-40B4-BE49-F238E27FC236}">
                <a16:creationId xmlns:a16="http://schemas.microsoft.com/office/drawing/2014/main" id="{A05C2BC2-0789-421E-B708-86E36B2C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5386388"/>
            <a:ext cx="4465638" cy="12954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TA Alto Cotia 1">
            <a:extLst>
              <a:ext uri="{FF2B5EF4-FFF2-40B4-BE49-F238E27FC236}">
                <a16:creationId xmlns:a16="http://schemas.microsoft.com/office/drawing/2014/main" id="{A3AFF21D-CDD4-43E5-A3A0-0EF08F929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79914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E5961FD2-CBAE-4D53-A040-BA63FC9D34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66E9F477-8A99-43E3-B29E-E3DE94A1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88913"/>
            <a:ext cx="928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TRATAMENTO CONVENCIONAL</a:t>
            </a:r>
          </a:p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SISTEMA ALTO COTIA</a:t>
            </a:r>
          </a:p>
        </p:txBody>
      </p:sp>
      <p:sp>
        <p:nvSpPr>
          <p:cNvPr id="22533" name="Oval 5">
            <a:extLst>
              <a:ext uri="{FF2B5EF4-FFF2-40B4-BE49-F238E27FC236}">
                <a16:creationId xmlns:a16="http://schemas.microsoft.com/office/drawing/2014/main" id="{9EBA251D-4561-4049-8829-EDDDA6E3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644900"/>
            <a:ext cx="647700" cy="15128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id="{F7E2BBC0-8AEA-4390-A172-8197F1F39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500438"/>
            <a:ext cx="719137" cy="7207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535" name="Oval 7">
            <a:extLst>
              <a:ext uri="{FF2B5EF4-FFF2-40B4-BE49-F238E27FC236}">
                <a16:creationId xmlns:a16="http://schemas.microsoft.com/office/drawing/2014/main" id="{5E053550-2E27-4AB0-AFED-E5C191ED8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1863725" cy="901700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/>
              <a:t>Sistema Alto Cotia</a:t>
            </a:r>
          </a:p>
        </p:txBody>
      </p:sp>
      <p:sp>
        <p:nvSpPr>
          <p:cNvPr id="22536" name="Oval 8">
            <a:extLst>
              <a:ext uri="{FF2B5EF4-FFF2-40B4-BE49-F238E27FC236}">
                <a16:creationId xmlns:a16="http://schemas.microsoft.com/office/drawing/2014/main" id="{3F63D2D5-14F9-4466-9922-F6812A3CC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068638"/>
            <a:ext cx="1223962" cy="2447925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cxnSp>
        <p:nvCxnSpPr>
          <p:cNvPr id="22537" name="AutoShape 9">
            <a:extLst>
              <a:ext uri="{FF2B5EF4-FFF2-40B4-BE49-F238E27FC236}">
                <a16:creationId xmlns:a16="http://schemas.microsoft.com/office/drawing/2014/main" id="{33E4FC22-A971-4529-B85E-0FD2A92AC93B}"/>
              </a:ext>
            </a:extLst>
          </p:cNvPr>
          <p:cNvCxnSpPr>
            <a:cxnSpLocks noChangeShapeType="1"/>
            <a:stCxn id="22535" idx="4"/>
            <a:endCxn id="22536" idx="2"/>
          </p:cNvCxnSpPr>
          <p:nvPr/>
        </p:nvCxnSpPr>
        <p:spPr bwMode="auto">
          <a:xfrm rot="16200000" flipH="1">
            <a:off x="1852613" y="3317875"/>
            <a:ext cx="738187" cy="1211263"/>
          </a:xfrm>
          <a:prstGeom prst="curvedConnector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8" name="AutoShape 10">
            <a:extLst>
              <a:ext uri="{FF2B5EF4-FFF2-40B4-BE49-F238E27FC236}">
                <a16:creationId xmlns:a16="http://schemas.microsoft.com/office/drawing/2014/main" id="{81F15E87-ED50-4058-997E-9D40C96C7C93}"/>
              </a:ext>
            </a:extLst>
          </p:cNvPr>
          <p:cNvCxnSpPr>
            <a:cxnSpLocks noChangeShapeType="1"/>
            <a:stCxn id="22535" idx="6"/>
            <a:endCxn id="22536" idx="2"/>
          </p:cNvCxnSpPr>
          <p:nvPr/>
        </p:nvCxnSpPr>
        <p:spPr bwMode="auto">
          <a:xfrm>
            <a:off x="2563813" y="3087688"/>
            <a:ext cx="263525" cy="1204912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59F794D-BB10-4FC6-9AD5-F34761D8552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85B979B2-5030-4737-8899-0B947B7D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88913"/>
            <a:ext cx="928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TRATAMENTO CONVENCIONAL</a:t>
            </a:r>
          </a:p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SISTEMA ALTO COTIA</a:t>
            </a:r>
          </a:p>
        </p:txBody>
      </p:sp>
      <p:grpSp>
        <p:nvGrpSpPr>
          <p:cNvPr id="23556" name="Group 4">
            <a:extLst>
              <a:ext uri="{FF2B5EF4-FFF2-40B4-BE49-F238E27FC236}">
                <a16:creationId xmlns:a16="http://schemas.microsoft.com/office/drawing/2014/main" id="{A6B3BF9A-1961-4178-A86B-E98267113DFE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628775"/>
            <a:ext cx="4391025" cy="3240088"/>
            <a:chOff x="295" y="1026"/>
            <a:chExt cx="2766" cy="2041"/>
          </a:xfrm>
        </p:grpSpPr>
        <p:pic>
          <p:nvPicPr>
            <p:cNvPr id="23557" name="Picture 5" descr="ETA Alto Cotia 1">
              <a:extLst>
                <a:ext uri="{FF2B5EF4-FFF2-40B4-BE49-F238E27FC236}">
                  <a16:creationId xmlns:a16="http://schemas.microsoft.com/office/drawing/2014/main" id="{AEADE46C-5B44-4D41-9825-71BDFAAE9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26"/>
              <a:ext cx="2766" cy="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8" name="Oval 6">
              <a:extLst>
                <a:ext uri="{FF2B5EF4-FFF2-40B4-BE49-F238E27FC236}">
                  <a16:creationId xmlns:a16="http://schemas.microsoft.com/office/drawing/2014/main" id="{CA22857E-3D91-457F-A7BE-576E77E7D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1847"/>
              <a:ext cx="224" cy="6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3559" name="Oval 7">
              <a:extLst>
                <a:ext uri="{FF2B5EF4-FFF2-40B4-BE49-F238E27FC236}">
                  <a16:creationId xmlns:a16="http://schemas.microsoft.com/office/drawing/2014/main" id="{CC8D06EA-EF5F-4DBA-B405-03D2AF5D2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1788"/>
              <a:ext cx="249" cy="29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3560" name="Oval 8">
              <a:extLst>
                <a:ext uri="{FF2B5EF4-FFF2-40B4-BE49-F238E27FC236}">
                  <a16:creationId xmlns:a16="http://schemas.microsoft.com/office/drawing/2014/main" id="{0DD8D49F-6693-47E0-B355-019B3F6C2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192"/>
              <a:ext cx="862" cy="404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pt-BR" altLang="pt-BR" sz="1200" b="1"/>
                <a:t>Sistema Alto Cotia</a:t>
              </a:r>
            </a:p>
          </p:txBody>
        </p:sp>
        <p:sp>
          <p:nvSpPr>
            <p:cNvPr id="23561" name="Oval 9">
              <a:extLst>
                <a:ext uri="{FF2B5EF4-FFF2-40B4-BE49-F238E27FC236}">
                  <a16:creationId xmlns:a16="http://schemas.microsoft.com/office/drawing/2014/main" id="{BCCFD5D2-F6A7-49A1-A8AB-89F97ED1B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1613"/>
              <a:ext cx="424" cy="997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cxnSp>
          <p:nvCxnSpPr>
            <p:cNvPr id="23562" name="AutoShape 10">
              <a:extLst>
                <a:ext uri="{FF2B5EF4-FFF2-40B4-BE49-F238E27FC236}">
                  <a16:creationId xmlns:a16="http://schemas.microsoft.com/office/drawing/2014/main" id="{549A3B8E-3258-4492-A788-0133108708D2}"/>
                </a:ext>
              </a:extLst>
            </p:cNvPr>
            <p:cNvCxnSpPr>
              <a:cxnSpLocks noChangeShapeType="1"/>
              <a:stCxn id="23560" idx="4"/>
              <a:endCxn id="23561" idx="2"/>
            </p:cNvCxnSpPr>
            <p:nvPr/>
          </p:nvCxnSpPr>
          <p:spPr bwMode="auto">
            <a:xfrm rot="16200000" flipH="1">
              <a:off x="686" y="1691"/>
              <a:ext cx="506" cy="336"/>
            </a:xfrm>
            <a:prstGeom prst="curvedConnector2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63" name="AutoShape 11">
              <a:extLst>
                <a:ext uri="{FF2B5EF4-FFF2-40B4-BE49-F238E27FC236}">
                  <a16:creationId xmlns:a16="http://schemas.microsoft.com/office/drawing/2014/main" id="{BCAD37D8-665A-49E5-853A-18ED6B1A725D}"/>
                </a:ext>
              </a:extLst>
            </p:cNvPr>
            <p:cNvCxnSpPr>
              <a:cxnSpLocks noChangeShapeType="1"/>
              <a:stCxn id="23560" idx="4"/>
              <a:endCxn id="23561" idx="1"/>
            </p:cNvCxnSpPr>
            <p:nvPr/>
          </p:nvCxnSpPr>
          <p:spPr bwMode="auto">
            <a:xfrm rot="16200000" flipH="1">
              <a:off x="903" y="1474"/>
              <a:ext cx="143" cy="408"/>
            </a:xfrm>
            <a:prstGeom prst="curvedConnector3">
              <a:avLst>
                <a:gd name="adj1" fmla="val 33565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3564" name="Picture 12" descr="PEDROB~3">
            <a:extLst>
              <a:ext uri="{FF2B5EF4-FFF2-40B4-BE49-F238E27FC236}">
                <a16:creationId xmlns:a16="http://schemas.microsoft.com/office/drawing/2014/main" id="{D19376B9-8871-4DD6-B4D7-2FAA7D35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5688013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TA Rio Claro 1">
            <a:extLst>
              <a:ext uri="{FF2B5EF4-FFF2-40B4-BE49-F238E27FC236}">
                <a16:creationId xmlns:a16="http://schemas.microsoft.com/office/drawing/2014/main" id="{24EE8CD2-01BB-4C58-8111-DEE9ED65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93062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74A0511D-59A7-4D96-85B2-F96B924BE3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A1EF1895-91AE-44A2-A2A8-421FA181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246063"/>
            <a:ext cx="928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TRATAMENTO CONVENCIONAL</a:t>
            </a:r>
          </a:p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SISTEMA RIO CLARO</a:t>
            </a:r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id="{2B5DC2BA-0046-403E-B48C-DB7D62803F28}"/>
              </a:ext>
            </a:extLst>
          </p:cNvPr>
          <p:cNvSpPr>
            <a:spLocks noChangeArrowheads="1"/>
          </p:cNvSpPr>
          <p:nvPr/>
        </p:nvSpPr>
        <p:spPr bwMode="auto">
          <a:xfrm rot="4682470">
            <a:off x="1763713" y="3644900"/>
            <a:ext cx="13684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82" name="Oval 6">
            <a:extLst>
              <a:ext uri="{FF2B5EF4-FFF2-40B4-BE49-F238E27FC236}">
                <a16:creationId xmlns:a16="http://schemas.microsoft.com/office/drawing/2014/main" id="{2CA17BB8-1669-4083-9FFF-4AB20D38B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644900"/>
            <a:ext cx="1368425" cy="7921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83" name="Oval 7">
            <a:extLst>
              <a:ext uri="{FF2B5EF4-FFF2-40B4-BE49-F238E27FC236}">
                <a16:creationId xmlns:a16="http://schemas.microsoft.com/office/drawing/2014/main" id="{C975389C-9309-47DE-A373-540CEBEC7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644900"/>
            <a:ext cx="647700" cy="15128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4E9EAEFD-AF39-4BF7-ADC7-EFD922DEC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500438"/>
            <a:ext cx="719137" cy="7207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85" name="Oval 9">
            <a:extLst>
              <a:ext uri="{FF2B5EF4-FFF2-40B4-BE49-F238E27FC236}">
                <a16:creationId xmlns:a16="http://schemas.microsoft.com/office/drawing/2014/main" id="{02E6E7E3-FB89-41F6-8758-0D57E4C7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1863725" cy="901700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/>
              <a:t>Sistema Rio Claro</a:t>
            </a:r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90FAEAC3-F8B6-4A96-9669-B4772454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860800"/>
            <a:ext cx="1511300" cy="1008063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cxnSp>
        <p:nvCxnSpPr>
          <p:cNvPr id="24587" name="AutoShape 11">
            <a:extLst>
              <a:ext uri="{FF2B5EF4-FFF2-40B4-BE49-F238E27FC236}">
                <a16:creationId xmlns:a16="http://schemas.microsoft.com/office/drawing/2014/main" id="{586A220B-C1CD-410F-8996-9264BC2C58A8}"/>
              </a:ext>
            </a:extLst>
          </p:cNvPr>
          <p:cNvCxnSpPr>
            <a:cxnSpLocks noChangeShapeType="1"/>
            <a:stCxn id="24585" idx="4"/>
            <a:endCxn id="24586" idx="2"/>
          </p:cNvCxnSpPr>
          <p:nvPr/>
        </p:nvCxnSpPr>
        <p:spPr bwMode="auto">
          <a:xfrm rot="16200000" flipH="1">
            <a:off x="2212182" y="2958306"/>
            <a:ext cx="811212" cy="2003425"/>
          </a:xfrm>
          <a:prstGeom prst="curvedConnector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8" name="AutoShape 12">
            <a:extLst>
              <a:ext uri="{FF2B5EF4-FFF2-40B4-BE49-F238E27FC236}">
                <a16:creationId xmlns:a16="http://schemas.microsoft.com/office/drawing/2014/main" id="{9492FED7-BE71-467E-8DA5-EAD9AC3B087D}"/>
              </a:ext>
            </a:extLst>
          </p:cNvPr>
          <p:cNvCxnSpPr>
            <a:cxnSpLocks noChangeShapeType="1"/>
            <a:stCxn id="24585" idx="6"/>
            <a:endCxn id="24586" idx="2"/>
          </p:cNvCxnSpPr>
          <p:nvPr/>
        </p:nvCxnSpPr>
        <p:spPr bwMode="auto">
          <a:xfrm>
            <a:off x="2563813" y="3087688"/>
            <a:ext cx="1055687" cy="1277937"/>
          </a:xfrm>
          <a:prstGeom prst="curvedConnector3">
            <a:avLst>
              <a:gd name="adj1" fmla="val 4992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TA Rio Claro 2">
            <a:extLst>
              <a:ext uri="{FF2B5EF4-FFF2-40B4-BE49-F238E27FC236}">
                <a16:creationId xmlns:a16="http://schemas.microsoft.com/office/drawing/2014/main" id="{55671F06-BE9A-41E5-A5E1-5FFD5303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731963"/>
            <a:ext cx="8207375" cy="48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A25EDFF9-485A-4B68-999F-ACB68EDEEAE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6DC0F020-22D6-4D21-8F1A-6EF029101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246063"/>
            <a:ext cx="928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TRATAMENTO CONVENCIONAL</a:t>
            </a:r>
          </a:p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SISTEMA RIO CLARO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D105839B-65F8-4549-A287-6D21CFE1372E}"/>
              </a:ext>
            </a:extLst>
          </p:cNvPr>
          <p:cNvSpPr>
            <a:spLocks noChangeArrowheads="1"/>
          </p:cNvSpPr>
          <p:nvPr/>
        </p:nvSpPr>
        <p:spPr bwMode="auto">
          <a:xfrm rot="4682470">
            <a:off x="1763713" y="3644900"/>
            <a:ext cx="13684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C0AB0255-8D42-430A-B57D-3F95DFF29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644900"/>
            <a:ext cx="1368425" cy="7921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07" name="Oval 7">
            <a:extLst>
              <a:ext uri="{FF2B5EF4-FFF2-40B4-BE49-F238E27FC236}">
                <a16:creationId xmlns:a16="http://schemas.microsoft.com/office/drawing/2014/main" id="{9240A560-C269-4955-8F09-1F9D7E8EA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644900"/>
            <a:ext cx="647700" cy="15128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AC19E29B-098A-4EE7-93E9-49545E57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500438"/>
            <a:ext cx="719137" cy="7207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09" name="Oval 9">
            <a:extLst>
              <a:ext uri="{FF2B5EF4-FFF2-40B4-BE49-F238E27FC236}">
                <a16:creationId xmlns:a16="http://schemas.microsoft.com/office/drawing/2014/main" id="{22C9BF31-C196-4DE9-B97D-280CDBD4B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1863725" cy="901700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/>
              <a:t>Sistema Rio Claro</a:t>
            </a:r>
          </a:p>
        </p:txBody>
      </p:sp>
      <p:sp>
        <p:nvSpPr>
          <p:cNvPr id="25610" name="Oval 10">
            <a:extLst>
              <a:ext uri="{FF2B5EF4-FFF2-40B4-BE49-F238E27FC236}">
                <a16:creationId xmlns:a16="http://schemas.microsoft.com/office/drawing/2014/main" id="{4A48C89A-3220-44A8-A82D-78CF1ADD5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357563"/>
            <a:ext cx="2232025" cy="1727200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cxnSp>
        <p:nvCxnSpPr>
          <p:cNvPr id="25611" name="AutoShape 11">
            <a:extLst>
              <a:ext uri="{FF2B5EF4-FFF2-40B4-BE49-F238E27FC236}">
                <a16:creationId xmlns:a16="http://schemas.microsoft.com/office/drawing/2014/main" id="{661DA88E-A8B7-4EE6-9D39-68DF78E73CB0}"/>
              </a:ext>
            </a:extLst>
          </p:cNvPr>
          <p:cNvCxnSpPr>
            <a:cxnSpLocks noChangeShapeType="1"/>
            <a:stCxn id="25609" idx="4"/>
            <a:endCxn id="25610" idx="2"/>
          </p:cNvCxnSpPr>
          <p:nvPr/>
        </p:nvCxnSpPr>
        <p:spPr bwMode="auto">
          <a:xfrm rot="16200000" flipH="1">
            <a:off x="2032794" y="3137694"/>
            <a:ext cx="666750" cy="1500188"/>
          </a:xfrm>
          <a:prstGeom prst="curvedConnector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2" name="AutoShape 12">
            <a:extLst>
              <a:ext uri="{FF2B5EF4-FFF2-40B4-BE49-F238E27FC236}">
                <a16:creationId xmlns:a16="http://schemas.microsoft.com/office/drawing/2014/main" id="{28F0B4B2-9F39-4CAE-BCC8-58039E16D385}"/>
              </a:ext>
            </a:extLst>
          </p:cNvPr>
          <p:cNvCxnSpPr>
            <a:cxnSpLocks noChangeShapeType="1"/>
            <a:stCxn id="25609" idx="6"/>
            <a:endCxn id="25610" idx="2"/>
          </p:cNvCxnSpPr>
          <p:nvPr/>
        </p:nvCxnSpPr>
        <p:spPr bwMode="auto">
          <a:xfrm>
            <a:off x="2563813" y="3087688"/>
            <a:ext cx="552450" cy="1133475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CE9F6627-46B4-4177-A702-D8AA499A35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3582E868-945D-4764-B0B6-DC7D4FC9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246063"/>
            <a:ext cx="928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TRATAMENTO CONVENCIONAL</a:t>
            </a:r>
          </a:p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SISTEMA RIO CLARO</a:t>
            </a:r>
          </a:p>
        </p:txBody>
      </p:sp>
      <p:grpSp>
        <p:nvGrpSpPr>
          <p:cNvPr id="26628" name="Group 4">
            <a:extLst>
              <a:ext uri="{FF2B5EF4-FFF2-40B4-BE49-F238E27FC236}">
                <a16:creationId xmlns:a16="http://schemas.microsoft.com/office/drawing/2014/main" id="{251820AB-7795-4C18-82E5-58F1DAD931C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565400"/>
            <a:ext cx="4967287" cy="4073525"/>
            <a:chOff x="113" y="1434"/>
            <a:chExt cx="3129" cy="2566"/>
          </a:xfrm>
        </p:grpSpPr>
        <p:pic>
          <p:nvPicPr>
            <p:cNvPr id="26629" name="Picture 5" descr="ETA Rio Claro 2">
              <a:extLst>
                <a:ext uri="{FF2B5EF4-FFF2-40B4-BE49-F238E27FC236}">
                  <a16:creationId xmlns:a16="http://schemas.microsoft.com/office/drawing/2014/main" id="{D2447D56-83D1-4ADB-816F-34CE637FB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434"/>
              <a:ext cx="3129" cy="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0" name="Oval 6">
              <a:extLst>
                <a:ext uri="{FF2B5EF4-FFF2-40B4-BE49-F238E27FC236}">
                  <a16:creationId xmlns:a16="http://schemas.microsoft.com/office/drawing/2014/main" id="{814DD187-75D2-42EF-8718-93F3DC46FF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2470">
              <a:off x="479" y="2511"/>
              <a:ext cx="722" cy="35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31" name="Oval 7">
              <a:extLst>
                <a:ext uri="{FF2B5EF4-FFF2-40B4-BE49-F238E27FC236}">
                  <a16:creationId xmlns:a16="http://schemas.microsoft.com/office/drawing/2014/main" id="{05388813-85C1-4C16-B93E-AA6CFCC94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443"/>
              <a:ext cx="521" cy="41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32" name="Oval 8">
              <a:extLst>
                <a:ext uri="{FF2B5EF4-FFF2-40B4-BE49-F238E27FC236}">
                  <a16:creationId xmlns:a16="http://schemas.microsoft.com/office/drawing/2014/main" id="{98CEBB17-F8B7-4EE2-8DFD-104DB8C07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2443"/>
              <a:ext cx="247" cy="79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33" name="Oval 9">
              <a:extLst>
                <a:ext uri="{FF2B5EF4-FFF2-40B4-BE49-F238E27FC236}">
                  <a16:creationId xmlns:a16="http://schemas.microsoft.com/office/drawing/2014/main" id="{5B3D8356-0942-4090-90D5-A3412FB4B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367"/>
              <a:ext cx="274" cy="3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34" name="Oval 10">
              <a:extLst>
                <a:ext uri="{FF2B5EF4-FFF2-40B4-BE49-F238E27FC236}">
                  <a16:creationId xmlns:a16="http://schemas.microsoft.com/office/drawing/2014/main" id="{36A2DBA2-1C33-4D7A-B706-96D93533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842"/>
              <a:ext cx="805" cy="404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pt-BR" altLang="pt-BR" sz="1200" b="1"/>
                <a:t>Sistema Rio Claro</a:t>
              </a:r>
            </a:p>
          </p:txBody>
        </p:sp>
        <p:sp>
          <p:nvSpPr>
            <p:cNvPr id="26635" name="Oval 11">
              <a:extLst>
                <a:ext uri="{FF2B5EF4-FFF2-40B4-BE49-F238E27FC236}">
                  <a16:creationId xmlns:a16="http://schemas.microsoft.com/office/drawing/2014/main" id="{F12B612E-B0F1-49C0-BB58-8F30CB6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2291"/>
              <a:ext cx="851" cy="91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cxnSp>
          <p:nvCxnSpPr>
            <p:cNvPr id="26636" name="AutoShape 12">
              <a:extLst>
                <a:ext uri="{FF2B5EF4-FFF2-40B4-BE49-F238E27FC236}">
                  <a16:creationId xmlns:a16="http://schemas.microsoft.com/office/drawing/2014/main" id="{DDB3E5B3-DBE2-4055-AFF4-CF996BA2D6BF}"/>
                </a:ext>
              </a:extLst>
            </p:cNvPr>
            <p:cNvCxnSpPr>
              <a:cxnSpLocks noChangeShapeType="1"/>
              <a:stCxn id="26634" idx="4"/>
              <a:endCxn id="26635" idx="2"/>
            </p:cNvCxnSpPr>
            <p:nvPr/>
          </p:nvCxnSpPr>
          <p:spPr bwMode="auto">
            <a:xfrm rot="16200000" flipH="1">
              <a:off x="580" y="2237"/>
              <a:ext cx="491" cy="530"/>
            </a:xfrm>
            <a:prstGeom prst="curvedConnector2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37" name="AutoShape 13">
              <a:extLst>
                <a:ext uri="{FF2B5EF4-FFF2-40B4-BE49-F238E27FC236}">
                  <a16:creationId xmlns:a16="http://schemas.microsoft.com/office/drawing/2014/main" id="{4E7A6519-0F4F-46A9-9B53-BC5755496B43}"/>
                </a:ext>
              </a:extLst>
            </p:cNvPr>
            <p:cNvCxnSpPr>
              <a:cxnSpLocks noChangeShapeType="1"/>
              <a:stCxn id="26634" idx="6"/>
              <a:endCxn id="26635" idx="2"/>
            </p:cNvCxnSpPr>
            <p:nvPr/>
          </p:nvCxnSpPr>
          <p:spPr bwMode="auto">
            <a:xfrm>
              <a:off x="973" y="2044"/>
              <a:ext cx="118" cy="703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638" name="Picture 14" descr="SISTEM~1">
            <a:extLst>
              <a:ext uri="{FF2B5EF4-FFF2-40B4-BE49-F238E27FC236}">
                <a16:creationId xmlns:a16="http://schemas.microsoft.com/office/drawing/2014/main" id="{8E2A2751-D449-4CA3-A921-F39EEAFA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73238"/>
            <a:ext cx="472440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901323DC-308D-4FD6-9F22-B4DAE09E927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6EF43F57-73BF-444A-9CA1-F8EB2C9F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246063"/>
            <a:ext cx="928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TRATAMENTO CONVENCIONAL</a:t>
            </a:r>
          </a:p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SISTEMA RIO CLARO</a:t>
            </a:r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CA3FAB4A-D188-46D0-9BBF-596E5703E96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565400"/>
            <a:ext cx="4967287" cy="4073525"/>
            <a:chOff x="113" y="1434"/>
            <a:chExt cx="3129" cy="2566"/>
          </a:xfrm>
        </p:grpSpPr>
        <p:pic>
          <p:nvPicPr>
            <p:cNvPr id="27653" name="Picture 5" descr="ETA Rio Claro 2">
              <a:extLst>
                <a:ext uri="{FF2B5EF4-FFF2-40B4-BE49-F238E27FC236}">
                  <a16:creationId xmlns:a16="http://schemas.microsoft.com/office/drawing/2014/main" id="{506493D9-A283-4BEF-A279-87E9A8BA2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434"/>
              <a:ext cx="3129" cy="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4" name="Oval 6">
              <a:extLst>
                <a:ext uri="{FF2B5EF4-FFF2-40B4-BE49-F238E27FC236}">
                  <a16:creationId xmlns:a16="http://schemas.microsoft.com/office/drawing/2014/main" id="{BAFA08D3-2E9E-4656-8E67-4447007D7B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2470">
              <a:off x="479" y="2511"/>
              <a:ext cx="722" cy="35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7655" name="Oval 7">
              <a:extLst>
                <a:ext uri="{FF2B5EF4-FFF2-40B4-BE49-F238E27FC236}">
                  <a16:creationId xmlns:a16="http://schemas.microsoft.com/office/drawing/2014/main" id="{C61687A6-2A0C-4A2A-B320-4D17662EF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443"/>
              <a:ext cx="521" cy="41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7656" name="Oval 8">
              <a:extLst>
                <a:ext uri="{FF2B5EF4-FFF2-40B4-BE49-F238E27FC236}">
                  <a16:creationId xmlns:a16="http://schemas.microsoft.com/office/drawing/2014/main" id="{2339FF4E-74CF-4C31-89AB-15D3A4C29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2443"/>
              <a:ext cx="247" cy="79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7657" name="Oval 9">
              <a:extLst>
                <a:ext uri="{FF2B5EF4-FFF2-40B4-BE49-F238E27FC236}">
                  <a16:creationId xmlns:a16="http://schemas.microsoft.com/office/drawing/2014/main" id="{6A3F62FA-40AA-4CD5-A591-597E5F21A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367"/>
              <a:ext cx="274" cy="38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7658" name="Oval 10">
              <a:extLst>
                <a:ext uri="{FF2B5EF4-FFF2-40B4-BE49-F238E27FC236}">
                  <a16:creationId xmlns:a16="http://schemas.microsoft.com/office/drawing/2014/main" id="{BCEA7ACD-CCC8-4B1E-A2DB-9FB4E6A9D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842"/>
              <a:ext cx="805" cy="404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pt-BR" altLang="pt-BR" sz="1200" b="1"/>
                <a:t>Sistema Rio Claro</a:t>
              </a:r>
            </a:p>
          </p:txBody>
        </p:sp>
        <p:sp>
          <p:nvSpPr>
            <p:cNvPr id="27659" name="Oval 11">
              <a:extLst>
                <a:ext uri="{FF2B5EF4-FFF2-40B4-BE49-F238E27FC236}">
                  <a16:creationId xmlns:a16="http://schemas.microsoft.com/office/drawing/2014/main" id="{37125714-1AAC-4300-9698-25E25439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2291"/>
              <a:ext cx="851" cy="91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cxnSp>
          <p:nvCxnSpPr>
            <p:cNvPr id="27660" name="AutoShape 12">
              <a:extLst>
                <a:ext uri="{FF2B5EF4-FFF2-40B4-BE49-F238E27FC236}">
                  <a16:creationId xmlns:a16="http://schemas.microsoft.com/office/drawing/2014/main" id="{180A957C-8C1E-4447-B09F-AB111D5DE52D}"/>
                </a:ext>
              </a:extLst>
            </p:cNvPr>
            <p:cNvCxnSpPr>
              <a:cxnSpLocks noChangeShapeType="1"/>
              <a:stCxn id="27658" idx="4"/>
              <a:endCxn id="27659" idx="2"/>
            </p:cNvCxnSpPr>
            <p:nvPr/>
          </p:nvCxnSpPr>
          <p:spPr bwMode="auto">
            <a:xfrm rot="16200000" flipH="1">
              <a:off x="580" y="2237"/>
              <a:ext cx="491" cy="530"/>
            </a:xfrm>
            <a:prstGeom prst="curvedConnector2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61" name="AutoShape 13">
              <a:extLst>
                <a:ext uri="{FF2B5EF4-FFF2-40B4-BE49-F238E27FC236}">
                  <a16:creationId xmlns:a16="http://schemas.microsoft.com/office/drawing/2014/main" id="{76A070E5-B6A9-40F5-B524-43E6423A5C1E}"/>
                </a:ext>
              </a:extLst>
            </p:cNvPr>
            <p:cNvCxnSpPr>
              <a:cxnSpLocks noChangeShapeType="1"/>
              <a:stCxn id="27658" idx="6"/>
              <a:endCxn id="27659" idx="2"/>
            </p:cNvCxnSpPr>
            <p:nvPr/>
          </p:nvCxnSpPr>
          <p:spPr bwMode="auto">
            <a:xfrm>
              <a:off x="973" y="2044"/>
              <a:ext cx="118" cy="703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7662" name="Picture 14" descr="3ETA~1">
            <a:extLst>
              <a:ext uri="{FF2B5EF4-FFF2-40B4-BE49-F238E27FC236}">
                <a16:creationId xmlns:a16="http://schemas.microsoft.com/office/drawing/2014/main" id="{7D877125-A918-4602-8F41-0F1CB5D4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4986338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B5B0632F-A09C-47C2-87E0-27835AFFED3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B05D305D-C468-4ADC-AD95-45C35D91C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385763"/>
            <a:ext cx="8245475" cy="1212850"/>
          </a:xfrm>
        </p:spPr>
        <p:txBody>
          <a:bodyPr/>
          <a:lstStyle/>
          <a:p>
            <a:r>
              <a:rPr lang="pt-BR" altLang="pt-BR" sz="4000">
                <a:solidFill>
                  <a:schemeClr val="tx1"/>
                </a:solidFill>
              </a:rPr>
              <a:t>CONTAMINANTES ORGÂNICOS EM ÁGUAS NATURAIS: ORIGEM</a:t>
            </a:r>
          </a:p>
        </p:txBody>
      </p:sp>
      <p:sp>
        <p:nvSpPr>
          <p:cNvPr id="28676" name="AutoShape 4">
            <a:extLst>
              <a:ext uri="{FF2B5EF4-FFF2-40B4-BE49-F238E27FC236}">
                <a16:creationId xmlns:a16="http://schemas.microsoft.com/office/drawing/2014/main" id="{1007D91C-EE57-4778-AB58-A1B696A4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916113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Águas Naturais</a:t>
            </a:r>
          </a:p>
        </p:txBody>
      </p:sp>
      <p:sp>
        <p:nvSpPr>
          <p:cNvPr id="28677" name="AutoShape 5">
            <a:extLst>
              <a:ext uri="{FF2B5EF4-FFF2-40B4-BE49-F238E27FC236}">
                <a16:creationId xmlns:a16="http://schemas.microsoft.com/office/drawing/2014/main" id="{B357008E-9DC7-411D-BCF3-5FC9140A0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Compostos Dissolvidos</a:t>
            </a:r>
          </a:p>
        </p:txBody>
      </p:sp>
      <p:cxnSp>
        <p:nvCxnSpPr>
          <p:cNvPr id="28678" name="AutoShape 6">
            <a:extLst>
              <a:ext uri="{FF2B5EF4-FFF2-40B4-BE49-F238E27FC236}">
                <a16:creationId xmlns:a16="http://schemas.microsoft.com/office/drawing/2014/main" id="{54017E6E-567F-46FE-A57A-81D697BFBC48}"/>
              </a:ext>
            </a:extLst>
          </p:cNvPr>
          <p:cNvCxnSpPr>
            <a:cxnSpLocks noChangeShapeType="1"/>
            <a:stCxn id="28676" idx="3"/>
            <a:endCxn id="28677" idx="1"/>
          </p:cNvCxnSpPr>
          <p:nvPr/>
        </p:nvCxnSpPr>
        <p:spPr bwMode="auto">
          <a:xfrm rot="5400000">
            <a:off x="1978819" y="2345532"/>
            <a:ext cx="758825" cy="922337"/>
          </a:xfrm>
          <a:prstGeom prst="bentConnector3">
            <a:avLst>
              <a:gd name="adj1" fmla="val 3912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9" name="AutoShape 7">
            <a:extLst>
              <a:ext uri="{FF2B5EF4-FFF2-40B4-BE49-F238E27FC236}">
                <a16:creationId xmlns:a16="http://schemas.microsoft.com/office/drawing/2014/main" id="{18E97ADD-928D-4AA8-8C7A-FDCAFA884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Inorgânicos</a:t>
            </a:r>
          </a:p>
        </p:txBody>
      </p:sp>
      <p:sp>
        <p:nvSpPr>
          <p:cNvPr id="28680" name="AutoShape 8">
            <a:extLst>
              <a:ext uri="{FF2B5EF4-FFF2-40B4-BE49-F238E27FC236}">
                <a16:creationId xmlns:a16="http://schemas.microsoft.com/office/drawing/2014/main" id="{EBBFE7CC-8C7D-4671-B4DE-6F1D1D03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Orgânicos</a:t>
            </a:r>
          </a:p>
        </p:txBody>
      </p:sp>
      <p:cxnSp>
        <p:nvCxnSpPr>
          <p:cNvPr id="28681" name="AutoShape 9">
            <a:extLst>
              <a:ext uri="{FF2B5EF4-FFF2-40B4-BE49-F238E27FC236}">
                <a16:creationId xmlns:a16="http://schemas.microsoft.com/office/drawing/2014/main" id="{E7AB3CD4-C489-4D12-898C-E30CBBE284B7}"/>
              </a:ext>
            </a:extLst>
          </p:cNvPr>
          <p:cNvCxnSpPr>
            <a:cxnSpLocks noChangeShapeType="1"/>
            <a:stCxn id="28677" idx="3"/>
            <a:endCxn id="28679" idx="1"/>
          </p:cNvCxnSpPr>
          <p:nvPr/>
        </p:nvCxnSpPr>
        <p:spPr bwMode="auto">
          <a:xfrm rot="5400000">
            <a:off x="893763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2" name="AutoShape 10">
            <a:extLst>
              <a:ext uri="{FF2B5EF4-FFF2-40B4-BE49-F238E27FC236}">
                <a16:creationId xmlns:a16="http://schemas.microsoft.com/office/drawing/2014/main" id="{1BB09C5D-0C70-47DB-989D-519A4C0AACAC}"/>
              </a:ext>
            </a:extLst>
          </p:cNvPr>
          <p:cNvCxnSpPr>
            <a:cxnSpLocks noChangeShapeType="1"/>
            <a:stCxn id="28677" idx="3"/>
            <a:endCxn id="28680" idx="1"/>
          </p:cNvCxnSpPr>
          <p:nvPr/>
        </p:nvCxnSpPr>
        <p:spPr bwMode="auto">
          <a:xfrm rot="16200000" flipH="1">
            <a:off x="1963738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3" name="AutoShape 11">
            <a:extLst>
              <a:ext uri="{FF2B5EF4-FFF2-40B4-BE49-F238E27FC236}">
                <a16:creationId xmlns:a16="http://schemas.microsoft.com/office/drawing/2014/main" id="{DFFEB347-76D1-4C22-A270-8073DBB18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Sintéticos</a:t>
            </a:r>
          </a:p>
        </p:txBody>
      </p:sp>
      <p:sp>
        <p:nvSpPr>
          <p:cNvPr id="28684" name="AutoShape 12">
            <a:extLst>
              <a:ext uri="{FF2B5EF4-FFF2-40B4-BE49-F238E27FC236}">
                <a16:creationId xmlns:a16="http://schemas.microsoft.com/office/drawing/2014/main" id="{ED291B2D-809A-4A85-8EC6-0259F75D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Naturais</a:t>
            </a:r>
          </a:p>
        </p:txBody>
      </p:sp>
      <p:cxnSp>
        <p:nvCxnSpPr>
          <p:cNvPr id="28685" name="AutoShape 13">
            <a:extLst>
              <a:ext uri="{FF2B5EF4-FFF2-40B4-BE49-F238E27FC236}">
                <a16:creationId xmlns:a16="http://schemas.microsoft.com/office/drawing/2014/main" id="{2BF15674-186A-412B-A928-AB280AB11B54}"/>
              </a:ext>
            </a:extLst>
          </p:cNvPr>
          <p:cNvCxnSpPr>
            <a:cxnSpLocks noChangeShapeType="1"/>
            <a:stCxn id="28680" idx="3"/>
            <a:endCxn id="28684" idx="1"/>
          </p:cNvCxnSpPr>
          <p:nvPr/>
        </p:nvCxnSpPr>
        <p:spPr bwMode="auto">
          <a:xfrm rot="16200000" flipH="1">
            <a:off x="3128963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6" name="AutoShape 14">
            <a:extLst>
              <a:ext uri="{FF2B5EF4-FFF2-40B4-BE49-F238E27FC236}">
                <a16:creationId xmlns:a16="http://schemas.microsoft.com/office/drawing/2014/main" id="{17F10D20-A344-495E-9A29-FF4A57987A1F}"/>
              </a:ext>
            </a:extLst>
          </p:cNvPr>
          <p:cNvCxnSpPr>
            <a:cxnSpLocks noChangeShapeType="1"/>
            <a:stCxn id="28680" idx="3"/>
            <a:endCxn id="28683" idx="1"/>
          </p:cNvCxnSpPr>
          <p:nvPr/>
        </p:nvCxnSpPr>
        <p:spPr bwMode="auto">
          <a:xfrm rot="5400000">
            <a:off x="2017713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7" name="Oval 15">
            <a:extLst>
              <a:ext uri="{FF2B5EF4-FFF2-40B4-BE49-F238E27FC236}">
                <a16:creationId xmlns:a16="http://schemas.microsoft.com/office/drawing/2014/main" id="{3342B65F-6517-411C-AC8B-F55D1C897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5386388"/>
            <a:ext cx="4465638" cy="12954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8688" name="AutoShape 16">
            <a:extLst>
              <a:ext uri="{FF2B5EF4-FFF2-40B4-BE49-F238E27FC236}">
                <a16:creationId xmlns:a16="http://schemas.microsoft.com/office/drawing/2014/main" id="{0D2B80EC-DDE5-4E90-BA03-EA5760CB4B97}"/>
              </a:ext>
            </a:extLst>
          </p:cNvPr>
          <p:cNvSpPr>
            <a:spLocks/>
          </p:cNvSpPr>
          <p:nvPr/>
        </p:nvSpPr>
        <p:spPr bwMode="auto">
          <a:xfrm>
            <a:off x="4787900" y="1557338"/>
            <a:ext cx="792163" cy="5040312"/>
          </a:xfrm>
          <a:prstGeom prst="leftBrace">
            <a:avLst>
              <a:gd name="adj1" fmla="val 53023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ADBCE891-C9F2-401C-A3CD-FED3203D7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1620838"/>
            <a:ext cx="3671888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naturais oriundos de degradação de matéria vegetal (Substâncias Húmicas)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naturais subprodutos metabólicos de algas e demais microrganismos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sintéticos, de origem antropogênica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formados no processo de tratamento</a:t>
            </a:r>
          </a:p>
        </p:txBody>
      </p:sp>
      <p:cxnSp>
        <p:nvCxnSpPr>
          <p:cNvPr id="28690" name="AutoShape 18">
            <a:extLst>
              <a:ext uri="{FF2B5EF4-FFF2-40B4-BE49-F238E27FC236}">
                <a16:creationId xmlns:a16="http://schemas.microsoft.com/office/drawing/2014/main" id="{D5912FFA-0422-454A-BAE3-A8788ED50218}"/>
              </a:ext>
            </a:extLst>
          </p:cNvPr>
          <p:cNvCxnSpPr>
            <a:cxnSpLocks noChangeShapeType="1"/>
            <a:stCxn id="28687" idx="7"/>
            <a:endCxn id="28688" idx="1"/>
          </p:cNvCxnSpPr>
          <p:nvPr/>
        </p:nvCxnSpPr>
        <p:spPr bwMode="auto">
          <a:xfrm rot="16200000">
            <a:off x="3741738" y="4541838"/>
            <a:ext cx="1497012" cy="569912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érea ABV">
            <a:extLst>
              <a:ext uri="{FF2B5EF4-FFF2-40B4-BE49-F238E27FC236}">
                <a16:creationId xmlns:a16="http://schemas.microsoft.com/office/drawing/2014/main" id="{28D3ED10-9E04-4E1C-9A87-CE4F8EA078C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8280400" cy="4643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BF0AEBDE-CA03-4925-83F7-FA09248871F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66BF4A88-2353-4B5C-A6C1-108E36E8F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sz="4000">
                <a:solidFill>
                  <a:schemeClr val="tx1"/>
                </a:solidFill>
              </a:rPr>
              <a:t>PADRÕES DE POTABILIDADE</a:t>
            </a:r>
            <a:br>
              <a:rPr lang="pt-BR" altLang="pt-BR" sz="4000">
                <a:solidFill>
                  <a:schemeClr val="tx1"/>
                </a:solidFill>
              </a:rPr>
            </a:br>
            <a:r>
              <a:rPr lang="pt-BR" altLang="pt-BR" sz="4000">
                <a:solidFill>
                  <a:schemeClr val="tx1"/>
                </a:solidFill>
              </a:rPr>
              <a:t>PORTARIA 518 (MS-25/03/2004)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9282DBC6-574A-4595-83B4-588B1F15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Subprodutos da Desinfecção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A776BC0-41FD-4E8B-95B8-95873C376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04837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Trihalometanos: 100 </a:t>
            </a: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µg/L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Clorito: 0,2 mg/L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Bromato: 25 µg/L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Cloro residual livre: 5,0 mg/L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Cloraminas: 3,0 mg/L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8" name="Picture 58" descr="ETA Alto Tietê - Cilindros de Cloro 5">
            <a:extLst>
              <a:ext uri="{FF2B5EF4-FFF2-40B4-BE49-F238E27FC236}">
                <a16:creationId xmlns:a16="http://schemas.microsoft.com/office/drawing/2014/main" id="{3737FADF-573F-4C16-9773-4E51747E7D7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133600"/>
            <a:ext cx="3887788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" name="Rectangle 2">
            <a:extLst>
              <a:ext uri="{FF2B5EF4-FFF2-40B4-BE49-F238E27FC236}">
                <a16:creationId xmlns:a16="http://schemas.microsoft.com/office/drawing/2014/main" id="{6AB54372-85F6-473D-8260-D7949AC1B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EFEA8CB-DD8D-4DF6-8861-6ECA7550F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45D9FC24-62F5-4CF7-BA58-5FB1ED459E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4C1C0AB6-367A-4AEE-B13A-1445E0A6E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  <p:pic>
        <p:nvPicPr>
          <p:cNvPr id="30744" name="Picture 24" descr="j0227074">
            <a:extLst>
              <a:ext uri="{FF2B5EF4-FFF2-40B4-BE49-F238E27FC236}">
                <a16:creationId xmlns:a16="http://schemas.microsoft.com/office/drawing/2014/main" id="{D6D974E2-51A1-4DF4-857B-91A22D9BB5E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5003800" cy="277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3" name="Text Box 53">
            <a:extLst>
              <a:ext uri="{FF2B5EF4-FFF2-40B4-BE49-F238E27FC236}">
                <a16:creationId xmlns:a16="http://schemas.microsoft.com/office/drawing/2014/main" id="{015C6D95-9157-41ED-98E2-3298453E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420938"/>
            <a:ext cx="3671887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haloacéticos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Haloacetonitrilas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Hidratos de cloral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Trihalonitrometanos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0774" name="Text Box 54">
            <a:extLst>
              <a:ext uri="{FF2B5EF4-FFF2-40B4-BE49-F238E27FC236}">
                <a16:creationId xmlns:a16="http://schemas.microsoft.com/office/drawing/2014/main" id="{A11A2040-7821-45BC-BB54-071A2B75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55813"/>
            <a:ext cx="3692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Cloro e suas variantes !!!</a:t>
            </a:r>
          </a:p>
        </p:txBody>
      </p:sp>
      <p:cxnSp>
        <p:nvCxnSpPr>
          <p:cNvPr id="30775" name="AutoShape 55">
            <a:extLst>
              <a:ext uri="{FF2B5EF4-FFF2-40B4-BE49-F238E27FC236}">
                <a16:creationId xmlns:a16="http://schemas.microsoft.com/office/drawing/2014/main" id="{761A5022-6AA4-4D2F-9022-4CD417D3F302}"/>
              </a:ext>
            </a:extLst>
          </p:cNvPr>
          <p:cNvCxnSpPr>
            <a:cxnSpLocks noChangeShapeType="1"/>
            <a:stCxn id="30774" idx="2"/>
            <a:endCxn id="30744" idx="0"/>
          </p:cNvCxnSpPr>
          <p:nvPr/>
        </p:nvCxnSpPr>
        <p:spPr bwMode="auto">
          <a:xfrm rot="16200000" flipH="1">
            <a:off x="2389981" y="3280569"/>
            <a:ext cx="287338" cy="584200"/>
          </a:xfrm>
          <a:prstGeom prst="curvedConnector3">
            <a:avLst>
              <a:gd name="adj1" fmla="val 49722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76" name="Oval 56">
            <a:extLst>
              <a:ext uri="{FF2B5EF4-FFF2-40B4-BE49-F238E27FC236}">
                <a16:creationId xmlns:a16="http://schemas.microsoft.com/office/drawing/2014/main" id="{B9108F5F-6F71-4C35-9C6A-AFC1636AB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716338"/>
            <a:ext cx="1655762" cy="720725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0777" name="AutoShape 57">
            <a:extLst>
              <a:ext uri="{FF2B5EF4-FFF2-40B4-BE49-F238E27FC236}">
                <a16:creationId xmlns:a16="http://schemas.microsoft.com/office/drawing/2014/main" id="{EAA18255-0846-4227-AA57-3997603BC081}"/>
              </a:ext>
            </a:extLst>
          </p:cNvPr>
          <p:cNvCxnSpPr>
            <a:cxnSpLocks noChangeShapeType="1"/>
            <a:stCxn id="30776" idx="7"/>
            <a:endCxn id="30778" idx="1"/>
          </p:cNvCxnSpPr>
          <p:nvPr/>
        </p:nvCxnSpPr>
        <p:spPr bwMode="auto">
          <a:xfrm rot="5400000" flipV="1">
            <a:off x="4286251" y="3143250"/>
            <a:ext cx="112712" cy="1468437"/>
          </a:xfrm>
          <a:prstGeom prst="curvedConnector4">
            <a:avLst>
              <a:gd name="adj1" fmla="val -295773"/>
              <a:gd name="adj2" fmla="val 582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37F19C8-7837-43E2-94CA-F55CFC52DE3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2D56FAD1-446A-482D-93BE-61B6D2C5F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TRATAMENTO AVANÇADO DE ÁGUAS DE ABASTECIMENTO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5CCEF40-AD36-46AE-8F94-D78763108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433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b="1"/>
              <a:t>Introdução</a:t>
            </a:r>
          </a:p>
          <a:p>
            <a:pPr>
              <a:lnSpc>
                <a:spcPct val="120000"/>
              </a:lnSpc>
            </a:pPr>
            <a:r>
              <a:rPr lang="pt-BR" altLang="pt-BR" b="1"/>
              <a:t>Compostos orgânicos em águas de abastecimento </a:t>
            </a:r>
          </a:p>
          <a:p>
            <a:pPr>
              <a:lnSpc>
                <a:spcPct val="120000"/>
              </a:lnSpc>
            </a:pPr>
            <a:r>
              <a:rPr lang="pt-BR" altLang="pt-BR" b="1"/>
              <a:t>Subprodutos da desinfecção</a:t>
            </a:r>
          </a:p>
          <a:p>
            <a:pPr>
              <a:lnSpc>
                <a:spcPct val="120000"/>
              </a:lnSpc>
            </a:pPr>
            <a:r>
              <a:rPr lang="pt-BR" altLang="pt-BR" b="1"/>
              <a:t>Origem dos compostos orgânicos precursores em águas de abastecimento </a:t>
            </a:r>
          </a:p>
          <a:p>
            <a:pPr>
              <a:lnSpc>
                <a:spcPct val="120000"/>
              </a:lnSpc>
            </a:pPr>
            <a:endParaRPr lang="pt-BR" altLang="pt-BR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9" name="Picture 13">
            <a:extLst>
              <a:ext uri="{FF2B5EF4-FFF2-40B4-BE49-F238E27FC236}">
                <a16:creationId xmlns:a16="http://schemas.microsoft.com/office/drawing/2014/main" id="{AC195F97-2418-461F-A66C-89C01179DA8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652963"/>
            <a:ext cx="2249488" cy="1981200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0658" name="Picture 2" descr="ETA Alto Tietê - Cilindros de Cloro 5">
            <a:extLst>
              <a:ext uri="{FF2B5EF4-FFF2-40B4-BE49-F238E27FC236}">
                <a16:creationId xmlns:a16="http://schemas.microsoft.com/office/drawing/2014/main" id="{ECA36C54-1521-48EF-A39A-C6FDE02B189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950" y="1981200"/>
            <a:ext cx="3776663" cy="324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3">
            <a:extLst>
              <a:ext uri="{FF2B5EF4-FFF2-40B4-BE49-F238E27FC236}">
                <a16:creationId xmlns:a16="http://schemas.microsoft.com/office/drawing/2014/main" id="{8AB74673-36C5-4DF9-96F6-FA0BD626E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181C1F34-3235-47C0-8716-C479EB72D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A77A224D-AAB6-417C-8030-C443D5A9605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4" name="Text Box 8">
            <a:extLst>
              <a:ext uri="{FF2B5EF4-FFF2-40B4-BE49-F238E27FC236}">
                <a16:creationId xmlns:a16="http://schemas.microsoft.com/office/drawing/2014/main" id="{E5F23737-60FD-4CE0-83A9-0AD5E73D8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2276475"/>
            <a:ext cx="392271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Clorofórmio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Dibromoclorometano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Diclorobromometano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Bromofórmio</a:t>
            </a: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278C01F6-3478-4510-B551-9D39E0D5A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60575"/>
            <a:ext cx="33845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Cloro e suas variantes !!!</a:t>
            </a:r>
          </a:p>
        </p:txBody>
      </p:sp>
      <p:pic>
        <p:nvPicPr>
          <p:cNvPr id="70663" name="Picture 7" descr="j0227074">
            <a:extLst>
              <a:ext uri="{FF2B5EF4-FFF2-40B4-BE49-F238E27FC236}">
                <a16:creationId xmlns:a16="http://schemas.microsoft.com/office/drawing/2014/main" id="{195E38D1-4A18-411A-BB91-7A119492B14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063875"/>
            <a:ext cx="2813050" cy="155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0666" name="AutoShape 10">
            <a:extLst>
              <a:ext uri="{FF2B5EF4-FFF2-40B4-BE49-F238E27FC236}">
                <a16:creationId xmlns:a16="http://schemas.microsoft.com/office/drawing/2014/main" id="{55E9891D-E3B2-4B41-A240-9AB2A41A6480}"/>
              </a:ext>
            </a:extLst>
          </p:cNvPr>
          <p:cNvCxnSpPr>
            <a:cxnSpLocks noChangeShapeType="1"/>
            <a:stCxn id="70665" idx="3"/>
            <a:endCxn id="70663" idx="0"/>
          </p:cNvCxnSpPr>
          <p:nvPr/>
        </p:nvCxnSpPr>
        <p:spPr bwMode="auto">
          <a:xfrm>
            <a:off x="3635375" y="2747963"/>
            <a:ext cx="39688" cy="315912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7" name="Oval 11">
            <a:extLst>
              <a:ext uri="{FF2B5EF4-FFF2-40B4-BE49-F238E27FC236}">
                <a16:creationId xmlns:a16="http://schemas.microsoft.com/office/drawing/2014/main" id="{18292FE7-8B2A-40A0-8C0F-4A5F5A6B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0850"/>
            <a:ext cx="1081088" cy="720725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0668" name="AutoShape 12">
            <a:extLst>
              <a:ext uri="{FF2B5EF4-FFF2-40B4-BE49-F238E27FC236}">
                <a16:creationId xmlns:a16="http://schemas.microsoft.com/office/drawing/2014/main" id="{81C50488-3124-4CA6-AE96-2E6415F22BA7}"/>
              </a:ext>
            </a:extLst>
          </p:cNvPr>
          <p:cNvCxnSpPr>
            <a:cxnSpLocks noChangeShapeType="1"/>
            <a:stCxn id="70667" idx="7"/>
            <a:endCxn id="70658" idx="1"/>
          </p:cNvCxnSpPr>
          <p:nvPr/>
        </p:nvCxnSpPr>
        <p:spPr bwMode="auto">
          <a:xfrm rot="5400000" flipV="1">
            <a:off x="4438650" y="2855913"/>
            <a:ext cx="509588" cy="989012"/>
          </a:xfrm>
          <a:prstGeom prst="curvedConnector4">
            <a:avLst>
              <a:gd name="adj1" fmla="val -65421"/>
              <a:gd name="adj2" fmla="val 5794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2" name="Rectangle 6">
            <a:extLst>
              <a:ext uri="{FF2B5EF4-FFF2-40B4-BE49-F238E27FC236}">
                <a16:creationId xmlns:a16="http://schemas.microsoft.com/office/drawing/2014/main" id="{66F06C7C-674F-4B28-8173-7382778FC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964613" cy="1371600"/>
          </a:xfrm>
        </p:spPr>
        <p:txBody>
          <a:bodyPr/>
          <a:lstStyle/>
          <a:p>
            <a:r>
              <a:rPr lang="pt-BR" altLang="pt-BR" sz="4000"/>
              <a:t>FORMAÇÃO DE SUB-PRODUTOS DA DESINFECÇÃO - TRIHALOMETANOS </a:t>
            </a:r>
          </a:p>
        </p:txBody>
      </p:sp>
      <p:sp>
        <p:nvSpPr>
          <p:cNvPr id="70674" name="Text Box 18">
            <a:extLst>
              <a:ext uri="{FF2B5EF4-FFF2-40B4-BE49-F238E27FC236}">
                <a16:creationId xmlns:a16="http://schemas.microsoft.com/office/drawing/2014/main" id="{877823FC-2110-4909-A505-8E964C57E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734050"/>
            <a:ext cx="302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Clorofórmio !!!</a:t>
            </a:r>
          </a:p>
        </p:txBody>
      </p:sp>
      <p:cxnSp>
        <p:nvCxnSpPr>
          <p:cNvPr id="70675" name="AutoShape 19">
            <a:extLst>
              <a:ext uri="{FF2B5EF4-FFF2-40B4-BE49-F238E27FC236}">
                <a16:creationId xmlns:a16="http://schemas.microsoft.com/office/drawing/2014/main" id="{81FAFAE3-BF07-417B-8B53-E621C248A23E}"/>
              </a:ext>
            </a:extLst>
          </p:cNvPr>
          <p:cNvCxnSpPr>
            <a:cxnSpLocks noChangeShapeType="1"/>
            <a:stCxn id="70674" idx="1"/>
            <a:endCxn id="70669" idx="3"/>
          </p:cNvCxnSpPr>
          <p:nvPr/>
        </p:nvCxnSpPr>
        <p:spPr bwMode="auto">
          <a:xfrm rot="10800000">
            <a:off x="2573338" y="5643563"/>
            <a:ext cx="1493837" cy="350837"/>
          </a:xfrm>
          <a:prstGeom prst="curvedConnector3">
            <a:avLst>
              <a:gd name="adj1" fmla="val 4994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ETA Alto Tietê - Cilindros de Cloro 5">
            <a:extLst>
              <a:ext uri="{FF2B5EF4-FFF2-40B4-BE49-F238E27FC236}">
                <a16:creationId xmlns:a16="http://schemas.microsoft.com/office/drawing/2014/main" id="{4F238925-F0B5-483A-81ED-5ED09CCA35E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133600"/>
            <a:ext cx="3887788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3" name="Rectangle 3">
            <a:extLst>
              <a:ext uri="{FF2B5EF4-FFF2-40B4-BE49-F238E27FC236}">
                <a16:creationId xmlns:a16="http://schemas.microsoft.com/office/drawing/2014/main" id="{50673D54-C871-4259-8907-ABF2FAB6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6A545F91-D355-4447-BC7F-73581205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FC3B90A9-A3FF-4F73-84A5-431CA547E44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6" name="Rectangle 6">
            <a:extLst>
              <a:ext uri="{FF2B5EF4-FFF2-40B4-BE49-F238E27FC236}">
                <a16:creationId xmlns:a16="http://schemas.microsoft.com/office/drawing/2014/main" id="{566A50F7-88C3-41C9-9396-B421653F3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1371600"/>
          </a:xfrm>
        </p:spPr>
        <p:txBody>
          <a:bodyPr/>
          <a:lstStyle/>
          <a:p>
            <a:r>
              <a:rPr lang="pt-BR" altLang="pt-BR" sz="4000"/>
              <a:t>FORMAÇÃO DE SUB-PRODUTOS DA DESINFECÇÃO - HALOACÉTICOS </a:t>
            </a:r>
          </a:p>
        </p:txBody>
      </p:sp>
      <p:pic>
        <p:nvPicPr>
          <p:cNvPr id="71687" name="Picture 7" descr="j0227074">
            <a:extLst>
              <a:ext uri="{FF2B5EF4-FFF2-40B4-BE49-F238E27FC236}">
                <a16:creationId xmlns:a16="http://schemas.microsoft.com/office/drawing/2014/main" id="{9E212EA6-F752-4965-92F0-5A86CE98A48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5003800" cy="277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8" name="Text Box 8">
            <a:extLst>
              <a:ext uri="{FF2B5EF4-FFF2-40B4-BE49-F238E27FC236}">
                <a16:creationId xmlns:a16="http://schemas.microsoft.com/office/drawing/2014/main" id="{FA9C2734-FAF6-4F19-862C-90FF5BE28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492375"/>
            <a:ext cx="39227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haloacéticos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Monocloroacético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Dicloroacético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Tricloroacético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Monobromoacético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Dibromoacético</a:t>
            </a: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24190EBA-431D-4973-B685-7B7C7F39F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55813"/>
            <a:ext cx="3692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Cloro e suas variantes !!!</a:t>
            </a:r>
          </a:p>
        </p:txBody>
      </p:sp>
      <p:cxnSp>
        <p:nvCxnSpPr>
          <p:cNvPr id="71690" name="AutoShape 10">
            <a:extLst>
              <a:ext uri="{FF2B5EF4-FFF2-40B4-BE49-F238E27FC236}">
                <a16:creationId xmlns:a16="http://schemas.microsoft.com/office/drawing/2014/main" id="{1F8D1EFE-7C6E-4E1F-B39C-03D0D61D7D47}"/>
              </a:ext>
            </a:extLst>
          </p:cNvPr>
          <p:cNvCxnSpPr>
            <a:cxnSpLocks noChangeShapeType="1"/>
            <a:stCxn id="71689" idx="2"/>
            <a:endCxn id="71687" idx="0"/>
          </p:cNvCxnSpPr>
          <p:nvPr/>
        </p:nvCxnSpPr>
        <p:spPr bwMode="auto">
          <a:xfrm rot="16200000" flipH="1">
            <a:off x="2389981" y="3280569"/>
            <a:ext cx="287338" cy="584200"/>
          </a:xfrm>
          <a:prstGeom prst="curvedConnector3">
            <a:avLst>
              <a:gd name="adj1" fmla="val 49722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1" name="Oval 11">
            <a:extLst>
              <a:ext uri="{FF2B5EF4-FFF2-40B4-BE49-F238E27FC236}">
                <a16:creationId xmlns:a16="http://schemas.microsoft.com/office/drawing/2014/main" id="{DE77A51C-459D-4E0D-A179-83B949CF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716338"/>
            <a:ext cx="1655762" cy="720725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1692" name="AutoShape 12">
            <a:extLst>
              <a:ext uri="{FF2B5EF4-FFF2-40B4-BE49-F238E27FC236}">
                <a16:creationId xmlns:a16="http://schemas.microsoft.com/office/drawing/2014/main" id="{43231608-B078-42C8-85FF-688FE1397845}"/>
              </a:ext>
            </a:extLst>
          </p:cNvPr>
          <p:cNvCxnSpPr>
            <a:cxnSpLocks noChangeShapeType="1"/>
            <a:stCxn id="71691" idx="7"/>
            <a:endCxn id="71682" idx="1"/>
          </p:cNvCxnSpPr>
          <p:nvPr/>
        </p:nvCxnSpPr>
        <p:spPr bwMode="auto">
          <a:xfrm rot="5400000" flipV="1">
            <a:off x="4286251" y="3143250"/>
            <a:ext cx="112712" cy="1468437"/>
          </a:xfrm>
          <a:prstGeom prst="curvedConnector4">
            <a:avLst>
              <a:gd name="adj1" fmla="val -295773"/>
              <a:gd name="adj2" fmla="val 582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ETA Alto Tietê - Cilindros de Cloro 5">
            <a:extLst>
              <a:ext uri="{FF2B5EF4-FFF2-40B4-BE49-F238E27FC236}">
                <a16:creationId xmlns:a16="http://schemas.microsoft.com/office/drawing/2014/main" id="{599EEB4E-8C48-4955-97C8-274FD2A57DE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950" y="1981200"/>
            <a:ext cx="3776663" cy="324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2" name="Rectangle 4">
            <a:extLst>
              <a:ext uri="{FF2B5EF4-FFF2-40B4-BE49-F238E27FC236}">
                <a16:creationId xmlns:a16="http://schemas.microsoft.com/office/drawing/2014/main" id="{6A79AB9F-5043-4E7B-BC7B-967E93CE8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2F298D50-BF85-4A4D-A26C-81A1C90E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91D89FBA-B0D0-45D7-8003-35462A35454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6" name="Text Box 8">
            <a:extLst>
              <a:ext uri="{FF2B5EF4-FFF2-40B4-BE49-F238E27FC236}">
                <a16:creationId xmlns:a16="http://schemas.microsoft.com/office/drawing/2014/main" id="{479EB1D7-592F-4B46-97B1-DE5955AF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60575"/>
            <a:ext cx="33845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Cloro e suas variantes !!!</a:t>
            </a:r>
          </a:p>
        </p:txBody>
      </p:sp>
      <p:pic>
        <p:nvPicPr>
          <p:cNvPr id="73738" name="Picture 10" descr="j0227074">
            <a:extLst>
              <a:ext uri="{FF2B5EF4-FFF2-40B4-BE49-F238E27FC236}">
                <a16:creationId xmlns:a16="http://schemas.microsoft.com/office/drawing/2014/main" id="{33E966C6-00C6-400E-81F2-4DD82DD1E82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063875"/>
            <a:ext cx="2813050" cy="155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3739" name="AutoShape 11">
            <a:extLst>
              <a:ext uri="{FF2B5EF4-FFF2-40B4-BE49-F238E27FC236}">
                <a16:creationId xmlns:a16="http://schemas.microsoft.com/office/drawing/2014/main" id="{3D7A9F84-3662-4B5B-A89F-E5D12A7CE820}"/>
              </a:ext>
            </a:extLst>
          </p:cNvPr>
          <p:cNvCxnSpPr>
            <a:cxnSpLocks noChangeShapeType="1"/>
            <a:stCxn id="73736" idx="3"/>
            <a:endCxn id="73738" idx="0"/>
          </p:cNvCxnSpPr>
          <p:nvPr/>
        </p:nvCxnSpPr>
        <p:spPr bwMode="auto">
          <a:xfrm>
            <a:off x="3635375" y="2747963"/>
            <a:ext cx="39688" cy="315912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0" name="Oval 12">
            <a:extLst>
              <a:ext uri="{FF2B5EF4-FFF2-40B4-BE49-F238E27FC236}">
                <a16:creationId xmlns:a16="http://schemas.microsoft.com/office/drawing/2014/main" id="{880F1DE8-F45B-406E-8564-86ADAF0E6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0850"/>
            <a:ext cx="1081088" cy="720725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3741" name="AutoShape 13">
            <a:extLst>
              <a:ext uri="{FF2B5EF4-FFF2-40B4-BE49-F238E27FC236}">
                <a16:creationId xmlns:a16="http://schemas.microsoft.com/office/drawing/2014/main" id="{89F18250-CD75-4E82-9A57-3D7B23CEA2CE}"/>
              </a:ext>
            </a:extLst>
          </p:cNvPr>
          <p:cNvCxnSpPr>
            <a:cxnSpLocks noChangeShapeType="1"/>
            <a:stCxn id="73740" idx="7"/>
            <a:endCxn id="73731" idx="1"/>
          </p:cNvCxnSpPr>
          <p:nvPr/>
        </p:nvCxnSpPr>
        <p:spPr bwMode="auto">
          <a:xfrm rot="5400000" flipV="1">
            <a:off x="4438650" y="2855913"/>
            <a:ext cx="509588" cy="989012"/>
          </a:xfrm>
          <a:prstGeom prst="curvedConnector4">
            <a:avLst>
              <a:gd name="adj1" fmla="val -65421"/>
              <a:gd name="adj2" fmla="val 5794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4" name="Text Box 16">
            <a:extLst>
              <a:ext uri="{FF2B5EF4-FFF2-40B4-BE49-F238E27FC236}">
                <a16:creationId xmlns:a16="http://schemas.microsoft.com/office/drawing/2014/main" id="{A6ED28EA-04DB-4EEE-B6E5-5D9A2A08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263775"/>
            <a:ext cx="39227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haloacéticos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Monocloroacético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Dicloroacético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Tricloroacético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Monobromoacético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Dibromoacético</a:t>
            </a:r>
          </a:p>
        </p:txBody>
      </p:sp>
      <p:pic>
        <p:nvPicPr>
          <p:cNvPr id="73745" name="Picture 17">
            <a:extLst>
              <a:ext uri="{FF2B5EF4-FFF2-40B4-BE49-F238E27FC236}">
                <a16:creationId xmlns:a16="http://schemas.microsoft.com/office/drawing/2014/main" id="{702556F3-B17A-4CA0-85DA-9C7780C272B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581525"/>
            <a:ext cx="2249488" cy="1981200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3742" name="Rectangle 14">
            <a:extLst>
              <a:ext uri="{FF2B5EF4-FFF2-40B4-BE49-F238E27FC236}">
                <a16:creationId xmlns:a16="http://schemas.microsoft.com/office/drawing/2014/main" id="{C95D61E3-4CF6-4BB9-9059-01A1D1555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964613" cy="1371600"/>
          </a:xfrm>
        </p:spPr>
        <p:txBody>
          <a:bodyPr/>
          <a:lstStyle/>
          <a:p>
            <a:r>
              <a:rPr lang="pt-BR" altLang="pt-BR" sz="4000"/>
              <a:t>FORMAÇÃO DE SUB-PRODUTOS DA DESINFECÇÃO - HALOACÉTICOS </a:t>
            </a:r>
          </a:p>
        </p:txBody>
      </p:sp>
      <p:sp>
        <p:nvSpPr>
          <p:cNvPr id="73747" name="Text Box 19">
            <a:extLst>
              <a:ext uri="{FF2B5EF4-FFF2-40B4-BE49-F238E27FC236}">
                <a16:creationId xmlns:a16="http://schemas.microsoft.com/office/drawing/2014/main" id="{03304DAC-F361-4B31-B129-885D4AFE4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734050"/>
            <a:ext cx="403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Monocloroacético !!!</a:t>
            </a:r>
          </a:p>
        </p:txBody>
      </p:sp>
      <p:cxnSp>
        <p:nvCxnSpPr>
          <p:cNvPr id="73748" name="AutoShape 20">
            <a:extLst>
              <a:ext uri="{FF2B5EF4-FFF2-40B4-BE49-F238E27FC236}">
                <a16:creationId xmlns:a16="http://schemas.microsoft.com/office/drawing/2014/main" id="{28462691-94BD-454E-8BD1-1DD0C8BDAB42}"/>
              </a:ext>
            </a:extLst>
          </p:cNvPr>
          <p:cNvCxnSpPr>
            <a:cxnSpLocks noChangeShapeType="1"/>
            <a:stCxn id="73747" idx="1"/>
            <a:endCxn id="73745" idx="3"/>
          </p:cNvCxnSpPr>
          <p:nvPr/>
        </p:nvCxnSpPr>
        <p:spPr bwMode="auto">
          <a:xfrm rot="10800000">
            <a:off x="2789238" y="5572125"/>
            <a:ext cx="1277937" cy="422275"/>
          </a:xfrm>
          <a:prstGeom prst="curvedConnector3">
            <a:avLst>
              <a:gd name="adj1" fmla="val 4994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TA Alto Tietê - Cilindros de Cloro 5">
            <a:extLst>
              <a:ext uri="{FF2B5EF4-FFF2-40B4-BE49-F238E27FC236}">
                <a16:creationId xmlns:a16="http://schemas.microsoft.com/office/drawing/2014/main" id="{C6E2A80D-2D80-4169-9FBA-D0177E99F59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960813" cy="3392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9CEA820C-D933-4C1F-88F0-3B3A4822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35173" name="Picture 5">
            <a:extLst>
              <a:ext uri="{FF2B5EF4-FFF2-40B4-BE49-F238E27FC236}">
                <a16:creationId xmlns:a16="http://schemas.microsoft.com/office/drawing/2014/main" id="{46CC8C81-6E72-4877-8B38-2167BD8476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6" name="Text Box 8">
            <a:extLst>
              <a:ext uri="{FF2B5EF4-FFF2-40B4-BE49-F238E27FC236}">
                <a16:creationId xmlns:a16="http://schemas.microsoft.com/office/drawing/2014/main" id="{A742F1DC-0A23-4033-B613-898B006A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989138"/>
            <a:ext cx="36718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haloacéticos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Haloacetonitrilas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Hidratos de cloral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Trihalonitrometanos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35177" name="Text Box 9">
            <a:extLst>
              <a:ext uri="{FF2B5EF4-FFF2-40B4-BE49-F238E27FC236}">
                <a16:creationId xmlns:a16="http://schemas.microsoft.com/office/drawing/2014/main" id="{07952240-3156-4C39-BFD8-207C3B8F3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3692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Cloro e suas variantes !!!</a:t>
            </a:r>
          </a:p>
        </p:txBody>
      </p:sp>
      <p:cxnSp>
        <p:nvCxnSpPr>
          <p:cNvPr id="135178" name="AutoShape 10">
            <a:extLst>
              <a:ext uri="{FF2B5EF4-FFF2-40B4-BE49-F238E27FC236}">
                <a16:creationId xmlns:a16="http://schemas.microsoft.com/office/drawing/2014/main" id="{A68FDBD0-AF70-4ECA-9ED0-6A1E640CFE89}"/>
              </a:ext>
            </a:extLst>
          </p:cNvPr>
          <p:cNvCxnSpPr>
            <a:cxnSpLocks noChangeShapeType="1"/>
            <a:stCxn id="135177" idx="2"/>
            <a:endCxn id="135179" idx="2"/>
          </p:cNvCxnSpPr>
          <p:nvPr/>
        </p:nvCxnSpPr>
        <p:spPr bwMode="auto">
          <a:xfrm rot="16200000" flipH="1">
            <a:off x="2501900" y="2668588"/>
            <a:ext cx="53975" cy="86360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5175" name="Picture 7" descr="j0227074">
            <a:extLst>
              <a:ext uri="{FF2B5EF4-FFF2-40B4-BE49-F238E27FC236}">
                <a16:creationId xmlns:a16="http://schemas.microsoft.com/office/drawing/2014/main" id="{68E3D411-965C-472D-819F-207DDBD2E66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924175"/>
            <a:ext cx="2813050" cy="155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9" name="Oval 11">
            <a:extLst>
              <a:ext uri="{FF2B5EF4-FFF2-40B4-BE49-F238E27FC236}">
                <a16:creationId xmlns:a16="http://schemas.microsoft.com/office/drawing/2014/main" id="{F68BF9F6-61DE-4CFB-A822-2D28CCF03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924175"/>
            <a:ext cx="930275" cy="404813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35180" name="AutoShape 12">
            <a:extLst>
              <a:ext uri="{FF2B5EF4-FFF2-40B4-BE49-F238E27FC236}">
                <a16:creationId xmlns:a16="http://schemas.microsoft.com/office/drawing/2014/main" id="{4C1CD18B-594F-4D7F-996D-B2AA4201EC45}"/>
              </a:ext>
            </a:extLst>
          </p:cNvPr>
          <p:cNvCxnSpPr>
            <a:cxnSpLocks noChangeShapeType="1"/>
            <a:stCxn id="135179" idx="6"/>
            <a:endCxn id="135170" idx="1"/>
          </p:cNvCxnSpPr>
          <p:nvPr/>
        </p:nvCxnSpPr>
        <p:spPr bwMode="auto">
          <a:xfrm>
            <a:off x="3890963" y="3127375"/>
            <a:ext cx="1112837" cy="550863"/>
          </a:xfrm>
          <a:prstGeom prst="curvedConnector3">
            <a:avLst>
              <a:gd name="adj1" fmla="val 4993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5182" name="Picture 14">
            <a:extLst>
              <a:ext uri="{FF2B5EF4-FFF2-40B4-BE49-F238E27FC236}">
                <a16:creationId xmlns:a16="http://schemas.microsoft.com/office/drawing/2014/main" id="{39C05117-9285-46E4-8B6D-3F94D8C8381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652963"/>
            <a:ext cx="2249488" cy="1981200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5184" name="Text Box 16">
            <a:extLst>
              <a:ext uri="{FF2B5EF4-FFF2-40B4-BE49-F238E27FC236}">
                <a16:creationId xmlns:a16="http://schemas.microsoft.com/office/drawing/2014/main" id="{269F1523-39CA-4A25-B903-A3513599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734050"/>
            <a:ext cx="403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Dicloroacetonitrila !!!</a:t>
            </a:r>
          </a:p>
        </p:txBody>
      </p:sp>
      <p:cxnSp>
        <p:nvCxnSpPr>
          <p:cNvPr id="135185" name="AutoShape 17">
            <a:extLst>
              <a:ext uri="{FF2B5EF4-FFF2-40B4-BE49-F238E27FC236}">
                <a16:creationId xmlns:a16="http://schemas.microsoft.com/office/drawing/2014/main" id="{32CECB1E-1469-4E8C-AA09-A6AE03D337F2}"/>
              </a:ext>
            </a:extLst>
          </p:cNvPr>
          <p:cNvCxnSpPr>
            <a:cxnSpLocks noChangeShapeType="1"/>
            <a:stCxn id="135184" idx="1"/>
            <a:endCxn id="135182" idx="3"/>
          </p:cNvCxnSpPr>
          <p:nvPr/>
        </p:nvCxnSpPr>
        <p:spPr bwMode="auto">
          <a:xfrm rot="10800000">
            <a:off x="2789238" y="5643563"/>
            <a:ext cx="1277937" cy="350837"/>
          </a:xfrm>
          <a:prstGeom prst="curvedConnector3">
            <a:avLst>
              <a:gd name="adj1" fmla="val 4994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E2B46CF5-33E7-43CA-84FA-B7E5C0CBF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4" name="Picture 8" descr="j0227074">
            <a:extLst>
              <a:ext uri="{FF2B5EF4-FFF2-40B4-BE49-F238E27FC236}">
                <a16:creationId xmlns:a16="http://schemas.microsoft.com/office/drawing/2014/main" id="{5362E91F-0CC3-44B2-AFBD-2436D318C0B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924175"/>
            <a:ext cx="2813050" cy="155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18" name="Picture 2" descr="ETA Alto Tietê - Cilindros de Cloro 5">
            <a:extLst>
              <a:ext uri="{FF2B5EF4-FFF2-40B4-BE49-F238E27FC236}">
                <a16:creationId xmlns:a16="http://schemas.microsoft.com/office/drawing/2014/main" id="{CB54F4AA-E57E-4E20-8A5A-743060B37F6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960813" cy="3392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19" name="Rectangle 3">
            <a:extLst>
              <a:ext uri="{FF2B5EF4-FFF2-40B4-BE49-F238E27FC236}">
                <a16:creationId xmlns:a16="http://schemas.microsoft.com/office/drawing/2014/main" id="{E7E434AC-83F5-43DB-97E0-D70F40BA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37220" name="Picture 4">
            <a:extLst>
              <a:ext uri="{FF2B5EF4-FFF2-40B4-BE49-F238E27FC236}">
                <a16:creationId xmlns:a16="http://schemas.microsoft.com/office/drawing/2014/main" id="{62EACA30-9E13-4F70-A4ED-EE24A747897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1" name="Text Box 5">
            <a:extLst>
              <a:ext uri="{FF2B5EF4-FFF2-40B4-BE49-F238E27FC236}">
                <a16:creationId xmlns:a16="http://schemas.microsoft.com/office/drawing/2014/main" id="{ECC8C6FE-895A-4C8B-8E22-DB10950D6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989138"/>
            <a:ext cx="36718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haloacéticos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Haloacetonitrilas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Hidratos de cloral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Trihalonitrometanos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37222" name="Text Box 6">
            <a:extLst>
              <a:ext uri="{FF2B5EF4-FFF2-40B4-BE49-F238E27FC236}">
                <a16:creationId xmlns:a16="http://schemas.microsoft.com/office/drawing/2014/main" id="{A199A22D-E850-47C3-92F7-ED1C1CBE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3692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Cloro e suas variantes !!!</a:t>
            </a:r>
          </a:p>
        </p:txBody>
      </p:sp>
      <p:cxnSp>
        <p:nvCxnSpPr>
          <p:cNvPr id="137223" name="AutoShape 7">
            <a:extLst>
              <a:ext uri="{FF2B5EF4-FFF2-40B4-BE49-F238E27FC236}">
                <a16:creationId xmlns:a16="http://schemas.microsoft.com/office/drawing/2014/main" id="{167322D0-9DCA-42CD-86A6-43C62711647B}"/>
              </a:ext>
            </a:extLst>
          </p:cNvPr>
          <p:cNvCxnSpPr>
            <a:cxnSpLocks noChangeShapeType="1"/>
            <a:stCxn id="137222" idx="2"/>
            <a:endCxn id="137225" idx="2"/>
          </p:cNvCxnSpPr>
          <p:nvPr/>
        </p:nvCxnSpPr>
        <p:spPr bwMode="auto">
          <a:xfrm rot="16200000" flipH="1">
            <a:off x="2501900" y="2668588"/>
            <a:ext cx="53975" cy="86360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25" name="Oval 9">
            <a:extLst>
              <a:ext uri="{FF2B5EF4-FFF2-40B4-BE49-F238E27FC236}">
                <a16:creationId xmlns:a16="http://schemas.microsoft.com/office/drawing/2014/main" id="{24F14E44-EE14-4642-8A45-D433DC33B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924175"/>
            <a:ext cx="930275" cy="404813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37226" name="AutoShape 10">
            <a:extLst>
              <a:ext uri="{FF2B5EF4-FFF2-40B4-BE49-F238E27FC236}">
                <a16:creationId xmlns:a16="http://schemas.microsoft.com/office/drawing/2014/main" id="{138D1E41-9051-4271-A3E6-0CAF4A239F2C}"/>
              </a:ext>
            </a:extLst>
          </p:cNvPr>
          <p:cNvCxnSpPr>
            <a:cxnSpLocks noChangeShapeType="1"/>
            <a:stCxn id="137225" idx="6"/>
            <a:endCxn id="137218" idx="1"/>
          </p:cNvCxnSpPr>
          <p:nvPr/>
        </p:nvCxnSpPr>
        <p:spPr bwMode="auto">
          <a:xfrm>
            <a:off x="3890963" y="3127375"/>
            <a:ext cx="1112837" cy="550863"/>
          </a:xfrm>
          <a:prstGeom prst="curvedConnector3">
            <a:avLst>
              <a:gd name="adj1" fmla="val 4993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28" name="Text Box 12">
            <a:extLst>
              <a:ext uri="{FF2B5EF4-FFF2-40B4-BE49-F238E27FC236}">
                <a16:creationId xmlns:a16="http://schemas.microsoft.com/office/drawing/2014/main" id="{FC4F0FD8-ADF2-4590-9F25-D965F30D1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734050"/>
            <a:ext cx="403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1,1 Dicloroacetona !!!</a:t>
            </a:r>
          </a:p>
        </p:txBody>
      </p:sp>
      <p:cxnSp>
        <p:nvCxnSpPr>
          <p:cNvPr id="137229" name="AutoShape 13">
            <a:extLst>
              <a:ext uri="{FF2B5EF4-FFF2-40B4-BE49-F238E27FC236}">
                <a16:creationId xmlns:a16="http://schemas.microsoft.com/office/drawing/2014/main" id="{46F2054A-3BC4-4DB4-950D-08CAE2A1AFE5}"/>
              </a:ext>
            </a:extLst>
          </p:cNvPr>
          <p:cNvCxnSpPr>
            <a:cxnSpLocks noChangeShapeType="1"/>
            <a:stCxn id="137228" idx="1"/>
            <a:endCxn id="137232" idx="3"/>
          </p:cNvCxnSpPr>
          <p:nvPr/>
        </p:nvCxnSpPr>
        <p:spPr bwMode="auto">
          <a:xfrm rot="10800000">
            <a:off x="2717800" y="5572125"/>
            <a:ext cx="1349375" cy="42227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7232" name="Picture 16">
            <a:extLst>
              <a:ext uri="{FF2B5EF4-FFF2-40B4-BE49-F238E27FC236}">
                <a16:creationId xmlns:a16="http://schemas.microsoft.com/office/drawing/2014/main" id="{547E4FC0-A02E-47AC-81AE-7BD8BE6DE87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581525"/>
            <a:ext cx="2249487" cy="1981200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7230" name="Rectangle 14">
            <a:extLst>
              <a:ext uri="{FF2B5EF4-FFF2-40B4-BE49-F238E27FC236}">
                <a16:creationId xmlns:a16="http://schemas.microsoft.com/office/drawing/2014/main" id="{00A23718-5FA4-49C9-BE54-2E08359C6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j0227074">
            <a:extLst>
              <a:ext uri="{FF2B5EF4-FFF2-40B4-BE49-F238E27FC236}">
                <a16:creationId xmlns:a16="http://schemas.microsoft.com/office/drawing/2014/main" id="{87618EC7-2FC3-4905-8966-6E3BE085E35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924175"/>
            <a:ext cx="2813050" cy="155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244" name="Picture 4" descr="ETA Alto Tietê - Cilindros de Cloro 5">
            <a:extLst>
              <a:ext uri="{FF2B5EF4-FFF2-40B4-BE49-F238E27FC236}">
                <a16:creationId xmlns:a16="http://schemas.microsoft.com/office/drawing/2014/main" id="{63F40D2C-957A-4665-9EC8-71A07076012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960813" cy="3392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245" name="Rectangle 5">
            <a:extLst>
              <a:ext uri="{FF2B5EF4-FFF2-40B4-BE49-F238E27FC236}">
                <a16:creationId xmlns:a16="http://schemas.microsoft.com/office/drawing/2014/main" id="{22BB79AB-2770-485E-95D6-B31BA037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38246" name="Picture 6">
            <a:extLst>
              <a:ext uri="{FF2B5EF4-FFF2-40B4-BE49-F238E27FC236}">
                <a16:creationId xmlns:a16="http://schemas.microsoft.com/office/drawing/2014/main" id="{6228FF6A-3277-4943-A042-3B1882A52F9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7" name="Text Box 7">
            <a:extLst>
              <a:ext uri="{FF2B5EF4-FFF2-40B4-BE49-F238E27FC236}">
                <a16:creationId xmlns:a16="http://schemas.microsoft.com/office/drawing/2014/main" id="{17D48CDA-1761-4AAF-AC90-EF24C4AA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989138"/>
            <a:ext cx="36718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haloacéticos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Haloacetonitrilas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Hidratos de cloral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Trihalonitrometanos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84AB787C-79F2-4F02-B7B4-0554D4D4F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3692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Cloro e suas variantes !!!</a:t>
            </a:r>
          </a:p>
        </p:txBody>
      </p:sp>
      <p:cxnSp>
        <p:nvCxnSpPr>
          <p:cNvPr id="138249" name="AutoShape 9">
            <a:extLst>
              <a:ext uri="{FF2B5EF4-FFF2-40B4-BE49-F238E27FC236}">
                <a16:creationId xmlns:a16="http://schemas.microsoft.com/office/drawing/2014/main" id="{A1256C62-FB4C-4234-B292-F16EC2BDD9C4}"/>
              </a:ext>
            </a:extLst>
          </p:cNvPr>
          <p:cNvCxnSpPr>
            <a:cxnSpLocks noChangeShapeType="1"/>
            <a:stCxn id="138248" idx="2"/>
            <a:endCxn id="138250" idx="2"/>
          </p:cNvCxnSpPr>
          <p:nvPr/>
        </p:nvCxnSpPr>
        <p:spPr bwMode="auto">
          <a:xfrm rot="16200000" flipH="1">
            <a:off x="2501900" y="2668588"/>
            <a:ext cx="53975" cy="86360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50" name="Oval 10">
            <a:extLst>
              <a:ext uri="{FF2B5EF4-FFF2-40B4-BE49-F238E27FC236}">
                <a16:creationId xmlns:a16="http://schemas.microsoft.com/office/drawing/2014/main" id="{C95130DF-3876-490A-ABDA-FC6658D9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924175"/>
            <a:ext cx="930275" cy="404813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38251" name="AutoShape 11">
            <a:extLst>
              <a:ext uri="{FF2B5EF4-FFF2-40B4-BE49-F238E27FC236}">
                <a16:creationId xmlns:a16="http://schemas.microsoft.com/office/drawing/2014/main" id="{E88E15D7-7A21-450E-8083-4D8C861388A6}"/>
              </a:ext>
            </a:extLst>
          </p:cNvPr>
          <p:cNvCxnSpPr>
            <a:cxnSpLocks noChangeShapeType="1"/>
            <a:stCxn id="138250" idx="6"/>
            <a:endCxn id="138244" idx="1"/>
          </p:cNvCxnSpPr>
          <p:nvPr/>
        </p:nvCxnSpPr>
        <p:spPr bwMode="auto">
          <a:xfrm>
            <a:off x="3890963" y="3127375"/>
            <a:ext cx="1112837" cy="550863"/>
          </a:xfrm>
          <a:prstGeom prst="curvedConnector3">
            <a:avLst>
              <a:gd name="adj1" fmla="val 4993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252" name="Text Box 12">
            <a:extLst>
              <a:ext uri="{FF2B5EF4-FFF2-40B4-BE49-F238E27FC236}">
                <a16:creationId xmlns:a16="http://schemas.microsoft.com/office/drawing/2014/main" id="{12D29453-8ADA-490E-803F-1AE9BE6B3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734050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Formaldeído !!!</a:t>
            </a:r>
          </a:p>
        </p:txBody>
      </p:sp>
      <p:cxnSp>
        <p:nvCxnSpPr>
          <p:cNvPr id="138253" name="AutoShape 13">
            <a:extLst>
              <a:ext uri="{FF2B5EF4-FFF2-40B4-BE49-F238E27FC236}">
                <a16:creationId xmlns:a16="http://schemas.microsoft.com/office/drawing/2014/main" id="{900E2A7F-7893-4354-AFB2-35C47D1F6529}"/>
              </a:ext>
            </a:extLst>
          </p:cNvPr>
          <p:cNvCxnSpPr>
            <a:cxnSpLocks noChangeShapeType="1"/>
            <a:stCxn id="138252" idx="1"/>
            <a:endCxn id="138256" idx="3"/>
          </p:cNvCxnSpPr>
          <p:nvPr/>
        </p:nvCxnSpPr>
        <p:spPr bwMode="auto">
          <a:xfrm rot="10800000">
            <a:off x="3492500" y="5561013"/>
            <a:ext cx="574675" cy="43338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8256" name="Picture 16">
            <a:extLst>
              <a:ext uri="{FF2B5EF4-FFF2-40B4-BE49-F238E27FC236}">
                <a16:creationId xmlns:a16="http://schemas.microsoft.com/office/drawing/2014/main" id="{F0A77457-F7F2-4841-9B22-2D0F57E48FE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24400"/>
            <a:ext cx="3168650" cy="1671638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8242" name="Rectangle 2">
            <a:extLst>
              <a:ext uri="{FF2B5EF4-FFF2-40B4-BE49-F238E27FC236}">
                <a16:creationId xmlns:a16="http://schemas.microsoft.com/office/drawing/2014/main" id="{FBD3A234-A80A-42F5-B643-4E7C2C9FB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 descr="j0227074">
            <a:extLst>
              <a:ext uri="{FF2B5EF4-FFF2-40B4-BE49-F238E27FC236}">
                <a16:creationId xmlns:a16="http://schemas.microsoft.com/office/drawing/2014/main" id="{5A8AECB4-E0DA-41EA-9DF7-CDE96F0CCD8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924175"/>
            <a:ext cx="2813050" cy="155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68" name="Picture 4" descr="ETA Alto Tietê - Cilindros de Cloro 5">
            <a:extLst>
              <a:ext uri="{FF2B5EF4-FFF2-40B4-BE49-F238E27FC236}">
                <a16:creationId xmlns:a16="http://schemas.microsoft.com/office/drawing/2014/main" id="{613BA426-D872-4A89-B02D-6302A5E7E71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960813" cy="3392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269" name="Rectangle 5">
            <a:extLst>
              <a:ext uri="{FF2B5EF4-FFF2-40B4-BE49-F238E27FC236}">
                <a16:creationId xmlns:a16="http://schemas.microsoft.com/office/drawing/2014/main" id="{F3F97423-82B8-456C-A590-B8656EBD2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39270" name="Picture 6">
            <a:extLst>
              <a:ext uri="{FF2B5EF4-FFF2-40B4-BE49-F238E27FC236}">
                <a16:creationId xmlns:a16="http://schemas.microsoft.com/office/drawing/2014/main" id="{0C29B903-CA6A-466D-8538-ADD364B5425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71" name="Text Box 7">
            <a:extLst>
              <a:ext uri="{FF2B5EF4-FFF2-40B4-BE49-F238E27FC236}">
                <a16:creationId xmlns:a16="http://schemas.microsoft.com/office/drawing/2014/main" id="{760E488E-072F-43A8-85A9-DAAD7658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989138"/>
            <a:ext cx="36718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haloacéticos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Haloacetonitrilas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Hidratos de cloral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Trihalonitrometanos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39272" name="Text Box 8">
            <a:extLst>
              <a:ext uri="{FF2B5EF4-FFF2-40B4-BE49-F238E27FC236}">
                <a16:creationId xmlns:a16="http://schemas.microsoft.com/office/drawing/2014/main" id="{48CF56FE-FC97-48F7-9A9F-86DC46E7B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3692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Cloro e suas variantes !!!</a:t>
            </a:r>
          </a:p>
        </p:txBody>
      </p:sp>
      <p:cxnSp>
        <p:nvCxnSpPr>
          <p:cNvPr id="139273" name="AutoShape 9">
            <a:extLst>
              <a:ext uri="{FF2B5EF4-FFF2-40B4-BE49-F238E27FC236}">
                <a16:creationId xmlns:a16="http://schemas.microsoft.com/office/drawing/2014/main" id="{11807A6B-60F2-444E-9A07-E263ECE168CC}"/>
              </a:ext>
            </a:extLst>
          </p:cNvPr>
          <p:cNvCxnSpPr>
            <a:cxnSpLocks noChangeShapeType="1"/>
            <a:stCxn id="139272" idx="2"/>
            <a:endCxn id="139274" idx="2"/>
          </p:cNvCxnSpPr>
          <p:nvPr/>
        </p:nvCxnSpPr>
        <p:spPr bwMode="auto">
          <a:xfrm rot="16200000" flipH="1">
            <a:off x="2501900" y="2668588"/>
            <a:ext cx="53975" cy="86360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74" name="Oval 10">
            <a:extLst>
              <a:ext uri="{FF2B5EF4-FFF2-40B4-BE49-F238E27FC236}">
                <a16:creationId xmlns:a16="http://schemas.microsoft.com/office/drawing/2014/main" id="{B96421B0-A774-4D45-8578-315A224AD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924175"/>
            <a:ext cx="930275" cy="404813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39275" name="AutoShape 11">
            <a:extLst>
              <a:ext uri="{FF2B5EF4-FFF2-40B4-BE49-F238E27FC236}">
                <a16:creationId xmlns:a16="http://schemas.microsoft.com/office/drawing/2014/main" id="{0A0E2F0D-DFA8-4B12-80C9-550C1EAECBF5}"/>
              </a:ext>
            </a:extLst>
          </p:cNvPr>
          <p:cNvCxnSpPr>
            <a:cxnSpLocks noChangeShapeType="1"/>
            <a:stCxn id="139274" idx="6"/>
            <a:endCxn id="139268" idx="1"/>
          </p:cNvCxnSpPr>
          <p:nvPr/>
        </p:nvCxnSpPr>
        <p:spPr bwMode="auto">
          <a:xfrm>
            <a:off x="3890963" y="3127375"/>
            <a:ext cx="1112837" cy="550863"/>
          </a:xfrm>
          <a:prstGeom prst="curvedConnector3">
            <a:avLst>
              <a:gd name="adj1" fmla="val 4993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276" name="Text Box 12">
            <a:extLst>
              <a:ext uri="{FF2B5EF4-FFF2-40B4-BE49-F238E27FC236}">
                <a16:creationId xmlns:a16="http://schemas.microsoft.com/office/drawing/2014/main" id="{EFA5D018-4D95-4F86-A32C-0A975BA01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734050"/>
            <a:ext cx="3960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Hidrato de cloral !!!</a:t>
            </a:r>
          </a:p>
        </p:txBody>
      </p:sp>
      <p:cxnSp>
        <p:nvCxnSpPr>
          <p:cNvPr id="139277" name="AutoShape 13">
            <a:extLst>
              <a:ext uri="{FF2B5EF4-FFF2-40B4-BE49-F238E27FC236}">
                <a16:creationId xmlns:a16="http://schemas.microsoft.com/office/drawing/2014/main" id="{541A11F7-67B0-4F3D-8A47-79618C376867}"/>
              </a:ext>
            </a:extLst>
          </p:cNvPr>
          <p:cNvCxnSpPr>
            <a:cxnSpLocks noChangeShapeType="1"/>
            <a:stCxn id="139276" idx="1"/>
            <a:endCxn id="139280" idx="3"/>
          </p:cNvCxnSpPr>
          <p:nvPr/>
        </p:nvCxnSpPr>
        <p:spPr bwMode="auto">
          <a:xfrm rot="10800000">
            <a:off x="2843213" y="5572125"/>
            <a:ext cx="1223962" cy="422275"/>
          </a:xfrm>
          <a:prstGeom prst="curvedConnector3">
            <a:avLst>
              <a:gd name="adj1" fmla="val 49935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9280" name="Picture 16">
            <a:extLst>
              <a:ext uri="{FF2B5EF4-FFF2-40B4-BE49-F238E27FC236}">
                <a16:creationId xmlns:a16="http://schemas.microsoft.com/office/drawing/2014/main" id="{EBA1EEDA-14B3-4EEE-B327-1528EFD09DC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581525"/>
            <a:ext cx="2447925" cy="1981200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9266" name="Rectangle 2">
            <a:extLst>
              <a:ext uri="{FF2B5EF4-FFF2-40B4-BE49-F238E27FC236}">
                <a16:creationId xmlns:a16="http://schemas.microsoft.com/office/drawing/2014/main" id="{4892F318-3438-4465-86E8-45AE74225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j0227074">
            <a:extLst>
              <a:ext uri="{FF2B5EF4-FFF2-40B4-BE49-F238E27FC236}">
                <a16:creationId xmlns:a16="http://schemas.microsoft.com/office/drawing/2014/main" id="{D3CB39A2-0DEC-4EC9-ADC2-8FACAB60AE9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924175"/>
            <a:ext cx="2813050" cy="155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291" name="Picture 3" descr="ETA Alto Tietê - Cilindros de Cloro 5">
            <a:extLst>
              <a:ext uri="{FF2B5EF4-FFF2-40B4-BE49-F238E27FC236}">
                <a16:creationId xmlns:a16="http://schemas.microsoft.com/office/drawing/2014/main" id="{39006D25-29F7-4BDF-A050-D0CA3C2BB9F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960813" cy="3392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292" name="Rectangle 4">
            <a:extLst>
              <a:ext uri="{FF2B5EF4-FFF2-40B4-BE49-F238E27FC236}">
                <a16:creationId xmlns:a16="http://schemas.microsoft.com/office/drawing/2014/main" id="{627A6F6C-5A04-474F-9434-8668C4F92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40293" name="Picture 5">
            <a:extLst>
              <a:ext uri="{FF2B5EF4-FFF2-40B4-BE49-F238E27FC236}">
                <a16:creationId xmlns:a16="http://schemas.microsoft.com/office/drawing/2014/main" id="{15EB3A1B-D868-4A66-831E-7E4EBF3769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4" name="Text Box 6">
            <a:extLst>
              <a:ext uri="{FF2B5EF4-FFF2-40B4-BE49-F238E27FC236}">
                <a16:creationId xmlns:a16="http://schemas.microsoft.com/office/drawing/2014/main" id="{71BF5F46-A36D-40AA-AB50-074705287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989138"/>
            <a:ext cx="36718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haloacéticos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Haloacetonitrilas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Haloacetonas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Hidratos de cloral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Trihalonitrometanos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40295" name="Text Box 7">
            <a:extLst>
              <a:ext uri="{FF2B5EF4-FFF2-40B4-BE49-F238E27FC236}">
                <a16:creationId xmlns:a16="http://schemas.microsoft.com/office/drawing/2014/main" id="{A0F5030E-D89E-4CD6-9EA5-33A292C2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3692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Cloro e suas variantes !!!</a:t>
            </a:r>
          </a:p>
        </p:txBody>
      </p:sp>
      <p:cxnSp>
        <p:nvCxnSpPr>
          <p:cNvPr id="140296" name="AutoShape 8">
            <a:extLst>
              <a:ext uri="{FF2B5EF4-FFF2-40B4-BE49-F238E27FC236}">
                <a16:creationId xmlns:a16="http://schemas.microsoft.com/office/drawing/2014/main" id="{B2E7F746-0FA5-4DA7-9E02-0591F6EE82BE}"/>
              </a:ext>
            </a:extLst>
          </p:cNvPr>
          <p:cNvCxnSpPr>
            <a:cxnSpLocks noChangeShapeType="1"/>
            <a:stCxn id="140295" idx="2"/>
            <a:endCxn id="140297" idx="2"/>
          </p:cNvCxnSpPr>
          <p:nvPr/>
        </p:nvCxnSpPr>
        <p:spPr bwMode="auto">
          <a:xfrm rot="16200000" flipH="1">
            <a:off x="2501900" y="2668588"/>
            <a:ext cx="53975" cy="86360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297" name="Oval 9">
            <a:extLst>
              <a:ext uri="{FF2B5EF4-FFF2-40B4-BE49-F238E27FC236}">
                <a16:creationId xmlns:a16="http://schemas.microsoft.com/office/drawing/2014/main" id="{BE4F9C5D-9977-41B1-BD9C-6B8698C4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924175"/>
            <a:ext cx="930275" cy="404813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40298" name="AutoShape 10">
            <a:extLst>
              <a:ext uri="{FF2B5EF4-FFF2-40B4-BE49-F238E27FC236}">
                <a16:creationId xmlns:a16="http://schemas.microsoft.com/office/drawing/2014/main" id="{1965B305-63EB-415A-AAC7-571D43D50DC5}"/>
              </a:ext>
            </a:extLst>
          </p:cNvPr>
          <p:cNvCxnSpPr>
            <a:cxnSpLocks noChangeShapeType="1"/>
            <a:stCxn id="140297" idx="6"/>
            <a:endCxn id="140291" idx="1"/>
          </p:cNvCxnSpPr>
          <p:nvPr/>
        </p:nvCxnSpPr>
        <p:spPr bwMode="auto">
          <a:xfrm>
            <a:off x="3890963" y="3127375"/>
            <a:ext cx="1112837" cy="550863"/>
          </a:xfrm>
          <a:prstGeom prst="curvedConnector3">
            <a:avLst>
              <a:gd name="adj1" fmla="val 4993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299" name="Text Box 11">
            <a:extLst>
              <a:ext uri="{FF2B5EF4-FFF2-40B4-BE49-F238E27FC236}">
                <a16:creationId xmlns:a16="http://schemas.microsoft.com/office/drawing/2014/main" id="{69780FFE-EFA2-4465-B077-50BEA1ED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734050"/>
            <a:ext cx="4321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Tricloronitrometano (Cloropicrina) !!!</a:t>
            </a:r>
          </a:p>
        </p:txBody>
      </p:sp>
      <p:cxnSp>
        <p:nvCxnSpPr>
          <p:cNvPr id="140300" name="AutoShape 12">
            <a:extLst>
              <a:ext uri="{FF2B5EF4-FFF2-40B4-BE49-F238E27FC236}">
                <a16:creationId xmlns:a16="http://schemas.microsoft.com/office/drawing/2014/main" id="{23D9F7A9-503E-457F-B2ED-83BCAF2FAA5D}"/>
              </a:ext>
            </a:extLst>
          </p:cNvPr>
          <p:cNvCxnSpPr>
            <a:cxnSpLocks noChangeShapeType="1"/>
            <a:stCxn id="140299" idx="1"/>
            <a:endCxn id="140304" idx="3"/>
          </p:cNvCxnSpPr>
          <p:nvPr/>
        </p:nvCxnSpPr>
        <p:spPr bwMode="auto">
          <a:xfrm rot="10800000">
            <a:off x="2644775" y="5572125"/>
            <a:ext cx="1422400" cy="635000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0304" name="Picture 16">
            <a:extLst>
              <a:ext uri="{FF2B5EF4-FFF2-40B4-BE49-F238E27FC236}">
                <a16:creationId xmlns:a16="http://schemas.microsoft.com/office/drawing/2014/main" id="{3E6C1F02-CAD6-4B66-BA32-E687DDCF61D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581525"/>
            <a:ext cx="2249487" cy="1981200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0302" name="Rectangle 14">
            <a:extLst>
              <a:ext uri="{FF2B5EF4-FFF2-40B4-BE49-F238E27FC236}">
                <a16:creationId xmlns:a16="http://schemas.microsoft.com/office/drawing/2014/main" id="{858FF0AA-AAEA-43D7-B775-F62DDF8BA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6" name="Picture 14" descr="ETA Capivari (Sanasa) 060">
            <a:extLst>
              <a:ext uri="{FF2B5EF4-FFF2-40B4-BE49-F238E27FC236}">
                <a16:creationId xmlns:a16="http://schemas.microsoft.com/office/drawing/2014/main" id="{FCC6164F-A79B-4B75-8A08-C1E32E221FA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492375"/>
            <a:ext cx="3887787" cy="2671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CF5F3534-70CD-44E8-A46A-B6DD1D56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A414198D-DAC9-43C1-92F8-DDDA3443344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0" name="Text Box 8">
            <a:extLst>
              <a:ext uri="{FF2B5EF4-FFF2-40B4-BE49-F238E27FC236}">
                <a16:creationId xmlns:a16="http://schemas.microsoft.com/office/drawing/2014/main" id="{B2E1E78A-2B2A-4B34-8B05-AD0B73980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003550"/>
            <a:ext cx="33131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Nitrosaminas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Haletos de cianogênio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F7633326-3A26-4E5D-BFB8-283790D50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369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Cloraminas !!!</a:t>
            </a:r>
          </a:p>
        </p:txBody>
      </p:sp>
      <p:cxnSp>
        <p:nvCxnSpPr>
          <p:cNvPr id="33802" name="AutoShape 10">
            <a:extLst>
              <a:ext uri="{FF2B5EF4-FFF2-40B4-BE49-F238E27FC236}">
                <a16:creationId xmlns:a16="http://schemas.microsoft.com/office/drawing/2014/main" id="{65860CE7-F52B-4C18-9E87-D44458E9EA56}"/>
              </a:ext>
            </a:extLst>
          </p:cNvPr>
          <p:cNvCxnSpPr>
            <a:cxnSpLocks noChangeShapeType="1"/>
            <a:stCxn id="33801" idx="2"/>
            <a:endCxn id="33799" idx="0"/>
          </p:cNvCxnSpPr>
          <p:nvPr/>
        </p:nvCxnSpPr>
        <p:spPr bwMode="auto">
          <a:xfrm rot="16200000" flipH="1">
            <a:off x="2243138" y="2428875"/>
            <a:ext cx="277812" cy="712788"/>
          </a:xfrm>
          <a:prstGeom prst="curvedConnector3">
            <a:avLst>
              <a:gd name="adj1" fmla="val 49713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08" name="Group 16">
            <a:extLst>
              <a:ext uri="{FF2B5EF4-FFF2-40B4-BE49-F238E27FC236}">
                <a16:creationId xmlns:a16="http://schemas.microsoft.com/office/drawing/2014/main" id="{FE95B57C-4F01-4563-BDE9-E8ABA31B38AD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924175"/>
            <a:ext cx="2813050" cy="1558925"/>
            <a:chOff x="204" y="2341"/>
            <a:chExt cx="3152" cy="1746"/>
          </a:xfrm>
        </p:grpSpPr>
        <p:pic>
          <p:nvPicPr>
            <p:cNvPr id="33799" name="Picture 7" descr="j0227074">
              <a:extLst>
                <a:ext uri="{FF2B5EF4-FFF2-40B4-BE49-F238E27FC236}">
                  <a16:creationId xmlns:a16="http://schemas.microsoft.com/office/drawing/2014/main" id="{53590288-7578-418E-8E88-DC5090B96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341"/>
              <a:ext cx="3152" cy="1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3" name="Oval 11">
              <a:extLst>
                <a:ext uri="{FF2B5EF4-FFF2-40B4-BE49-F238E27FC236}">
                  <a16:creationId xmlns:a16="http://schemas.microsoft.com/office/drawing/2014/main" id="{BFC886B2-2121-430A-89B2-1F9B1AE1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341"/>
              <a:ext cx="1043" cy="454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33804" name="AutoShape 12">
            <a:extLst>
              <a:ext uri="{FF2B5EF4-FFF2-40B4-BE49-F238E27FC236}">
                <a16:creationId xmlns:a16="http://schemas.microsoft.com/office/drawing/2014/main" id="{A398261A-040E-4983-8DAD-2B7033A64D5C}"/>
              </a:ext>
            </a:extLst>
          </p:cNvPr>
          <p:cNvCxnSpPr>
            <a:cxnSpLocks noChangeShapeType="1"/>
            <a:stCxn id="33803" idx="7"/>
            <a:endCxn id="33806" idx="1"/>
          </p:cNvCxnSpPr>
          <p:nvPr/>
        </p:nvCxnSpPr>
        <p:spPr bwMode="auto">
          <a:xfrm rot="5400000" flipV="1">
            <a:off x="3524250" y="2636838"/>
            <a:ext cx="846137" cy="1538288"/>
          </a:xfrm>
          <a:prstGeom prst="curvedConnector4">
            <a:avLst>
              <a:gd name="adj1" fmla="val -33958"/>
              <a:gd name="adj2" fmla="val 5438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809" name="Picture 17">
            <a:extLst>
              <a:ext uri="{FF2B5EF4-FFF2-40B4-BE49-F238E27FC236}">
                <a16:creationId xmlns:a16="http://schemas.microsoft.com/office/drawing/2014/main" id="{2E41760C-6DCC-4C50-AA62-27CC8A18A27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724400"/>
            <a:ext cx="2232025" cy="1981200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3798" name="Rectangle 6">
            <a:extLst>
              <a:ext uri="{FF2B5EF4-FFF2-40B4-BE49-F238E27FC236}">
                <a16:creationId xmlns:a16="http://schemas.microsoft.com/office/drawing/2014/main" id="{64213110-B708-4BCB-B475-666776D5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97D0417E-3728-4E5F-AC99-CCFB6C2C6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805488"/>
            <a:ext cx="3025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Nitrosamina !!!</a:t>
            </a:r>
          </a:p>
        </p:txBody>
      </p:sp>
      <p:cxnSp>
        <p:nvCxnSpPr>
          <p:cNvPr id="33814" name="AutoShape 22">
            <a:extLst>
              <a:ext uri="{FF2B5EF4-FFF2-40B4-BE49-F238E27FC236}">
                <a16:creationId xmlns:a16="http://schemas.microsoft.com/office/drawing/2014/main" id="{D37272C0-68A9-4F23-9985-5E3F39432CE7}"/>
              </a:ext>
            </a:extLst>
          </p:cNvPr>
          <p:cNvCxnSpPr>
            <a:cxnSpLocks noChangeShapeType="1"/>
            <a:stCxn id="33813" idx="1"/>
            <a:endCxn id="33809" idx="3"/>
          </p:cNvCxnSpPr>
          <p:nvPr/>
        </p:nvCxnSpPr>
        <p:spPr bwMode="auto">
          <a:xfrm rot="10800000">
            <a:off x="2843213" y="5715000"/>
            <a:ext cx="1944687" cy="350838"/>
          </a:xfrm>
          <a:prstGeom prst="curvedConnector3">
            <a:avLst>
              <a:gd name="adj1" fmla="val 4995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7" name="Picture 17">
            <a:extLst>
              <a:ext uri="{FF2B5EF4-FFF2-40B4-BE49-F238E27FC236}">
                <a16:creationId xmlns:a16="http://schemas.microsoft.com/office/drawing/2014/main" id="{734A325C-4C49-4BC5-82B0-E8670CFB33CC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4508500"/>
            <a:ext cx="2249488" cy="1981200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6802" name="Picture 2" descr="ETA Capivari (Sanasa) 060">
            <a:extLst>
              <a:ext uri="{FF2B5EF4-FFF2-40B4-BE49-F238E27FC236}">
                <a16:creationId xmlns:a16="http://schemas.microsoft.com/office/drawing/2014/main" id="{D05D6287-A27E-4A28-8115-0479488A82C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671888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A88873D5-D859-4E55-B4D1-26633334D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76815" name="Picture 15">
            <a:extLst>
              <a:ext uri="{FF2B5EF4-FFF2-40B4-BE49-F238E27FC236}">
                <a16:creationId xmlns:a16="http://schemas.microsoft.com/office/drawing/2014/main" id="{4B1F0034-F938-45C3-97B1-5A31494E426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652963"/>
            <a:ext cx="2249487" cy="1981200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6804" name="Picture 4">
            <a:extLst>
              <a:ext uri="{FF2B5EF4-FFF2-40B4-BE49-F238E27FC236}">
                <a16:creationId xmlns:a16="http://schemas.microsoft.com/office/drawing/2014/main" id="{30408BF1-FE90-409B-BE5C-0529B3AA28B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Text Box 5">
            <a:extLst>
              <a:ext uri="{FF2B5EF4-FFF2-40B4-BE49-F238E27FC236}">
                <a16:creationId xmlns:a16="http://schemas.microsoft.com/office/drawing/2014/main" id="{A31BA009-2F56-43D7-839F-3948CD12F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492375"/>
            <a:ext cx="33131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Nitrosaminas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Haletos de cianogênio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F82AB4B2-A1A2-4528-8E3F-746E84FDA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369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Cloraminas !!!</a:t>
            </a:r>
          </a:p>
        </p:txBody>
      </p:sp>
      <p:cxnSp>
        <p:nvCxnSpPr>
          <p:cNvPr id="76807" name="AutoShape 7">
            <a:extLst>
              <a:ext uri="{FF2B5EF4-FFF2-40B4-BE49-F238E27FC236}">
                <a16:creationId xmlns:a16="http://schemas.microsoft.com/office/drawing/2014/main" id="{97AC77C6-CE4D-4CDF-A94C-359A570FBF42}"/>
              </a:ext>
            </a:extLst>
          </p:cNvPr>
          <p:cNvCxnSpPr>
            <a:cxnSpLocks noChangeShapeType="1"/>
            <a:stCxn id="76806" idx="2"/>
            <a:endCxn id="76810" idx="2"/>
          </p:cNvCxnSpPr>
          <p:nvPr/>
        </p:nvCxnSpPr>
        <p:spPr bwMode="auto">
          <a:xfrm rot="16200000" flipH="1">
            <a:off x="2432051" y="2239962"/>
            <a:ext cx="49212" cy="862013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809" name="Picture 9" descr="j0227074">
            <a:extLst>
              <a:ext uri="{FF2B5EF4-FFF2-40B4-BE49-F238E27FC236}">
                <a16:creationId xmlns:a16="http://schemas.microsoft.com/office/drawing/2014/main" id="{CF717EE2-B6E8-4DE8-857C-AD3511664C9F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492375"/>
            <a:ext cx="2813050" cy="155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10" name="Oval 10">
            <a:extLst>
              <a:ext uri="{FF2B5EF4-FFF2-40B4-BE49-F238E27FC236}">
                <a16:creationId xmlns:a16="http://schemas.microsoft.com/office/drawing/2014/main" id="{9F013828-5567-4F33-BF86-0478EE125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2492375"/>
            <a:ext cx="930275" cy="404813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6811" name="AutoShape 11">
            <a:extLst>
              <a:ext uri="{FF2B5EF4-FFF2-40B4-BE49-F238E27FC236}">
                <a16:creationId xmlns:a16="http://schemas.microsoft.com/office/drawing/2014/main" id="{24BB4DC7-F6A7-41FF-B31F-513B13DAD91F}"/>
              </a:ext>
            </a:extLst>
          </p:cNvPr>
          <p:cNvCxnSpPr>
            <a:cxnSpLocks noChangeShapeType="1"/>
            <a:stCxn id="76810" idx="6"/>
            <a:endCxn id="76802" idx="1"/>
          </p:cNvCxnSpPr>
          <p:nvPr/>
        </p:nvCxnSpPr>
        <p:spPr bwMode="auto">
          <a:xfrm>
            <a:off x="3817938" y="2695575"/>
            <a:ext cx="1185862" cy="657225"/>
          </a:xfrm>
          <a:prstGeom prst="curvedConnector3">
            <a:avLst>
              <a:gd name="adj1" fmla="val 49935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13" name="Rectangle 13">
            <a:extLst>
              <a:ext uri="{FF2B5EF4-FFF2-40B4-BE49-F238E27FC236}">
                <a16:creationId xmlns:a16="http://schemas.microsoft.com/office/drawing/2014/main" id="{7D54584D-1E23-484F-840F-2A72FBE01F5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  <p:sp>
        <p:nvSpPr>
          <p:cNvPr id="76819" name="Text Box 19">
            <a:extLst>
              <a:ext uri="{FF2B5EF4-FFF2-40B4-BE49-F238E27FC236}">
                <a16:creationId xmlns:a16="http://schemas.microsoft.com/office/drawing/2014/main" id="{552AB324-4009-4B43-AB5E-43F70146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84538"/>
            <a:ext cx="2736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Haletos de cianogênio !!!</a:t>
            </a:r>
          </a:p>
        </p:txBody>
      </p:sp>
      <p:cxnSp>
        <p:nvCxnSpPr>
          <p:cNvPr id="76820" name="AutoShape 20">
            <a:extLst>
              <a:ext uri="{FF2B5EF4-FFF2-40B4-BE49-F238E27FC236}">
                <a16:creationId xmlns:a16="http://schemas.microsoft.com/office/drawing/2014/main" id="{A7CAE61D-4295-4813-B862-8EDF9A86E16B}"/>
              </a:ext>
            </a:extLst>
          </p:cNvPr>
          <p:cNvCxnSpPr>
            <a:cxnSpLocks noChangeShapeType="1"/>
            <a:stCxn id="76819" idx="3"/>
            <a:endCxn id="76817" idx="1"/>
          </p:cNvCxnSpPr>
          <p:nvPr/>
        </p:nvCxnSpPr>
        <p:spPr bwMode="auto">
          <a:xfrm>
            <a:off x="3132138" y="3757613"/>
            <a:ext cx="719137" cy="1741487"/>
          </a:xfrm>
          <a:prstGeom prst="curvedConnector3">
            <a:avLst>
              <a:gd name="adj1" fmla="val 4988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21" name="AutoShape 21">
            <a:extLst>
              <a:ext uri="{FF2B5EF4-FFF2-40B4-BE49-F238E27FC236}">
                <a16:creationId xmlns:a16="http://schemas.microsoft.com/office/drawing/2014/main" id="{803D0C55-9CB9-47A5-9F8B-34AF7B258E6E}"/>
              </a:ext>
            </a:extLst>
          </p:cNvPr>
          <p:cNvCxnSpPr>
            <a:cxnSpLocks noChangeShapeType="1"/>
            <a:stCxn id="76819" idx="3"/>
            <a:endCxn id="76815" idx="0"/>
          </p:cNvCxnSpPr>
          <p:nvPr/>
        </p:nvCxnSpPr>
        <p:spPr bwMode="auto">
          <a:xfrm flipH="1">
            <a:off x="1520825" y="3757613"/>
            <a:ext cx="1611313" cy="895350"/>
          </a:xfrm>
          <a:prstGeom prst="curvedConnector4">
            <a:avLst>
              <a:gd name="adj1" fmla="val -14185"/>
              <a:gd name="adj2" fmla="val 7641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0EDD8512-4FC5-4601-935E-7B31CF456A9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1731BE48-06CD-4A2E-A84F-AF3F1DEE4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TRATAMENTO AVANÇADO DE ÁGUAS DE ABASTECIMENTO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2703B51A-D4AC-4527-BC62-A73B84865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9113" y="2206625"/>
            <a:ext cx="8229600" cy="4318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b="1"/>
              <a:t>Aspectos cinéticos envolvidos na formação de subprodutos da desinfecção</a:t>
            </a:r>
          </a:p>
          <a:p>
            <a:r>
              <a:rPr lang="pt-BR" altLang="pt-BR" b="1"/>
              <a:t>Aspectos químicos do cloro e bromo na fase líquida</a:t>
            </a:r>
          </a:p>
          <a:p>
            <a:r>
              <a:rPr lang="pt-BR" altLang="pt-BR" b="1"/>
              <a:t>Técnicas de minimização da formação de subprodutos da desinfecção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0" name="Picture 14" descr="Gerador de dióxido de cloro - LAB SAN">
            <a:extLst>
              <a:ext uri="{FF2B5EF4-FFF2-40B4-BE49-F238E27FC236}">
                <a16:creationId xmlns:a16="http://schemas.microsoft.com/office/drawing/2014/main" id="{BB3BBEA6-5BB7-4977-A6E4-FEF3702149F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205038"/>
            <a:ext cx="3609975" cy="296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A9E58EE9-4DFD-4C9E-91F9-2A59CBCE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8D2DA6C-7DB9-4B99-96F4-2D9F485F9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DC41AEF9-9A76-43BA-97EA-E2BCAB626A1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Rectangle 6">
            <a:extLst>
              <a:ext uri="{FF2B5EF4-FFF2-40B4-BE49-F238E27FC236}">
                <a16:creationId xmlns:a16="http://schemas.microsoft.com/office/drawing/2014/main" id="{6CCEEA52-2CFD-4C0A-B8A9-34BFEF681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  <p:pic>
        <p:nvPicPr>
          <p:cNvPr id="34823" name="Picture 7" descr="j0227074">
            <a:extLst>
              <a:ext uri="{FF2B5EF4-FFF2-40B4-BE49-F238E27FC236}">
                <a16:creationId xmlns:a16="http://schemas.microsoft.com/office/drawing/2014/main" id="{32FF20E7-F094-4CE8-A5A6-4B0FF441F9F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5003800" cy="277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4" name="Text Box 8">
            <a:extLst>
              <a:ext uri="{FF2B5EF4-FFF2-40B4-BE49-F238E27FC236}">
                <a16:creationId xmlns:a16="http://schemas.microsoft.com/office/drawing/2014/main" id="{56C086DC-8C81-4A45-B65F-4F692048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852738"/>
            <a:ext cx="29527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Clorito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Clorato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E588D7D2-5A70-4B90-9DBD-447DAF5E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55813"/>
            <a:ext cx="369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Dióxido de cloro !!!</a:t>
            </a:r>
          </a:p>
        </p:txBody>
      </p:sp>
      <p:cxnSp>
        <p:nvCxnSpPr>
          <p:cNvPr id="34826" name="AutoShape 10">
            <a:extLst>
              <a:ext uri="{FF2B5EF4-FFF2-40B4-BE49-F238E27FC236}">
                <a16:creationId xmlns:a16="http://schemas.microsoft.com/office/drawing/2014/main" id="{D5115690-2FF3-40EF-A3AB-65704696DB85}"/>
              </a:ext>
            </a:extLst>
          </p:cNvPr>
          <p:cNvCxnSpPr>
            <a:cxnSpLocks noChangeShapeType="1"/>
            <a:stCxn id="34825" idx="2"/>
            <a:endCxn id="34823" idx="0"/>
          </p:cNvCxnSpPr>
          <p:nvPr/>
        </p:nvCxnSpPr>
        <p:spPr bwMode="auto">
          <a:xfrm rot="16200000" flipH="1">
            <a:off x="2176462" y="3067051"/>
            <a:ext cx="714375" cy="584200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7" name="Oval 11">
            <a:extLst>
              <a:ext uri="{FF2B5EF4-FFF2-40B4-BE49-F238E27FC236}">
                <a16:creationId xmlns:a16="http://schemas.microsoft.com/office/drawing/2014/main" id="{2AB901C9-2AC6-40EC-9F6D-5D7724CD7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716338"/>
            <a:ext cx="1655762" cy="720725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4828" name="AutoShape 12">
            <a:extLst>
              <a:ext uri="{FF2B5EF4-FFF2-40B4-BE49-F238E27FC236}">
                <a16:creationId xmlns:a16="http://schemas.microsoft.com/office/drawing/2014/main" id="{B1D2B849-FF3D-4B07-8D3A-AA2D2E0E521F}"/>
              </a:ext>
            </a:extLst>
          </p:cNvPr>
          <p:cNvCxnSpPr>
            <a:cxnSpLocks noChangeShapeType="1"/>
            <a:stCxn id="34827" idx="7"/>
            <a:endCxn id="34830" idx="1"/>
          </p:cNvCxnSpPr>
          <p:nvPr/>
        </p:nvCxnSpPr>
        <p:spPr bwMode="auto">
          <a:xfrm rot="16200000">
            <a:off x="4276725" y="3021013"/>
            <a:ext cx="131763" cy="1468437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Reatores de contato 1">
            <a:extLst>
              <a:ext uri="{FF2B5EF4-FFF2-40B4-BE49-F238E27FC236}">
                <a16:creationId xmlns:a16="http://schemas.microsoft.com/office/drawing/2014/main" id="{E9F8DFAE-9C3C-43A7-9A86-DB816D28BB2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44675"/>
            <a:ext cx="4175125" cy="3608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B1D20FB9-8453-4C6F-A768-C7704790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4E46FA9-32D5-4C0A-A73C-A860D09FA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1E2468E3-5158-47B3-99CD-01F90BB36D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Rectangle 6">
            <a:extLst>
              <a:ext uri="{FF2B5EF4-FFF2-40B4-BE49-F238E27FC236}">
                <a16:creationId xmlns:a16="http://schemas.microsoft.com/office/drawing/2014/main" id="{13BDEF84-9539-4DF2-8EB2-8E8DFC94B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  <p:pic>
        <p:nvPicPr>
          <p:cNvPr id="35847" name="Picture 7" descr="j0227074">
            <a:extLst>
              <a:ext uri="{FF2B5EF4-FFF2-40B4-BE49-F238E27FC236}">
                <a16:creationId xmlns:a16="http://schemas.microsoft.com/office/drawing/2014/main" id="{B7E5AC26-8E3D-4ABD-9F98-8961FA04860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3825875"/>
            <a:ext cx="5003800" cy="277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8" name="Text Box 8">
            <a:extLst>
              <a:ext uri="{FF2B5EF4-FFF2-40B4-BE49-F238E27FC236}">
                <a16:creationId xmlns:a16="http://schemas.microsoft.com/office/drawing/2014/main" id="{8F3DB43B-FD9B-455B-B847-82B095A8C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2347913"/>
            <a:ext cx="4140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Bromato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carboxílicos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9DB59BE2-7466-4665-A54C-E6DFCDEED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55813"/>
            <a:ext cx="369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Ozônio !!!</a:t>
            </a:r>
          </a:p>
        </p:txBody>
      </p:sp>
      <p:cxnSp>
        <p:nvCxnSpPr>
          <p:cNvPr id="35850" name="AutoShape 10">
            <a:extLst>
              <a:ext uri="{FF2B5EF4-FFF2-40B4-BE49-F238E27FC236}">
                <a16:creationId xmlns:a16="http://schemas.microsoft.com/office/drawing/2014/main" id="{818B660E-15E6-4900-B578-80CCCA15D8D6}"/>
              </a:ext>
            </a:extLst>
          </p:cNvPr>
          <p:cNvCxnSpPr>
            <a:cxnSpLocks noChangeShapeType="1"/>
            <a:stCxn id="35849" idx="2"/>
            <a:endCxn id="35851" idx="0"/>
          </p:cNvCxnSpPr>
          <p:nvPr/>
        </p:nvCxnSpPr>
        <p:spPr bwMode="auto">
          <a:xfrm rot="16200000" flipH="1">
            <a:off x="2131219" y="3112294"/>
            <a:ext cx="858837" cy="638175"/>
          </a:xfrm>
          <a:prstGeom prst="curvedConnector3">
            <a:avLst>
              <a:gd name="adj1" fmla="val 4990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" name="Oval 11">
            <a:extLst>
              <a:ext uri="{FF2B5EF4-FFF2-40B4-BE49-F238E27FC236}">
                <a16:creationId xmlns:a16="http://schemas.microsoft.com/office/drawing/2014/main" id="{1490E250-DF5A-4080-8EC1-228EB3F7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860800"/>
            <a:ext cx="1655763" cy="720725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5852" name="AutoShape 12">
            <a:extLst>
              <a:ext uri="{FF2B5EF4-FFF2-40B4-BE49-F238E27FC236}">
                <a16:creationId xmlns:a16="http://schemas.microsoft.com/office/drawing/2014/main" id="{EC5C947F-B421-43D0-BDE1-BF7105EADD4A}"/>
              </a:ext>
            </a:extLst>
          </p:cNvPr>
          <p:cNvCxnSpPr>
            <a:cxnSpLocks noChangeShapeType="1"/>
            <a:stCxn id="35851" idx="7"/>
            <a:endCxn id="35854" idx="1"/>
          </p:cNvCxnSpPr>
          <p:nvPr/>
        </p:nvCxnSpPr>
        <p:spPr bwMode="auto">
          <a:xfrm rot="16200000">
            <a:off x="3967957" y="3145631"/>
            <a:ext cx="315912" cy="1323975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Reatores de contato 1">
            <a:extLst>
              <a:ext uri="{FF2B5EF4-FFF2-40B4-BE49-F238E27FC236}">
                <a16:creationId xmlns:a16="http://schemas.microsoft.com/office/drawing/2014/main" id="{9F45F384-5F54-4645-B3BF-6058798CC5E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81200"/>
            <a:ext cx="4319587" cy="252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FB96527E-CB5F-46E4-B6D3-34091C753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99C46EB2-42D3-4DA4-8C24-E4584698B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79877" name="Picture 5">
            <a:extLst>
              <a:ext uri="{FF2B5EF4-FFF2-40B4-BE49-F238E27FC236}">
                <a16:creationId xmlns:a16="http://schemas.microsoft.com/office/drawing/2014/main" id="{48BB2619-FA7D-4951-A561-40254600E8C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0" name="Text Box 8">
            <a:extLst>
              <a:ext uri="{FF2B5EF4-FFF2-40B4-BE49-F238E27FC236}">
                <a16:creationId xmlns:a16="http://schemas.microsoft.com/office/drawing/2014/main" id="{6BDAFC79-E626-491F-AC56-8F56F511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2205038"/>
            <a:ext cx="4140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Bromato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carboxílicos</a:t>
            </a: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B21A354F-462F-4FB4-805B-D3FC38EF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55813"/>
            <a:ext cx="369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Ozônio !!!</a:t>
            </a:r>
          </a:p>
        </p:txBody>
      </p:sp>
      <p:cxnSp>
        <p:nvCxnSpPr>
          <p:cNvPr id="79882" name="AutoShape 10">
            <a:extLst>
              <a:ext uri="{FF2B5EF4-FFF2-40B4-BE49-F238E27FC236}">
                <a16:creationId xmlns:a16="http://schemas.microsoft.com/office/drawing/2014/main" id="{DB63C51E-D60E-4A6C-8439-687A31986CE0}"/>
              </a:ext>
            </a:extLst>
          </p:cNvPr>
          <p:cNvCxnSpPr>
            <a:cxnSpLocks noChangeShapeType="1"/>
            <a:stCxn id="79881" idx="2"/>
            <a:endCxn id="79883" idx="0"/>
          </p:cNvCxnSpPr>
          <p:nvPr/>
        </p:nvCxnSpPr>
        <p:spPr bwMode="auto">
          <a:xfrm rot="5400000">
            <a:off x="1900238" y="2890838"/>
            <a:ext cx="230187" cy="452437"/>
          </a:xfrm>
          <a:prstGeom prst="curvedConnector3">
            <a:avLst>
              <a:gd name="adj1" fmla="val 4965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9885" name="Group 13">
            <a:extLst>
              <a:ext uri="{FF2B5EF4-FFF2-40B4-BE49-F238E27FC236}">
                <a16:creationId xmlns:a16="http://schemas.microsoft.com/office/drawing/2014/main" id="{7137F02B-A5DE-4614-9B7B-5FE18C1EB6B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213100"/>
            <a:ext cx="2813050" cy="1558925"/>
            <a:chOff x="91" y="2410"/>
            <a:chExt cx="3152" cy="1746"/>
          </a:xfrm>
        </p:grpSpPr>
        <p:pic>
          <p:nvPicPr>
            <p:cNvPr id="79879" name="Picture 7" descr="j0227074">
              <a:extLst>
                <a:ext uri="{FF2B5EF4-FFF2-40B4-BE49-F238E27FC236}">
                  <a16:creationId xmlns:a16="http://schemas.microsoft.com/office/drawing/2014/main" id="{58426F1D-D8C0-48E2-AAD9-6B608CD0A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2410"/>
              <a:ext cx="3152" cy="1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883" name="Oval 11">
              <a:extLst>
                <a:ext uri="{FF2B5EF4-FFF2-40B4-BE49-F238E27FC236}">
                  <a16:creationId xmlns:a16="http://schemas.microsoft.com/office/drawing/2014/main" id="{0AB08F02-10CB-4F85-AF00-528ADEE4D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432"/>
              <a:ext cx="1043" cy="454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79884" name="AutoShape 12">
            <a:extLst>
              <a:ext uri="{FF2B5EF4-FFF2-40B4-BE49-F238E27FC236}">
                <a16:creationId xmlns:a16="http://schemas.microsoft.com/office/drawing/2014/main" id="{468EA01D-EC05-4823-B018-A8E58111F460}"/>
              </a:ext>
            </a:extLst>
          </p:cNvPr>
          <p:cNvCxnSpPr>
            <a:cxnSpLocks noChangeShapeType="1"/>
            <a:stCxn id="79883" idx="6"/>
            <a:endCxn id="79874" idx="1"/>
          </p:cNvCxnSpPr>
          <p:nvPr/>
        </p:nvCxnSpPr>
        <p:spPr bwMode="auto">
          <a:xfrm flipV="1">
            <a:off x="2254250" y="3244850"/>
            <a:ext cx="2246313" cy="190500"/>
          </a:xfrm>
          <a:prstGeom prst="curvedConnector3">
            <a:avLst>
              <a:gd name="adj1" fmla="val 49963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9886" name="Picture 14">
            <a:extLst>
              <a:ext uri="{FF2B5EF4-FFF2-40B4-BE49-F238E27FC236}">
                <a16:creationId xmlns:a16="http://schemas.microsoft.com/office/drawing/2014/main" id="{F9A92D99-63B9-4ADF-98E7-678D1531BDF4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941888"/>
            <a:ext cx="3168650" cy="1671637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9878" name="Rectangle 6">
            <a:extLst>
              <a:ext uri="{FF2B5EF4-FFF2-40B4-BE49-F238E27FC236}">
                <a16:creationId xmlns:a16="http://schemas.microsoft.com/office/drawing/2014/main" id="{45303709-A85F-4A01-9C58-0B3871447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  <p:sp>
        <p:nvSpPr>
          <p:cNvPr id="79888" name="Text Box 16">
            <a:extLst>
              <a:ext uri="{FF2B5EF4-FFF2-40B4-BE49-F238E27FC236}">
                <a16:creationId xmlns:a16="http://schemas.microsoft.com/office/drawing/2014/main" id="{E5AB0478-B369-4940-B2B9-51845B015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229225"/>
            <a:ext cx="302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Formaldeído !!!</a:t>
            </a:r>
          </a:p>
        </p:txBody>
      </p:sp>
      <p:cxnSp>
        <p:nvCxnSpPr>
          <p:cNvPr id="79889" name="AutoShape 17">
            <a:extLst>
              <a:ext uri="{FF2B5EF4-FFF2-40B4-BE49-F238E27FC236}">
                <a16:creationId xmlns:a16="http://schemas.microsoft.com/office/drawing/2014/main" id="{9461BFC2-6080-44F1-9508-E1927BABDAB5}"/>
              </a:ext>
            </a:extLst>
          </p:cNvPr>
          <p:cNvCxnSpPr>
            <a:cxnSpLocks noChangeShapeType="1"/>
            <a:stCxn id="79888" idx="1"/>
            <a:endCxn id="79886" idx="3"/>
          </p:cNvCxnSpPr>
          <p:nvPr/>
        </p:nvCxnSpPr>
        <p:spPr bwMode="auto">
          <a:xfrm rot="10800000" flipV="1">
            <a:off x="3852863" y="5489575"/>
            <a:ext cx="1655762" cy="288925"/>
          </a:xfrm>
          <a:prstGeom prst="curvedConnector3">
            <a:avLst>
              <a:gd name="adj1" fmla="val 4995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Reatores de contato 1">
            <a:extLst>
              <a:ext uri="{FF2B5EF4-FFF2-40B4-BE49-F238E27FC236}">
                <a16:creationId xmlns:a16="http://schemas.microsoft.com/office/drawing/2014/main" id="{A3C1FCBD-05EB-4006-9B18-DEA4715FF0A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81200"/>
            <a:ext cx="4319587" cy="252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4" name="Rectangle 4">
            <a:extLst>
              <a:ext uri="{FF2B5EF4-FFF2-40B4-BE49-F238E27FC236}">
                <a16:creationId xmlns:a16="http://schemas.microsoft.com/office/drawing/2014/main" id="{7B466C1B-900E-448B-8891-74FB83BA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18A399AB-522F-4AA8-9DF5-79A4983D3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1926" name="Picture 6">
            <a:extLst>
              <a:ext uri="{FF2B5EF4-FFF2-40B4-BE49-F238E27FC236}">
                <a16:creationId xmlns:a16="http://schemas.microsoft.com/office/drawing/2014/main" id="{88E5CC37-1B75-4A1F-8802-34CAB3C375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7" name="Text Box 7">
            <a:extLst>
              <a:ext uri="{FF2B5EF4-FFF2-40B4-BE49-F238E27FC236}">
                <a16:creationId xmlns:a16="http://schemas.microsoft.com/office/drawing/2014/main" id="{C9B73BFD-7B7C-4112-95CC-06E432D4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2205038"/>
            <a:ext cx="4140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Bromato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carboxílicos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E30C7FA4-E814-412C-99CD-6D5AE591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55813"/>
            <a:ext cx="369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Ozônio !!!</a:t>
            </a:r>
          </a:p>
        </p:txBody>
      </p:sp>
      <p:cxnSp>
        <p:nvCxnSpPr>
          <p:cNvPr id="81929" name="AutoShape 9">
            <a:extLst>
              <a:ext uri="{FF2B5EF4-FFF2-40B4-BE49-F238E27FC236}">
                <a16:creationId xmlns:a16="http://schemas.microsoft.com/office/drawing/2014/main" id="{38F1F2CE-ABFC-483B-8019-9EE1046A8CC2}"/>
              </a:ext>
            </a:extLst>
          </p:cNvPr>
          <p:cNvCxnSpPr>
            <a:cxnSpLocks noChangeShapeType="1"/>
            <a:stCxn id="81928" idx="2"/>
            <a:endCxn id="81932" idx="0"/>
          </p:cNvCxnSpPr>
          <p:nvPr/>
        </p:nvCxnSpPr>
        <p:spPr bwMode="auto">
          <a:xfrm rot="5400000">
            <a:off x="2008188" y="2927350"/>
            <a:ext cx="158750" cy="30797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930" name="Group 10">
            <a:extLst>
              <a:ext uri="{FF2B5EF4-FFF2-40B4-BE49-F238E27FC236}">
                <a16:creationId xmlns:a16="http://schemas.microsoft.com/office/drawing/2014/main" id="{9B28346F-56F0-4EF2-A4B1-7DBDD67E524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141663"/>
            <a:ext cx="2813050" cy="1558925"/>
            <a:chOff x="91" y="2410"/>
            <a:chExt cx="3152" cy="1746"/>
          </a:xfrm>
        </p:grpSpPr>
        <p:pic>
          <p:nvPicPr>
            <p:cNvPr id="81931" name="Picture 11" descr="j0227074">
              <a:extLst>
                <a:ext uri="{FF2B5EF4-FFF2-40B4-BE49-F238E27FC236}">
                  <a16:creationId xmlns:a16="http://schemas.microsoft.com/office/drawing/2014/main" id="{7297A92F-94FB-4AC3-BFCB-C8CE1916B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2410"/>
              <a:ext cx="3152" cy="1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32" name="Oval 12">
              <a:extLst>
                <a:ext uri="{FF2B5EF4-FFF2-40B4-BE49-F238E27FC236}">
                  <a16:creationId xmlns:a16="http://schemas.microsoft.com/office/drawing/2014/main" id="{C2A6B509-F003-424A-AAF3-F67E1976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432"/>
              <a:ext cx="1043" cy="454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81933" name="AutoShape 13">
            <a:extLst>
              <a:ext uri="{FF2B5EF4-FFF2-40B4-BE49-F238E27FC236}">
                <a16:creationId xmlns:a16="http://schemas.microsoft.com/office/drawing/2014/main" id="{9F02F94F-16B0-4F4C-A3EF-CDC2B84F35F0}"/>
              </a:ext>
            </a:extLst>
          </p:cNvPr>
          <p:cNvCxnSpPr>
            <a:cxnSpLocks noChangeShapeType="1"/>
            <a:stCxn id="81932" idx="6"/>
            <a:endCxn id="81923" idx="1"/>
          </p:cNvCxnSpPr>
          <p:nvPr/>
        </p:nvCxnSpPr>
        <p:spPr bwMode="auto">
          <a:xfrm flipV="1">
            <a:off x="2398713" y="3244850"/>
            <a:ext cx="2101850" cy="119063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36" name="Picture 16">
            <a:extLst>
              <a:ext uri="{FF2B5EF4-FFF2-40B4-BE49-F238E27FC236}">
                <a16:creationId xmlns:a16="http://schemas.microsoft.com/office/drawing/2014/main" id="{A47DB563-85C5-42A3-B0FD-4A365763836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868863"/>
            <a:ext cx="3382962" cy="1800225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1922" name="Rectangle 2">
            <a:extLst>
              <a:ext uri="{FF2B5EF4-FFF2-40B4-BE49-F238E27FC236}">
                <a16:creationId xmlns:a16="http://schemas.microsoft.com/office/drawing/2014/main" id="{D0741261-26F6-4BBA-B861-EAC5B8B0C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id="{4F989A96-B1ED-4193-B081-AFCEA76C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229225"/>
            <a:ext cx="3240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Ácido pirúvico !!!</a:t>
            </a:r>
          </a:p>
        </p:txBody>
      </p:sp>
      <p:cxnSp>
        <p:nvCxnSpPr>
          <p:cNvPr id="81939" name="AutoShape 19">
            <a:extLst>
              <a:ext uri="{FF2B5EF4-FFF2-40B4-BE49-F238E27FC236}">
                <a16:creationId xmlns:a16="http://schemas.microsoft.com/office/drawing/2014/main" id="{A8502EAB-1891-4846-85AF-3F8EE890207B}"/>
              </a:ext>
            </a:extLst>
          </p:cNvPr>
          <p:cNvCxnSpPr>
            <a:cxnSpLocks noChangeShapeType="1"/>
            <a:stCxn id="81938" idx="1"/>
            <a:endCxn id="81936" idx="3"/>
          </p:cNvCxnSpPr>
          <p:nvPr/>
        </p:nvCxnSpPr>
        <p:spPr bwMode="auto">
          <a:xfrm rot="10800000" flipV="1">
            <a:off x="4283075" y="5489575"/>
            <a:ext cx="1441450" cy="279400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Reatores de contato 1">
            <a:extLst>
              <a:ext uri="{FF2B5EF4-FFF2-40B4-BE49-F238E27FC236}">
                <a16:creationId xmlns:a16="http://schemas.microsoft.com/office/drawing/2014/main" id="{1F5C3896-ED56-44DD-9F38-0176F842919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81200"/>
            <a:ext cx="4319587" cy="252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8" name="Rectangle 4">
            <a:extLst>
              <a:ext uri="{FF2B5EF4-FFF2-40B4-BE49-F238E27FC236}">
                <a16:creationId xmlns:a16="http://schemas.microsoft.com/office/drawing/2014/main" id="{BA49BC23-9A19-4A1C-A81A-BBB1E4117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FAE42C3C-5C53-4DA0-AB94-C18AA032A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BEEEC6C8-3A35-4164-8FAB-DB8636C97F1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1" name="Text Box 7">
            <a:extLst>
              <a:ext uri="{FF2B5EF4-FFF2-40B4-BE49-F238E27FC236}">
                <a16:creationId xmlns:a16="http://schemas.microsoft.com/office/drawing/2014/main" id="{F6849041-B82E-4687-B01F-369B89B8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2205038"/>
            <a:ext cx="4140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Bromato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Aldeídos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Cetonas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Ácidos carboxílicos</a:t>
            </a:r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76EB5338-9BD0-4A2C-A83D-B3651DB9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55813"/>
            <a:ext cx="369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Agente oxidante: Ozônio !!!</a:t>
            </a:r>
          </a:p>
        </p:txBody>
      </p:sp>
      <p:cxnSp>
        <p:nvCxnSpPr>
          <p:cNvPr id="82953" name="AutoShape 9">
            <a:extLst>
              <a:ext uri="{FF2B5EF4-FFF2-40B4-BE49-F238E27FC236}">
                <a16:creationId xmlns:a16="http://schemas.microsoft.com/office/drawing/2014/main" id="{8981C98A-1414-43E9-AC46-BC9606CB0131}"/>
              </a:ext>
            </a:extLst>
          </p:cNvPr>
          <p:cNvCxnSpPr>
            <a:cxnSpLocks noChangeShapeType="1"/>
            <a:stCxn id="82952" idx="2"/>
            <a:endCxn id="82956" idx="0"/>
          </p:cNvCxnSpPr>
          <p:nvPr/>
        </p:nvCxnSpPr>
        <p:spPr bwMode="auto">
          <a:xfrm rot="16200000" flipH="1">
            <a:off x="2368550" y="2874963"/>
            <a:ext cx="85725" cy="33972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954" name="Group 10">
            <a:extLst>
              <a:ext uri="{FF2B5EF4-FFF2-40B4-BE49-F238E27FC236}">
                <a16:creationId xmlns:a16="http://schemas.microsoft.com/office/drawing/2014/main" id="{FE1B7A0D-6568-450F-95CF-3E0B7DEDF162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3068638"/>
            <a:ext cx="2813050" cy="1558925"/>
            <a:chOff x="91" y="2410"/>
            <a:chExt cx="3152" cy="1746"/>
          </a:xfrm>
        </p:grpSpPr>
        <p:pic>
          <p:nvPicPr>
            <p:cNvPr id="82955" name="Picture 11" descr="j0227074">
              <a:extLst>
                <a:ext uri="{FF2B5EF4-FFF2-40B4-BE49-F238E27FC236}">
                  <a16:creationId xmlns:a16="http://schemas.microsoft.com/office/drawing/2014/main" id="{658877B3-C6EC-4204-80B4-6B2D5532A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2410"/>
              <a:ext cx="3152" cy="1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956" name="Oval 12">
              <a:extLst>
                <a:ext uri="{FF2B5EF4-FFF2-40B4-BE49-F238E27FC236}">
                  <a16:creationId xmlns:a16="http://schemas.microsoft.com/office/drawing/2014/main" id="{BE24D5C4-04F4-4D84-B35E-2681C3FC5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432"/>
              <a:ext cx="1043" cy="454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82957" name="AutoShape 13">
            <a:extLst>
              <a:ext uri="{FF2B5EF4-FFF2-40B4-BE49-F238E27FC236}">
                <a16:creationId xmlns:a16="http://schemas.microsoft.com/office/drawing/2014/main" id="{6710FF1C-1B11-4613-827A-5DA9DC36119B}"/>
              </a:ext>
            </a:extLst>
          </p:cNvPr>
          <p:cNvCxnSpPr>
            <a:cxnSpLocks noChangeShapeType="1"/>
            <a:stCxn id="82956" idx="6"/>
            <a:endCxn id="82947" idx="1"/>
          </p:cNvCxnSpPr>
          <p:nvPr/>
        </p:nvCxnSpPr>
        <p:spPr bwMode="auto">
          <a:xfrm flipV="1">
            <a:off x="3046413" y="3244850"/>
            <a:ext cx="1454150" cy="4603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960" name="Picture 16">
            <a:extLst>
              <a:ext uri="{FF2B5EF4-FFF2-40B4-BE49-F238E27FC236}">
                <a16:creationId xmlns:a16="http://schemas.microsoft.com/office/drawing/2014/main" id="{276C05E2-8236-4E9A-AB98-7C27B68307A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797425"/>
            <a:ext cx="3097212" cy="1836738"/>
          </a:xfrm>
          <a:noFill/>
          <a:ln/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2946" name="Rectangle 2">
            <a:extLst>
              <a:ext uri="{FF2B5EF4-FFF2-40B4-BE49-F238E27FC236}">
                <a16:creationId xmlns:a16="http://schemas.microsoft.com/office/drawing/2014/main" id="{E190F50B-90B5-45F3-A054-FC8723DE1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</a:t>
            </a:r>
          </a:p>
        </p:txBody>
      </p:sp>
      <p:sp>
        <p:nvSpPr>
          <p:cNvPr id="82962" name="Text Box 18">
            <a:extLst>
              <a:ext uri="{FF2B5EF4-FFF2-40B4-BE49-F238E27FC236}">
                <a16:creationId xmlns:a16="http://schemas.microsoft.com/office/drawing/2014/main" id="{71587E14-DE6D-4B46-AC04-150634FB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084763"/>
            <a:ext cx="3025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Ácido acético !!!</a:t>
            </a:r>
          </a:p>
        </p:txBody>
      </p:sp>
      <p:cxnSp>
        <p:nvCxnSpPr>
          <p:cNvPr id="82963" name="AutoShape 19">
            <a:extLst>
              <a:ext uri="{FF2B5EF4-FFF2-40B4-BE49-F238E27FC236}">
                <a16:creationId xmlns:a16="http://schemas.microsoft.com/office/drawing/2014/main" id="{996DAABD-6BA2-47EE-897C-AB36DE11327B}"/>
              </a:ext>
            </a:extLst>
          </p:cNvPr>
          <p:cNvCxnSpPr>
            <a:cxnSpLocks noChangeShapeType="1"/>
            <a:stCxn id="82962" idx="1"/>
            <a:endCxn id="82960" idx="3"/>
          </p:cNvCxnSpPr>
          <p:nvPr/>
        </p:nvCxnSpPr>
        <p:spPr bwMode="auto">
          <a:xfrm rot="10800000" flipV="1">
            <a:off x="3924300" y="5345113"/>
            <a:ext cx="1727200" cy="37147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érea ABV">
            <a:extLst>
              <a:ext uri="{FF2B5EF4-FFF2-40B4-BE49-F238E27FC236}">
                <a16:creationId xmlns:a16="http://schemas.microsoft.com/office/drawing/2014/main" id="{0B0C8A9E-C6E0-4EE7-ADF9-E27E7F5EDB5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8280400" cy="4643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DEA551F7-86CD-44D9-B050-C48DC81AEA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15BE2934-68E2-4850-A17A-264BF037A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pt-BR" altLang="pt-BR" sz="4000">
                <a:solidFill>
                  <a:schemeClr val="tx1"/>
                </a:solidFill>
              </a:rPr>
              <a:t>PADRÕES DE POTABILIDADE</a:t>
            </a:r>
            <a:br>
              <a:rPr lang="pt-BR" altLang="pt-BR" sz="4000">
                <a:solidFill>
                  <a:schemeClr val="tx1"/>
                </a:solidFill>
              </a:rPr>
            </a:br>
            <a:r>
              <a:rPr lang="pt-BR" altLang="pt-BR" sz="4000">
                <a:solidFill>
                  <a:schemeClr val="tx1"/>
                </a:solidFill>
              </a:rPr>
              <a:t>PORTARIA 518 (MS-25/03/2004)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7FBF7386-876B-44D7-B27B-B29B7230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Subprodutos da Desinfecção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52AB68D8-65E3-4B84-8DCC-64839F7F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04837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Trihalometanos: 100 </a:t>
            </a: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µg/L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Clorito: 0,2 mg/L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Bromato: 25 µg/L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Cloro residual livre: 5,0 mg/L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Cloraminas: 3,0 mg/L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>
            <a:extLst>
              <a:ext uri="{FF2B5EF4-FFF2-40B4-BE49-F238E27FC236}">
                <a16:creationId xmlns:a16="http://schemas.microsoft.com/office/drawing/2014/main" id="{970FEC56-7D2F-4658-BB21-6D1CA7345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567113"/>
            <a:ext cx="4465638" cy="1295400"/>
          </a:xfrm>
          <a:prstGeom prst="ellipse">
            <a:avLst/>
          </a:prstGeom>
          <a:solidFill>
            <a:srgbClr val="33CCCC">
              <a:alpha val="39999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D0A10D28-A8ED-44A5-BF77-D95220203B0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AutoShape 4">
            <a:extLst>
              <a:ext uri="{FF2B5EF4-FFF2-40B4-BE49-F238E27FC236}">
                <a16:creationId xmlns:a16="http://schemas.microsoft.com/office/drawing/2014/main" id="{68F47AB6-7862-4AB4-B10C-979AB9569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43150"/>
            <a:ext cx="29511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Compostos Orgânicos</a:t>
            </a:r>
          </a:p>
        </p:txBody>
      </p:sp>
      <p:sp>
        <p:nvSpPr>
          <p:cNvPr id="66565" name="AutoShape 5">
            <a:extLst>
              <a:ext uri="{FF2B5EF4-FFF2-40B4-BE49-F238E27FC236}">
                <a16:creationId xmlns:a16="http://schemas.microsoft.com/office/drawing/2014/main" id="{F1903329-B28F-4BD1-9847-1D65997F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92271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Sintéticos</a:t>
            </a:r>
          </a:p>
        </p:txBody>
      </p:sp>
      <p:sp>
        <p:nvSpPr>
          <p:cNvPr id="66566" name="AutoShape 6">
            <a:extLst>
              <a:ext uri="{FF2B5EF4-FFF2-40B4-BE49-F238E27FC236}">
                <a16:creationId xmlns:a16="http://schemas.microsoft.com/office/drawing/2014/main" id="{682399A7-5A2C-4917-A02F-5FF820EB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392588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Naturais</a:t>
            </a:r>
          </a:p>
        </p:txBody>
      </p:sp>
      <p:cxnSp>
        <p:nvCxnSpPr>
          <p:cNvPr id="66567" name="AutoShape 7">
            <a:extLst>
              <a:ext uri="{FF2B5EF4-FFF2-40B4-BE49-F238E27FC236}">
                <a16:creationId xmlns:a16="http://schemas.microsoft.com/office/drawing/2014/main" id="{3471C7ED-24C3-418D-A1C4-7DB01FE24FB9}"/>
              </a:ext>
            </a:extLst>
          </p:cNvPr>
          <p:cNvCxnSpPr>
            <a:cxnSpLocks noChangeShapeType="1"/>
            <a:stCxn id="66564" idx="3"/>
            <a:endCxn id="66565" idx="1"/>
          </p:cNvCxnSpPr>
          <p:nvPr/>
        </p:nvCxnSpPr>
        <p:spPr bwMode="auto">
          <a:xfrm rot="5400000">
            <a:off x="809625" y="3216275"/>
            <a:ext cx="1047750" cy="622300"/>
          </a:xfrm>
          <a:prstGeom prst="bentConnector3">
            <a:avLst>
              <a:gd name="adj1" fmla="val 43787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68" name="AutoShape 8">
            <a:extLst>
              <a:ext uri="{FF2B5EF4-FFF2-40B4-BE49-F238E27FC236}">
                <a16:creationId xmlns:a16="http://schemas.microsoft.com/office/drawing/2014/main" id="{66C1080D-DAAD-4483-ADFC-AA928B4A98D4}"/>
              </a:ext>
            </a:extLst>
          </p:cNvPr>
          <p:cNvCxnSpPr>
            <a:cxnSpLocks noChangeShapeType="1"/>
            <a:stCxn id="66564" idx="3"/>
            <a:endCxn id="66566" idx="1"/>
          </p:cNvCxnSpPr>
          <p:nvPr/>
        </p:nvCxnSpPr>
        <p:spPr bwMode="auto">
          <a:xfrm rot="16200000" flipH="1">
            <a:off x="1879600" y="2768600"/>
            <a:ext cx="1050925" cy="1520825"/>
          </a:xfrm>
          <a:prstGeom prst="bentConnector3">
            <a:avLst>
              <a:gd name="adj1" fmla="val 4380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69" name="Rectangle 9">
            <a:extLst>
              <a:ext uri="{FF2B5EF4-FFF2-40B4-BE49-F238E27FC236}">
                <a16:creationId xmlns:a16="http://schemas.microsoft.com/office/drawing/2014/main" id="{5D70D7DF-1015-43B6-A332-C3981E3AE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  <a:noFill/>
          <a:ln/>
        </p:spPr>
        <p:txBody>
          <a:bodyPr anchorCtr="1"/>
          <a:lstStyle/>
          <a:p>
            <a:r>
              <a:rPr lang="pt-BR" altLang="pt-BR" sz="4000"/>
              <a:t>SUBPRODUTOS DA DESINFECÇÃO</a:t>
            </a:r>
            <a:br>
              <a:rPr lang="pt-BR" altLang="pt-BR" sz="4000"/>
            </a:br>
            <a:r>
              <a:rPr lang="pt-BR" altLang="pt-BR" sz="4000"/>
              <a:t>TÉCNICAS DE QUANTIFICAÇÃO</a:t>
            </a:r>
          </a:p>
        </p:txBody>
      </p:sp>
      <p:sp>
        <p:nvSpPr>
          <p:cNvPr id="66570" name="Text Box 10">
            <a:extLst>
              <a:ext uri="{FF2B5EF4-FFF2-40B4-BE49-F238E27FC236}">
                <a16:creationId xmlns:a16="http://schemas.microsoft.com/office/drawing/2014/main" id="{40F31F14-A29A-4F24-9E05-C44FB8895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06975"/>
            <a:ext cx="1258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pt-BR" altLang="pt-BR">
              <a:latin typeface="Garamond" panose="02020404030301010803" pitchFamily="18" charset="0"/>
            </a:endParaRPr>
          </a:p>
        </p:txBody>
      </p:sp>
      <p:sp>
        <p:nvSpPr>
          <p:cNvPr id="66571" name="Text Box 11">
            <a:extLst>
              <a:ext uri="{FF2B5EF4-FFF2-40B4-BE49-F238E27FC236}">
                <a16:creationId xmlns:a16="http://schemas.microsoft.com/office/drawing/2014/main" id="{4EA59E97-7665-4912-BC15-FF5E355E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157788"/>
            <a:ext cx="2305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Normalmente, em torno de </a:t>
            </a:r>
            <a:r>
              <a:rPr lang="en-US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µg/L e ng/L !!!</a:t>
            </a: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C77A972D-E15D-43A3-949E-7C23FA57D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73688"/>
            <a:ext cx="180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Em torno de mg/L !!!</a:t>
            </a:r>
          </a:p>
        </p:txBody>
      </p:sp>
      <p:cxnSp>
        <p:nvCxnSpPr>
          <p:cNvPr id="66573" name="AutoShape 13">
            <a:extLst>
              <a:ext uri="{FF2B5EF4-FFF2-40B4-BE49-F238E27FC236}">
                <a16:creationId xmlns:a16="http://schemas.microsoft.com/office/drawing/2014/main" id="{1050BED6-3120-46B1-950D-091EAD096859}"/>
              </a:ext>
            </a:extLst>
          </p:cNvPr>
          <p:cNvCxnSpPr>
            <a:cxnSpLocks noChangeShapeType="1"/>
            <a:stCxn id="66565" idx="3"/>
            <a:endCxn id="66571" idx="0"/>
          </p:cNvCxnSpPr>
          <p:nvPr/>
        </p:nvCxnSpPr>
        <p:spPr bwMode="auto">
          <a:xfrm rot="16200000" flipH="1">
            <a:off x="995363" y="4460875"/>
            <a:ext cx="723900" cy="6699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74" name="AutoShape 14">
            <a:extLst>
              <a:ext uri="{FF2B5EF4-FFF2-40B4-BE49-F238E27FC236}">
                <a16:creationId xmlns:a16="http://schemas.microsoft.com/office/drawing/2014/main" id="{6BDC3E87-33B7-47A1-868B-8A8BA6C5702C}"/>
              </a:ext>
            </a:extLst>
          </p:cNvPr>
          <p:cNvCxnSpPr>
            <a:cxnSpLocks noChangeShapeType="1"/>
            <a:stCxn id="66566" idx="3"/>
            <a:endCxn id="66572" idx="0"/>
          </p:cNvCxnSpPr>
          <p:nvPr/>
        </p:nvCxnSpPr>
        <p:spPr bwMode="auto">
          <a:xfrm rot="16200000" flipH="1">
            <a:off x="3202781" y="4399757"/>
            <a:ext cx="936625" cy="101123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5" name="AutoShape 15">
            <a:extLst>
              <a:ext uri="{FF2B5EF4-FFF2-40B4-BE49-F238E27FC236}">
                <a16:creationId xmlns:a16="http://schemas.microsoft.com/office/drawing/2014/main" id="{FDF56849-731D-4097-87C1-6B7D138FB6F4}"/>
              </a:ext>
            </a:extLst>
          </p:cNvPr>
          <p:cNvSpPr>
            <a:spLocks/>
          </p:cNvSpPr>
          <p:nvPr/>
        </p:nvSpPr>
        <p:spPr bwMode="auto">
          <a:xfrm>
            <a:off x="4500563" y="2022475"/>
            <a:ext cx="647700" cy="3241675"/>
          </a:xfrm>
          <a:prstGeom prst="leftBrace">
            <a:avLst>
              <a:gd name="adj1" fmla="val 41708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0B49C47F-BD1A-4F5F-A79E-4613EB42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989138"/>
            <a:ext cx="421163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Cromatografia gasosa associada a espectrômetro de massa (GC-MS)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Cromatografia líquida associada a espectrômetro de massa (HPLC-MS)</a:t>
            </a:r>
          </a:p>
        </p:txBody>
      </p:sp>
      <p:cxnSp>
        <p:nvCxnSpPr>
          <p:cNvPr id="66577" name="AutoShape 17">
            <a:extLst>
              <a:ext uri="{FF2B5EF4-FFF2-40B4-BE49-F238E27FC236}">
                <a16:creationId xmlns:a16="http://schemas.microsoft.com/office/drawing/2014/main" id="{BD3CA492-9521-48D6-8679-99764BAD36D5}"/>
              </a:ext>
            </a:extLst>
          </p:cNvPr>
          <p:cNvCxnSpPr>
            <a:cxnSpLocks noChangeShapeType="1"/>
            <a:stCxn id="66565" idx="5"/>
            <a:endCxn id="66575" idx="1"/>
          </p:cNvCxnSpPr>
          <p:nvPr/>
        </p:nvCxnSpPr>
        <p:spPr bwMode="auto">
          <a:xfrm flipV="1">
            <a:off x="2030413" y="3643313"/>
            <a:ext cx="2457450" cy="471487"/>
          </a:xfrm>
          <a:prstGeom prst="curvedConnector3">
            <a:avLst>
              <a:gd name="adj1" fmla="val 5025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>
            <a:extLst>
              <a:ext uri="{FF2B5EF4-FFF2-40B4-BE49-F238E27FC236}">
                <a16:creationId xmlns:a16="http://schemas.microsoft.com/office/drawing/2014/main" id="{F44020D9-244F-48BF-AE58-DDFAF1801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068638"/>
            <a:ext cx="4465638" cy="1295400"/>
          </a:xfrm>
          <a:prstGeom prst="ellipse">
            <a:avLst/>
          </a:prstGeom>
          <a:solidFill>
            <a:srgbClr val="33CCCC">
              <a:alpha val="39999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34559D8A-5297-47B4-A2EC-06679F50495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AutoShape 4">
            <a:extLst>
              <a:ext uri="{FF2B5EF4-FFF2-40B4-BE49-F238E27FC236}">
                <a16:creationId xmlns:a16="http://schemas.microsoft.com/office/drawing/2014/main" id="{A035A801-938F-40E9-94B1-6F27B18F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44675"/>
            <a:ext cx="29511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Compostos Orgânicos</a:t>
            </a:r>
          </a:p>
        </p:txBody>
      </p:sp>
      <p:sp>
        <p:nvSpPr>
          <p:cNvPr id="67589" name="AutoShape 5">
            <a:extLst>
              <a:ext uri="{FF2B5EF4-FFF2-40B4-BE49-F238E27FC236}">
                <a16:creationId xmlns:a16="http://schemas.microsoft.com/office/drawing/2014/main" id="{71B44C40-CDDC-4DC6-99DF-FE29C30B6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424238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Sintéticos</a:t>
            </a:r>
          </a:p>
        </p:txBody>
      </p:sp>
      <p:sp>
        <p:nvSpPr>
          <p:cNvPr id="67590" name="AutoShape 6">
            <a:extLst>
              <a:ext uri="{FF2B5EF4-FFF2-40B4-BE49-F238E27FC236}">
                <a16:creationId xmlns:a16="http://schemas.microsoft.com/office/drawing/2014/main" id="{C69DFB97-B76E-481F-8038-9407A648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3427413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Naturais</a:t>
            </a:r>
          </a:p>
        </p:txBody>
      </p:sp>
      <p:cxnSp>
        <p:nvCxnSpPr>
          <p:cNvPr id="67591" name="AutoShape 7">
            <a:extLst>
              <a:ext uri="{FF2B5EF4-FFF2-40B4-BE49-F238E27FC236}">
                <a16:creationId xmlns:a16="http://schemas.microsoft.com/office/drawing/2014/main" id="{D6D77BAF-4514-4853-9E72-1A5A94600CE7}"/>
              </a:ext>
            </a:extLst>
          </p:cNvPr>
          <p:cNvCxnSpPr>
            <a:cxnSpLocks noChangeShapeType="1"/>
            <a:stCxn id="67588" idx="3"/>
            <a:endCxn id="67589" idx="1"/>
          </p:cNvCxnSpPr>
          <p:nvPr/>
        </p:nvCxnSpPr>
        <p:spPr bwMode="auto">
          <a:xfrm rot="5400000">
            <a:off x="809625" y="2717800"/>
            <a:ext cx="1047750" cy="622300"/>
          </a:xfrm>
          <a:prstGeom prst="bentConnector3">
            <a:avLst>
              <a:gd name="adj1" fmla="val 43787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592" name="AutoShape 8">
            <a:extLst>
              <a:ext uri="{FF2B5EF4-FFF2-40B4-BE49-F238E27FC236}">
                <a16:creationId xmlns:a16="http://schemas.microsoft.com/office/drawing/2014/main" id="{D057977A-CB5E-47D5-B169-9C7D87DBF2CB}"/>
              </a:ext>
            </a:extLst>
          </p:cNvPr>
          <p:cNvCxnSpPr>
            <a:cxnSpLocks noChangeShapeType="1"/>
            <a:stCxn id="67588" idx="3"/>
            <a:endCxn id="67590" idx="1"/>
          </p:cNvCxnSpPr>
          <p:nvPr/>
        </p:nvCxnSpPr>
        <p:spPr bwMode="auto">
          <a:xfrm rot="16200000" flipH="1">
            <a:off x="1879600" y="2270125"/>
            <a:ext cx="1050925" cy="1520825"/>
          </a:xfrm>
          <a:prstGeom prst="bentConnector3">
            <a:avLst>
              <a:gd name="adj1" fmla="val 4380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94" name="AutoShape 10">
            <a:extLst>
              <a:ext uri="{FF2B5EF4-FFF2-40B4-BE49-F238E27FC236}">
                <a16:creationId xmlns:a16="http://schemas.microsoft.com/office/drawing/2014/main" id="{FA9C41C4-12EF-4FAC-88BD-7B9F5F777E78}"/>
              </a:ext>
            </a:extLst>
          </p:cNvPr>
          <p:cNvSpPr>
            <a:spLocks/>
          </p:cNvSpPr>
          <p:nvPr/>
        </p:nvSpPr>
        <p:spPr bwMode="auto">
          <a:xfrm>
            <a:off x="4402138" y="1484313"/>
            <a:ext cx="647700" cy="3457575"/>
          </a:xfrm>
          <a:prstGeom prst="leftBrace">
            <a:avLst>
              <a:gd name="adj1" fmla="val 44485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67595" name="Text Box 11">
            <a:extLst>
              <a:ext uri="{FF2B5EF4-FFF2-40B4-BE49-F238E27FC236}">
                <a16:creationId xmlns:a16="http://schemas.microsoft.com/office/drawing/2014/main" id="{62EE3FDB-5AB8-4342-9164-7FED3C73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628775"/>
            <a:ext cx="4211637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Cromatografia gasosa associada a espectrômetro de massa (GC-MS)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Cromatografia líquida associada a espectrômetro de massa (HPLC-MS)</a:t>
            </a:r>
          </a:p>
        </p:txBody>
      </p:sp>
      <p:cxnSp>
        <p:nvCxnSpPr>
          <p:cNvPr id="67596" name="AutoShape 12">
            <a:extLst>
              <a:ext uri="{FF2B5EF4-FFF2-40B4-BE49-F238E27FC236}">
                <a16:creationId xmlns:a16="http://schemas.microsoft.com/office/drawing/2014/main" id="{3F1C7C3D-4537-4307-92D4-18DB7097E4CD}"/>
              </a:ext>
            </a:extLst>
          </p:cNvPr>
          <p:cNvCxnSpPr>
            <a:cxnSpLocks noChangeShapeType="1"/>
            <a:stCxn id="67589" idx="5"/>
            <a:endCxn id="67594" idx="1"/>
          </p:cNvCxnSpPr>
          <p:nvPr/>
        </p:nvCxnSpPr>
        <p:spPr bwMode="auto">
          <a:xfrm flipV="1">
            <a:off x="2030413" y="3213100"/>
            <a:ext cx="2359025" cy="403225"/>
          </a:xfrm>
          <a:prstGeom prst="curvedConnector3">
            <a:avLst>
              <a:gd name="adj1" fmla="val 502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97" name="Rectangle 13">
            <a:extLst>
              <a:ext uri="{FF2B5EF4-FFF2-40B4-BE49-F238E27FC236}">
                <a16:creationId xmlns:a16="http://schemas.microsoft.com/office/drawing/2014/main" id="{20C16DDA-36EA-4B68-AAFF-B02D4901B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1628775"/>
            <a:ext cx="4105275" cy="3095625"/>
          </a:xfrm>
          <a:prstGeom prst="rect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pic>
        <p:nvPicPr>
          <p:cNvPr id="67598" name="Picture 14" descr="CG_ECD_TSD e CG_FID_ECD2">
            <a:extLst>
              <a:ext uri="{FF2B5EF4-FFF2-40B4-BE49-F238E27FC236}">
                <a16:creationId xmlns:a16="http://schemas.microsoft.com/office/drawing/2014/main" id="{90FF172D-4D75-4BEA-9F7F-53B745E1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2808287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CG_MS2000_3">
            <a:extLst>
              <a:ext uri="{FF2B5EF4-FFF2-40B4-BE49-F238E27FC236}">
                <a16:creationId xmlns:a16="http://schemas.microsoft.com/office/drawing/2014/main" id="{093815B3-CDF0-44CB-A177-45FD0EAA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883150"/>
            <a:ext cx="26654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03" name="Rectangle 19">
            <a:extLst>
              <a:ext uri="{FF2B5EF4-FFF2-40B4-BE49-F238E27FC236}">
                <a16:creationId xmlns:a16="http://schemas.microsoft.com/office/drawing/2014/main" id="{A41EB4A2-ADC0-42EC-88A7-5074E8783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  <a:noFill/>
          <a:ln/>
        </p:spPr>
        <p:txBody>
          <a:bodyPr anchorCtr="1"/>
          <a:lstStyle/>
          <a:p>
            <a:r>
              <a:rPr lang="pt-BR" altLang="pt-BR" sz="4000"/>
              <a:t>SUBPRODUTOS DA DESINFECÇÃO</a:t>
            </a:r>
            <a:br>
              <a:rPr lang="pt-BR" altLang="pt-BR" sz="4000"/>
            </a:br>
            <a:r>
              <a:rPr lang="pt-BR" altLang="pt-BR" sz="4000"/>
              <a:t>TÉCNICAS DE QUANTIFICAÇÃO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A45CACF-EA51-4DCF-A3CA-89DAE95F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37DA717-4E96-4C67-B65B-132858C9F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B43C71B-1990-4040-BAF2-E5820381404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8F2EC2D1-2690-4978-B85C-823424B62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31788"/>
            <a:ext cx="7570787" cy="1368425"/>
          </a:xfrm>
        </p:spPr>
        <p:txBody>
          <a:bodyPr/>
          <a:lstStyle/>
          <a:p>
            <a:r>
              <a:rPr lang="pt-BR" altLang="pt-BR" sz="4000"/>
              <a:t>FORMAÇÃO DE SUB-PRODUTOS DA DESINFECÇÃO</a:t>
            </a:r>
          </a:p>
        </p:txBody>
      </p:sp>
      <p:sp>
        <p:nvSpPr>
          <p:cNvPr id="14342" name="Oval 6">
            <a:extLst>
              <a:ext uri="{FF2B5EF4-FFF2-40B4-BE49-F238E27FC236}">
                <a16:creationId xmlns:a16="http://schemas.microsoft.com/office/drawing/2014/main" id="{2A2510EA-641E-46A6-90F7-F8EF2B672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205038"/>
            <a:ext cx="3382962" cy="1584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/>
              <a:t>Compostos orgânicos </a:t>
            </a:r>
          </a:p>
          <a:p>
            <a:pPr algn="ctr"/>
            <a:r>
              <a:rPr lang="pt-BR" altLang="pt-BR" sz="2400"/>
              <a:t>precursores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5A3FEDB5-F979-422D-94CB-C4E23ED5C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437063"/>
            <a:ext cx="2879725" cy="7921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/>
              <a:t>Cloro livre</a:t>
            </a:r>
          </a:p>
        </p:txBody>
      </p:sp>
      <p:sp>
        <p:nvSpPr>
          <p:cNvPr id="14344" name="AutoShape 8">
            <a:extLst>
              <a:ext uri="{FF2B5EF4-FFF2-40B4-BE49-F238E27FC236}">
                <a16:creationId xmlns:a16="http://schemas.microsoft.com/office/drawing/2014/main" id="{6C8707DE-FCC7-475B-A18D-51191F2D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141663"/>
            <a:ext cx="2305050" cy="1296987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Sub-produtos da </a:t>
            </a:r>
          </a:p>
          <a:p>
            <a:pPr algn="ctr"/>
            <a:r>
              <a:rPr lang="pt-BR" altLang="pt-BR"/>
              <a:t>desinfecção</a:t>
            </a:r>
          </a:p>
        </p:txBody>
      </p:sp>
      <p:cxnSp>
        <p:nvCxnSpPr>
          <p:cNvPr id="14345" name="AutoShape 9">
            <a:extLst>
              <a:ext uri="{FF2B5EF4-FFF2-40B4-BE49-F238E27FC236}">
                <a16:creationId xmlns:a16="http://schemas.microsoft.com/office/drawing/2014/main" id="{6B87BCA1-3577-45EC-8F2F-31CF75C9CBEC}"/>
              </a:ext>
            </a:extLst>
          </p:cNvPr>
          <p:cNvCxnSpPr>
            <a:cxnSpLocks noChangeShapeType="1"/>
            <a:stCxn id="14342" idx="6"/>
            <a:endCxn id="14344" idx="2"/>
          </p:cNvCxnSpPr>
          <p:nvPr/>
        </p:nvCxnSpPr>
        <p:spPr bwMode="auto">
          <a:xfrm>
            <a:off x="3994150" y="2997200"/>
            <a:ext cx="1585913" cy="955675"/>
          </a:xfrm>
          <a:prstGeom prst="bentConnector3">
            <a:avLst>
              <a:gd name="adj1" fmla="val 4113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AutoShape 10">
            <a:extLst>
              <a:ext uri="{FF2B5EF4-FFF2-40B4-BE49-F238E27FC236}">
                <a16:creationId xmlns:a16="http://schemas.microsoft.com/office/drawing/2014/main" id="{D3F724B8-18A9-4EE7-B8FC-F73A22F3CD97}"/>
              </a:ext>
            </a:extLst>
          </p:cNvPr>
          <p:cNvCxnSpPr>
            <a:cxnSpLocks noChangeShapeType="1"/>
            <a:stCxn id="14343" idx="3"/>
            <a:endCxn id="14344" idx="2"/>
          </p:cNvCxnSpPr>
          <p:nvPr/>
        </p:nvCxnSpPr>
        <p:spPr bwMode="auto">
          <a:xfrm flipV="1">
            <a:off x="3706813" y="3952875"/>
            <a:ext cx="1873250" cy="8810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11925C96-573A-4B6C-BED3-394F15022E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6925" y="5721350"/>
          <a:ext cx="5461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4" imgW="5460840" imgH="495000" progId="Equation.3">
                  <p:embed/>
                </p:oleObj>
              </mc:Choice>
              <mc:Fallback>
                <p:oleObj name="Equation" r:id="rId4" imgW="5460840" imgH="495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5721350"/>
                        <a:ext cx="5461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865CC786-0844-49DF-B3B1-6585F2065ED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370B19CF-D920-40D5-BAC7-1DE9B10EE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200025"/>
            <a:ext cx="8858250" cy="1500188"/>
          </a:xfrm>
          <a:noFill/>
          <a:ln/>
        </p:spPr>
        <p:txBody>
          <a:bodyPr anchorCtr="1"/>
          <a:lstStyle/>
          <a:p>
            <a:r>
              <a:rPr lang="pt-BR" altLang="pt-BR" sz="3600"/>
              <a:t>COMPOSTOS ORGÂNICOS NATURAIS EM ÁGUAS DE ABASTECIMENTO</a:t>
            </a:r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3F088960-9F46-472F-80D4-1FB979280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2014538"/>
            <a:ext cx="2047875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Resíduos de plantas </a:t>
            </a:r>
          </a:p>
        </p:txBody>
      </p:sp>
      <p:sp>
        <p:nvSpPr>
          <p:cNvPr id="37893" name="AutoShape 5">
            <a:extLst>
              <a:ext uri="{FF2B5EF4-FFF2-40B4-BE49-F238E27FC236}">
                <a16:creationId xmlns:a16="http://schemas.microsoft.com/office/drawing/2014/main" id="{2B6100FC-18CB-450C-9188-CA211750C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3887788"/>
            <a:ext cx="11509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Açúcares </a:t>
            </a: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CF715605-E8F4-49AB-AD92-113D6C0B2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3976688"/>
            <a:ext cx="11509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Polifenóis </a:t>
            </a:r>
          </a:p>
        </p:txBody>
      </p:sp>
      <p:sp>
        <p:nvSpPr>
          <p:cNvPr id="37895" name="AutoShape 7">
            <a:extLst>
              <a:ext uri="{FF2B5EF4-FFF2-40B4-BE49-F238E27FC236}">
                <a16:creationId xmlns:a16="http://schemas.microsoft.com/office/drawing/2014/main" id="{085D7145-EC42-4C3D-8CE7-24524B4E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933825"/>
            <a:ext cx="1225550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Compostos aminas </a:t>
            </a:r>
          </a:p>
        </p:txBody>
      </p:sp>
      <p:sp>
        <p:nvSpPr>
          <p:cNvPr id="37896" name="AutoShape 8">
            <a:extLst>
              <a:ext uri="{FF2B5EF4-FFF2-40B4-BE49-F238E27FC236}">
                <a16:creationId xmlns:a16="http://schemas.microsoft.com/office/drawing/2014/main" id="{8612DED7-2F45-4E47-BD80-0A92CA5F6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3806825"/>
            <a:ext cx="15843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Decomposição da lignina </a:t>
            </a:r>
          </a:p>
        </p:txBody>
      </p:sp>
      <p:sp>
        <p:nvSpPr>
          <p:cNvPr id="37897" name="AutoShape 9">
            <a:extLst>
              <a:ext uri="{FF2B5EF4-FFF2-40B4-BE49-F238E27FC236}">
                <a16:creationId xmlns:a16="http://schemas.microsoft.com/office/drawing/2014/main" id="{3542171B-41FA-42FF-AC6D-3154E773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2878138"/>
            <a:ext cx="3527425" cy="5746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Decomposição por microrganismos</a:t>
            </a:r>
          </a:p>
        </p:txBody>
      </p:sp>
      <p:sp>
        <p:nvSpPr>
          <p:cNvPr id="37898" name="AutoShape 10">
            <a:extLst>
              <a:ext uri="{FF2B5EF4-FFF2-40B4-BE49-F238E27FC236}">
                <a16:creationId xmlns:a16="http://schemas.microsoft.com/office/drawing/2014/main" id="{554C153D-F84E-405C-9281-11518314B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894263"/>
            <a:ext cx="11509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Quinonas</a:t>
            </a:r>
          </a:p>
        </p:txBody>
      </p:sp>
      <p:sp>
        <p:nvSpPr>
          <p:cNvPr id="37899" name="AutoShape 11">
            <a:extLst>
              <a:ext uri="{FF2B5EF4-FFF2-40B4-BE49-F238E27FC236}">
                <a16:creationId xmlns:a16="http://schemas.microsoft.com/office/drawing/2014/main" id="{A10453E5-E5EA-473B-9DA7-1FAAD4E5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4894263"/>
            <a:ext cx="1150938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Quinonas</a:t>
            </a:r>
          </a:p>
        </p:txBody>
      </p:sp>
      <p:sp>
        <p:nvSpPr>
          <p:cNvPr id="37900" name="AutoShape 12">
            <a:extLst>
              <a:ext uri="{FF2B5EF4-FFF2-40B4-BE49-F238E27FC236}">
                <a16:creationId xmlns:a16="http://schemas.microsoft.com/office/drawing/2014/main" id="{70B964DF-F1AF-48A6-96E2-B3B91B741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5830888"/>
            <a:ext cx="2047875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Substâncias húmicas</a:t>
            </a:r>
          </a:p>
        </p:txBody>
      </p:sp>
      <p:sp>
        <p:nvSpPr>
          <p:cNvPr id="37901" name="AutoShape 13">
            <a:extLst>
              <a:ext uri="{FF2B5EF4-FFF2-40B4-BE49-F238E27FC236}">
                <a16:creationId xmlns:a16="http://schemas.microsoft.com/office/drawing/2014/main" id="{900FF017-1A37-45D4-9C7E-DB473433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2517775"/>
            <a:ext cx="1584325" cy="5762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Lignina </a:t>
            </a:r>
          </a:p>
        </p:txBody>
      </p:sp>
      <p:cxnSp>
        <p:nvCxnSpPr>
          <p:cNvPr id="37902" name="AutoShape 14">
            <a:extLst>
              <a:ext uri="{FF2B5EF4-FFF2-40B4-BE49-F238E27FC236}">
                <a16:creationId xmlns:a16="http://schemas.microsoft.com/office/drawing/2014/main" id="{92A0C421-070E-4E6B-BDA7-D3DDFD2D255D}"/>
              </a:ext>
            </a:extLst>
          </p:cNvPr>
          <p:cNvCxnSpPr>
            <a:cxnSpLocks noChangeShapeType="1"/>
            <a:stCxn id="37892" idx="3"/>
            <a:endCxn id="37897" idx="1"/>
          </p:cNvCxnSpPr>
          <p:nvPr/>
        </p:nvCxnSpPr>
        <p:spPr bwMode="auto">
          <a:xfrm rot="16200000" flipH="1">
            <a:off x="3621088" y="2768600"/>
            <a:ext cx="504825" cy="3175"/>
          </a:xfrm>
          <a:prstGeom prst="bentConnector3">
            <a:avLst>
              <a:gd name="adj1" fmla="val 3553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3" name="AutoShape 15">
            <a:extLst>
              <a:ext uri="{FF2B5EF4-FFF2-40B4-BE49-F238E27FC236}">
                <a16:creationId xmlns:a16="http://schemas.microsoft.com/office/drawing/2014/main" id="{E765E62C-660D-46E8-8F5B-89851C88185A}"/>
              </a:ext>
            </a:extLst>
          </p:cNvPr>
          <p:cNvCxnSpPr>
            <a:cxnSpLocks noChangeShapeType="1"/>
            <a:stCxn id="37897" idx="2"/>
            <a:endCxn id="37893" idx="1"/>
          </p:cNvCxnSpPr>
          <p:nvPr/>
        </p:nvCxnSpPr>
        <p:spPr bwMode="auto">
          <a:xfrm rot="10800000" flipV="1">
            <a:off x="904875" y="3236913"/>
            <a:ext cx="1277938" cy="77628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4" name="AutoShape 16">
            <a:extLst>
              <a:ext uri="{FF2B5EF4-FFF2-40B4-BE49-F238E27FC236}">
                <a16:creationId xmlns:a16="http://schemas.microsoft.com/office/drawing/2014/main" id="{29EA14E2-BA58-4AAA-87FD-D00347DA3873}"/>
              </a:ext>
            </a:extLst>
          </p:cNvPr>
          <p:cNvCxnSpPr>
            <a:cxnSpLocks noChangeShapeType="1"/>
            <a:stCxn id="37897" idx="3"/>
            <a:endCxn id="37894" idx="1"/>
          </p:cNvCxnSpPr>
          <p:nvPr/>
        </p:nvCxnSpPr>
        <p:spPr bwMode="auto">
          <a:xfrm rot="5400000">
            <a:off x="2965450" y="3192463"/>
            <a:ext cx="649287" cy="1169988"/>
          </a:xfrm>
          <a:prstGeom prst="bentConnector3">
            <a:avLst>
              <a:gd name="adj1" fmla="val 36671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5" name="AutoShape 17">
            <a:extLst>
              <a:ext uri="{FF2B5EF4-FFF2-40B4-BE49-F238E27FC236}">
                <a16:creationId xmlns:a16="http://schemas.microsoft.com/office/drawing/2014/main" id="{D53B6534-F689-4649-A7A5-274D3C528E23}"/>
              </a:ext>
            </a:extLst>
          </p:cNvPr>
          <p:cNvCxnSpPr>
            <a:cxnSpLocks noChangeShapeType="1"/>
            <a:stCxn id="37897" idx="3"/>
            <a:endCxn id="37895" idx="1"/>
          </p:cNvCxnSpPr>
          <p:nvPr/>
        </p:nvCxnSpPr>
        <p:spPr bwMode="auto">
          <a:xfrm rot="16200000" flipH="1">
            <a:off x="3807619" y="3520282"/>
            <a:ext cx="642937" cy="508000"/>
          </a:xfrm>
          <a:prstGeom prst="bentConnector3">
            <a:avLst>
              <a:gd name="adj1" fmla="val 3728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6" name="AutoShape 18">
            <a:extLst>
              <a:ext uri="{FF2B5EF4-FFF2-40B4-BE49-F238E27FC236}">
                <a16:creationId xmlns:a16="http://schemas.microsoft.com/office/drawing/2014/main" id="{2644FECD-21F4-4216-B9F6-731B5A6FC991}"/>
              </a:ext>
            </a:extLst>
          </p:cNvPr>
          <p:cNvCxnSpPr>
            <a:cxnSpLocks noChangeShapeType="1"/>
            <a:stCxn id="37897" idx="4"/>
            <a:endCxn id="37896" idx="1"/>
          </p:cNvCxnSpPr>
          <p:nvPr/>
        </p:nvCxnSpPr>
        <p:spPr bwMode="auto">
          <a:xfrm>
            <a:off x="5565775" y="3236913"/>
            <a:ext cx="946150" cy="73183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7" name="AutoShape 19">
            <a:extLst>
              <a:ext uri="{FF2B5EF4-FFF2-40B4-BE49-F238E27FC236}">
                <a16:creationId xmlns:a16="http://schemas.microsoft.com/office/drawing/2014/main" id="{ACA232D5-3964-47C4-8BE7-2E8DE0E041FE}"/>
              </a:ext>
            </a:extLst>
          </p:cNvPr>
          <p:cNvCxnSpPr>
            <a:cxnSpLocks noChangeShapeType="1"/>
            <a:stCxn id="37892" idx="4"/>
            <a:endCxn id="37901" idx="1"/>
          </p:cNvCxnSpPr>
          <p:nvPr/>
        </p:nvCxnSpPr>
        <p:spPr bwMode="auto">
          <a:xfrm>
            <a:off x="4833938" y="2328863"/>
            <a:ext cx="2974975" cy="333375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8" name="AutoShape 20">
            <a:extLst>
              <a:ext uri="{FF2B5EF4-FFF2-40B4-BE49-F238E27FC236}">
                <a16:creationId xmlns:a16="http://schemas.microsoft.com/office/drawing/2014/main" id="{341E8FBF-21D5-4A1C-B5A3-3081F1827B18}"/>
              </a:ext>
            </a:extLst>
          </p:cNvPr>
          <p:cNvCxnSpPr>
            <a:cxnSpLocks noChangeShapeType="1"/>
            <a:stCxn id="37896" idx="3"/>
            <a:endCxn id="37899" idx="1"/>
          </p:cNvCxnSpPr>
          <p:nvPr/>
        </p:nvCxnSpPr>
        <p:spPr bwMode="auto">
          <a:xfrm rot="5400000">
            <a:off x="6225382" y="4733131"/>
            <a:ext cx="565150" cy="7937"/>
          </a:xfrm>
          <a:prstGeom prst="bentConnector3">
            <a:avLst>
              <a:gd name="adj1" fmla="val 387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9" name="AutoShape 21">
            <a:extLst>
              <a:ext uri="{FF2B5EF4-FFF2-40B4-BE49-F238E27FC236}">
                <a16:creationId xmlns:a16="http://schemas.microsoft.com/office/drawing/2014/main" id="{BAFA31B5-87F9-4ABF-A2F3-CD3148D0AAB5}"/>
              </a:ext>
            </a:extLst>
          </p:cNvPr>
          <p:cNvCxnSpPr>
            <a:cxnSpLocks noChangeShapeType="1"/>
            <a:stCxn id="37894" idx="3"/>
            <a:endCxn id="37898" idx="1"/>
          </p:cNvCxnSpPr>
          <p:nvPr/>
        </p:nvCxnSpPr>
        <p:spPr bwMode="auto">
          <a:xfrm rot="16200000" flipH="1">
            <a:off x="2436813" y="4748212"/>
            <a:ext cx="539750" cy="3175"/>
          </a:xfrm>
          <a:prstGeom prst="bentConnector3">
            <a:avLst>
              <a:gd name="adj1" fmla="val 382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0" name="AutoShape 22">
            <a:extLst>
              <a:ext uri="{FF2B5EF4-FFF2-40B4-BE49-F238E27FC236}">
                <a16:creationId xmlns:a16="http://schemas.microsoft.com/office/drawing/2014/main" id="{A86C8492-F39D-4BFA-ADF4-58917D126FA9}"/>
              </a:ext>
            </a:extLst>
          </p:cNvPr>
          <p:cNvCxnSpPr>
            <a:cxnSpLocks noChangeShapeType="1"/>
            <a:stCxn id="37893" idx="3"/>
            <a:endCxn id="37900" idx="2"/>
          </p:cNvCxnSpPr>
          <p:nvPr/>
        </p:nvCxnSpPr>
        <p:spPr bwMode="auto">
          <a:xfrm rot="16200000" flipH="1">
            <a:off x="1287463" y="4008437"/>
            <a:ext cx="1754188" cy="251936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1" name="AutoShape 23">
            <a:extLst>
              <a:ext uri="{FF2B5EF4-FFF2-40B4-BE49-F238E27FC236}">
                <a16:creationId xmlns:a16="http://schemas.microsoft.com/office/drawing/2014/main" id="{C9B8F485-DD7A-4B67-BBB9-B76311EA630A}"/>
              </a:ext>
            </a:extLst>
          </p:cNvPr>
          <p:cNvCxnSpPr>
            <a:cxnSpLocks noChangeShapeType="1"/>
            <a:stCxn id="37898" idx="3"/>
            <a:endCxn id="37900" idx="2"/>
          </p:cNvCxnSpPr>
          <p:nvPr/>
        </p:nvCxnSpPr>
        <p:spPr bwMode="auto">
          <a:xfrm rot="16200000" flipH="1">
            <a:off x="2692400" y="5413375"/>
            <a:ext cx="747713" cy="71596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2" name="AutoShape 24">
            <a:extLst>
              <a:ext uri="{FF2B5EF4-FFF2-40B4-BE49-F238E27FC236}">
                <a16:creationId xmlns:a16="http://schemas.microsoft.com/office/drawing/2014/main" id="{582B2728-642E-486D-81F3-28E0564901CA}"/>
              </a:ext>
            </a:extLst>
          </p:cNvPr>
          <p:cNvCxnSpPr>
            <a:cxnSpLocks noChangeShapeType="1"/>
            <a:stCxn id="37895" idx="3"/>
            <a:endCxn id="37900" idx="1"/>
          </p:cNvCxnSpPr>
          <p:nvPr/>
        </p:nvCxnSpPr>
        <p:spPr bwMode="auto">
          <a:xfrm rot="16200000" flipH="1">
            <a:off x="3696494" y="5268119"/>
            <a:ext cx="1374775" cy="1587"/>
          </a:xfrm>
          <a:prstGeom prst="bentConnector3">
            <a:avLst>
              <a:gd name="adj1" fmla="val 453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3" name="AutoShape 25">
            <a:extLst>
              <a:ext uri="{FF2B5EF4-FFF2-40B4-BE49-F238E27FC236}">
                <a16:creationId xmlns:a16="http://schemas.microsoft.com/office/drawing/2014/main" id="{9F990515-CFF8-4227-A2A7-40F55D7D39DA}"/>
              </a:ext>
            </a:extLst>
          </p:cNvPr>
          <p:cNvCxnSpPr>
            <a:cxnSpLocks noChangeShapeType="1"/>
            <a:stCxn id="37899" idx="3"/>
            <a:endCxn id="37900" idx="4"/>
          </p:cNvCxnSpPr>
          <p:nvPr/>
        </p:nvCxnSpPr>
        <p:spPr bwMode="auto">
          <a:xfrm rot="5400000">
            <a:off x="5551487" y="5192713"/>
            <a:ext cx="747713" cy="1157288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4" name="AutoShape 26">
            <a:extLst>
              <a:ext uri="{FF2B5EF4-FFF2-40B4-BE49-F238E27FC236}">
                <a16:creationId xmlns:a16="http://schemas.microsoft.com/office/drawing/2014/main" id="{7EE3C5AB-7D30-4A8D-919B-2BD0863410D8}"/>
              </a:ext>
            </a:extLst>
          </p:cNvPr>
          <p:cNvCxnSpPr>
            <a:cxnSpLocks noChangeShapeType="1"/>
            <a:stCxn id="37901" idx="3"/>
            <a:endCxn id="37900" idx="4"/>
          </p:cNvCxnSpPr>
          <p:nvPr/>
        </p:nvCxnSpPr>
        <p:spPr bwMode="auto">
          <a:xfrm rot="5400000">
            <a:off x="5052219" y="3388519"/>
            <a:ext cx="3051175" cy="246221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9D9CE8E6-CB84-4A1A-B1E3-469E8A0E292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A0C2A9BB-D2FC-4FCD-9548-598819ECF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TRATAMENTO AVANÇADO DE ÁGUAS DE ABASTECIMENTO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F53651F-A0AB-4050-9A1E-69499FC88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40322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b="1"/>
              <a:t>Remoção de compostos orgânicos precursores</a:t>
            </a:r>
          </a:p>
          <a:p>
            <a:pPr>
              <a:lnSpc>
                <a:spcPct val="120000"/>
              </a:lnSpc>
            </a:pPr>
            <a:r>
              <a:rPr lang="pt-BR" altLang="pt-BR" b="1"/>
              <a:t>Remoção de subprodutos da desinfecção</a:t>
            </a:r>
          </a:p>
          <a:p>
            <a:pPr>
              <a:lnSpc>
                <a:spcPct val="120000"/>
              </a:lnSpc>
            </a:pPr>
            <a:r>
              <a:rPr lang="pt-BR" altLang="pt-BR" b="1"/>
              <a:t>Discussão de estudo de casos </a:t>
            </a:r>
          </a:p>
          <a:p>
            <a:pPr>
              <a:lnSpc>
                <a:spcPct val="120000"/>
              </a:lnSpc>
            </a:pPr>
            <a:r>
              <a:rPr lang="pt-BR" altLang="pt-BR" b="1"/>
              <a:t>Comentários Finais</a:t>
            </a:r>
          </a:p>
          <a:p>
            <a:pPr>
              <a:lnSpc>
                <a:spcPct val="120000"/>
              </a:lnSpc>
            </a:pPr>
            <a:endParaRPr lang="pt-BR" altLang="pt-BR" b="1"/>
          </a:p>
          <a:p>
            <a:pPr>
              <a:lnSpc>
                <a:spcPct val="120000"/>
              </a:lnSpc>
            </a:pPr>
            <a:endParaRPr lang="pt-BR" altLang="pt-BR" b="1"/>
          </a:p>
          <a:p>
            <a:pPr>
              <a:lnSpc>
                <a:spcPct val="120000"/>
              </a:lnSpc>
            </a:pPr>
            <a:endParaRPr lang="pt-BR" altLang="pt-BR" b="1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87A93E65-8661-4BC5-A611-82DA0B6FF63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D371F6E2-1362-4A9F-98E7-D62E0C3A5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314325"/>
            <a:ext cx="8858250" cy="1243013"/>
          </a:xfrm>
          <a:noFill/>
          <a:ln/>
        </p:spPr>
        <p:txBody>
          <a:bodyPr anchorCtr="1"/>
          <a:lstStyle/>
          <a:p>
            <a:r>
              <a:rPr lang="pt-BR" altLang="pt-BR" sz="4000"/>
              <a:t>ÁCIDOS HÚMICOS E FÚLVICOS </a:t>
            </a:r>
            <a:br>
              <a:rPr lang="pt-BR" altLang="pt-BR" sz="4000"/>
            </a:br>
            <a:r>
              <a:rPr lang="pt-BR" altLang="pt-BR" sz="4000"/>
              <a:t>DIFERENÇAS ESTRUTURAIS</a:t>
            </a:r>
          </a:p>
        </p:txBody>
      </p:sp>
      <p:grpSp>
        <p:nvGrpSpPr>
          <p:cNvPr id="38916" name="Group 4">
            <a:extLst>
              <a:ext uri="{FF2B5EF4-FFF2-40B4-BE49-F238E27FC236}">
                <a16:creationId xmlns:a16="http://schemas.microsoft.com/office/drawing/2014/main" id="{34C7ABBE-2EE2-440B-B1AE-0277A1AFCB36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658938"/>
            <a:ext cx="7494588" cy="4827587"/>
            <a:chOff x="612" y="1045"/>
            <a:chExt cx="4721" cy="3041"/>
          </a:xfrm>
        </p:grpSpPr>
        <p:sp>
          <p:nvSpPr>
            <p:cNvPr id="38917" name="Rectangle 5">
              <a:extLst>
                <a:ext uri="{FF2B5EF4-FFF2-40B4-BE49-F238E27FC236}">
                  <a16:creationId xmlns:a16="http://schemas.microsoft.com/office/drawing/2014/main" id="{D1C81D21-F46F-43FE-ACE8-BBE61A6C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2051"/>
              <a:ext cx="726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18" name="Rectangle 6">
              <a:extLst>
                <a:ext uri="{FF2B5EF4-FFF2-40B4-BE49-F238E27FC236}">
                  <a16:creationId xmlns:a16="http://schemas.microsoft.com/office/drawing/2014/main" id="{1FF301FC-5991-40CD-922F-3D5D8911C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" y="2051"/>
              <a:ext cx="726" cy="59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19" name="Rectangle 7">
              <a:extLst>
                <a:ext uri="{FF2B5EF4-FFF2-40B4-BE49-F238E27FC236}">
                  <a16:creationId xmlns:a16="http://schemas.microsoft.com/office/drawing/2014/main" id="{A056E09A-B889-4E13-B5CC-FD94188D1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051"/>
              <a:ext cx="726" cy="590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0" name="Rectangle 8">
              <a:extLst>
                <a:ext uri="{FF2B5EF4-FFF2-40B4-BE49-F238E27FC236}">
                  <a16:creationId xmlns:a16="http://schemas.microsoft.com/office/drawing/2014/main" id="{050693A1-030D-40FE-B6DF-B817D6266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051"/>
              <a:ext cx="726" cy="59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1" name="Rectangle 9">
              <a:extLst>
                <a:ext uri="{FF2B5EF4-FFF2-40B4-BE49-F238E27FC236}">
                  <a16:creationId xmlns:a16="http://schemas.microsoft.com/office/drawing/2014/main" id="{13CE0C79-7A69-4266-8607-87A91B4E9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051"/>
              <a:ext cx="726" cy="5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2" name="Text Box 10">
              <a:extLst>
                <a:ext uri="{FF2B5EF4-FFF2-40B4-BE49-F238E27FC236}">
                  <a16:creationId xmlns:a16="http://schemas.microsoft.com/office/drawing/2014/main" id="{2EEB0C1C-419C-4AEC-BEEE-54B0E296C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1045"/>
              <a:ext cx="18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Substâncias Húmicas</a:t>
              </a:r>
            </a:p>
          </p:txBody>
        </p:sp>
        <p:sp>
          <p:nvSpPr>
            <p:cNvPr id="38923" name="AutoShape 11">
              <a:extLst>
                <a:ext uri="{FF2B5EF4-FFF2-40B4-BE49-F238E27FC236}">
                  <a16:creationId xmlns:a16="http://schemas.microsoft.com/office/drawing/2014/main" id="{9A8EBD3C-3729-43F2-BE41-E1B5E51CAD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10" y="1151"/>
              <a:ext cx="182" cy="1451"/>
            </a:xfrm>
            <a:prstGeom prst="leftBrace">
              <a:avLst>
                <a:gd name="adj1" fmla="val 66438"/>
                <a:gd name="adj2" fmla="val 5174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4" name="AutoShape 12">
              <a:extLst>
                <a:ext uri="{FF2B5EF4-FFF2-40B4-BE49-F238E27FC236}">
                  <a16:creationId xmlns:a16="http://schemas.microsoft.com/office/drawing/2014/main" id="{C35423FF-3BBE-4640-B4DB-0DE0395355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74" y="1159"/>
              <a:ext cx="182" cy="1451"/>
            </a:xfrm>
            <a:prstGeom prst="leftBrace">
              <a:avLst>
                <a:gd name="adj1" fmla="val 66438"/>
                <a:gd name="adj2" fmla="val 5174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5" name="AutoShape 13">
              <a:extLst>
                <a:ext uri="{FF2B5EF4-FFF2-40B4-BE49-F238E27FC236}">
                  <a16:creationId xmlns:a16="http://schemas.microsoft.com/office/drawing/2014/main" id="{D0F68B7D-CE1C-44BA-A07C-AEC1F1D30D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55" y="1535"/>
              <a:ext cx="182" cy="716"/>
            </a:xfrm>
            <a:prstGeom prst="leftBrace">
              <a:avLst>
                <a:gd name="adj1" fmla="val 32784"/>
                <a:gd name="adj2" fmla="val 5174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6" name="Text Box 14">
              <a:extLst>
                <a:ext uri="{FF2B5EF4-FFF2-40B4-BE49-F238E27FC236}">
                  <a16:creationId xmlns:a16="http://schemas.microsoft.com/office/drawing/2014/main" id="{A283488B-1C10-40F4-954D-53581A0E7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151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Ácidos Fúlvicos</a:t>
              </a:r>
            </a:p>
          </p:txBody>
        </p:sp>
        <p:sp>
          <p:nvSpPr>
            <p:cNvPr id="38927" name="Text Box 15">
              <a:extLst>
                <a:ext uri="{FF2B5EF4-FFF2-40B4-BE49-F238E27FC236}">
                  <a16:creationId xmlns:a16="http://schemas.microsoft.com/office/drawing/2014/main" id="{21CD83ED-5090-426E-9B8E-50B4D8086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8" y="1530"/>
              <a:ext cx="1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Ácidos Húmicos</a:t>
              </a:r>
            </a:p>
          </p:txBody>
        </p:sp>
        <p:sp>
          <p:nvSpPr>
            <p:cNvPr id="38928" name="Text Box 16">
              <a:extLst>
                <a:ext uri="{FF2B5EF4-FFF2-40B4-BE49-F238E27FC236}">
                  <a16:creationId xmlns:a16="http://schemas.microsoft.com/office/drawing/2014/main" id="{69E529A7-7D4E-4AC2-90D0-B5E418207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517"/>
              <a:ext cx="7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Huminas</a:t>
              </a:r>
            </a:p>
          </p:txBody>
        </p:sp>
        <p:sp>
          <p:nvSpPr>
            <p:cNvPr id="38929" name="Text Box 17">
              <a:extLst>
                <a:ext uri="{FF2B5EF4-FFF2-40B4-BE49-F238E27FC236}">
                  <a16:creationId xmlns:a16="http://schemas.microsoft.com/office/drawing/2014/main" id="{2F30E5EF-8993-42A6-B49C-542867150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2756"/>
              <a:ext cx="2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Aumento na intensidade de cor</a:t>
              </a:r>
            </a:p>
          </p:txBody>
        </p:sp>
        <p:sp>
          <p:nvSpPr>
            <p:cNvPr id="38930" name="Line 18">
              <a:extLst>
                <a:ext uri="{FF2B5EF4-FFF2-40B4-BE49-F238E27FC236}">
                  <a16:creationId xmlns:a16="http://schemas.microsoft.com/office/drawing/2014/main" id="{E60726D2-A4BF-466C-AEF2-93644F94C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2894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31" name="Line 19">
              <a:extLst>
                <a:ext uri="{FF2B5EF4-FFF2-40B4-BE49-F238E27FC236}">
                  <a16:creationId xmlns:a16="http://schemas.microsoft.com/office/drawing/2014/main" id="{76606DFC-28F2-4CA5-ACF5-B5A233987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2899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32" name="Text Box 20">
              <a:extLst>
                <a:ext uri="{FF2B5EF4-FFF2-40B4-BE49-F238E27FC236}">
                  <a16:creationId xmlns:a16="http://schemas.microsoft.com/office/drawing/2014/main" id="{5C68078C-1859-44B7-B801-F58B62BE1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" y="2956"/>
              <a:ext cx="2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Aumento no grau de polimerização</a:t>
              </a:r>
            </a:p>
          </p:txBody>
        </p:sp>
        <p:sp>
          <p:nvSpPr>
            <p:cNvPr id="38933" name="Line 21">
              <a:extLst>
                <a:ext uri="{FF2B5EF4-FFF2-40B4-BE49-F238E27FC236}">
                  <a16:creationId xmlns:a16="http://schemas.microsoft.com/office/drawing/2014/main" id="{77CA4387-BCC7-45B2-A7FE-E4E3CA2C1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094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34" name="Line 22">
              <a:extLst>
                <a:ext uri="{FF2B5EF4-FFF2-40B4-BE49-F238E27FC236}">
                  <a16:creationId xmlns:a16="http://schemas.microsoft.com/office/drawing/2014/main" id="{71B20DA2-D68F-4F88-BCD9-CD352A43F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099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35" name="Text Box 23">
              <a:extLst>
                <a:ext uri="{FF2B5EF4-FFF2-40B4-BE49-F238E27FC236}">
                  <a16:creationId xmlns:a16="http://schemas.microsoft.com/office/drawing/2014/main" id="{603B7482-FDF9-48EF-AE2A-89F0A233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" y="3164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Aumento no peso molecular</a:t>
              </a:r>
            </a:p>
          </p:txBody>
        </p:sp>
        <p:sp>
          <p:nvSpPr>
            <p:cNvPr id="38936" name="Line 24">
              <a:extLst>
                <a:ext uri="{FF2B5EF4-FFF2-40B4-BE49-F238E27FC236}">
                  <a16:creationId xmlns:a16="http://schemas.microsoft.com/office/drawing/2014/main" id="{C2EE3037-92BF-473D-AED8-5F8D324F5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" y="3302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37" name="Line 25">
              <a:extLst>
                <a:ext uri="{FF2B5EF4-FFF2-40B4-BE49-F238E27FC236}">
                  <a16:creationId xmlns:a16="http://schemas.microsoft.com/office/drawing/2014/main" id="{7DCEA645-D097-4C60-8F5D-AD87E1A7B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3307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38" name="Text Box 26">
              <a:extLst>
                <a:ext uri="{FF2B5EF4-FFF2-40B4-BE49-F238E27FC236}">
                  <a16:creationId xmlns:a16="http://schemas.microsoft.com/office/drawing/2014/main" id="{E7A1F930-2DB9-4507-84C7-39BA67E20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4" y="3163"/>
              <a:ext cx="8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300.000 ???</a:t>
              </a:r>
            </a:p>
          </p:txBody>
        </p:sp>
        <p:sp>
          <p:nvSpPr>
            <p:cNvPr id="38939" name="Text Box 27">
              <a:extLst>
                <a:ext uri="{FF2B5EF4-FFF2-40B4-BE49-F238E27FC236}">
                  <a16:creationId xmlns:a16="http://schemas.microsoft.com/office/drawing/2014/main" id="{07FBACDF-299B-4FAC-8D09-6B495BB57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" y="3171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2.000</a:t>
              </a:r>
            </a:p>
          </p:txBody>
        </p:sp>
        <p:sp>
          <p:nvSpPr>
            <p:cNvPr id="38940" name="Text Box 28">
              <a:extLst>
                <a:ext uri="{FF2B5EF4-FFF2-40B4-BE49-F238E27FC236}">
                  <a16:creationId xmlns:a16="http://schemas.microsoft.com/office/drawing/2014/main" id="{AC0328D0-6282-44A7-BFB8-D0B650879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3388"/>
              <a:ext cx="22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Aumento na porcentagem de C</a:t>
              </a:r>
            </a:p>
          </p:txBody>
        </p:sp>
        <p:sp>
          <p:nvSpPr>
            <p:cNvPr id="38941" name="Line 29">
              <a:extLst>
                <a:ext uri="{FF2B5EF4-FFF2-40B4-BE49-F238E27FC236}">
                  <a16:creationId xmlns:a16="http://schemas.microsoft.com/office/drawing/2014/main" id="{32F1B115-A930-44F3-9FDC-1B2711FEA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" y="3526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42" name="Line 30">
              <a:extLst>
                <a:ext uri="{FF2B5EF4-FFF2-40B4-BE49-F238E27FC236}">
                  <a16:creationId xmlns:a16="http://schemas.microsoft.com/office/drawing/2014/main" id="{62CD4D37-2B86-4E95-AE02-F32004AE5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3531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43" name="Text Box 31">
              <a:extLst>
                <a:ext uri="{FF2B5EF4-FFF2-40B4-BE49-F238E27FC236}">
                  <a16:creationId xmlns:a16="http://schemas.microsoft.com/office/drawing/2014/main" id="{CA3D18B1-5C97-471F-9A10-19254F656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9" y="3387"/>
              <a:ext cx="3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62%</a:t>
              </a:r>
            </a:p>
          </p:txBody>
        </p:sp>
        <p:sp>
          <p:nvSpPr>
            <p:cNvPr id="38944" name="Text Box 32">
              <a:extLst>
                <a:ext uri="{FF2B5EF4-FFF2-40B4-BE49-F238E27FC236}">
                  <a16:creationId xmlns:a16="http://schemas.microsoft.com/office/drawing/2014/main" id="{715621D2-FE22-40AC-A5FE-2855E73E9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3379"/>
              <a:ext cx="3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45%</a:t>
              </a:r>
            </a:p>
          </p:txBody>
        </p:sp>
        <p:sp>
          <p:nvSpPr>
            <p:cNvPr id="38945" name="Text Box 33">
              <a:extLst>
                <a:ext uri="{FF2B5EF4-FFF2-40B4-BE49-F238E27FC236}">
                  <a16:creationId xmlns:a16="http://schemas.microsoft.com/office/drawing/2014/main" id="{75FB06AA-8E16-42C5-81AE-0786F2E6E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" y="3620"/>
              <a:ext cx="2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Decréscimo na porcentagem de O</a:t>
              </a:r>
            </a:p>
          </p:txBody>
        </p:sp>
        <p:sp>
          <p:nvSpPr>
            <p:cNvPr id="38946" name="Line 34">
              <a:extLst>
                <a:ext uri="{FF2B5EF4-FFF2-40B4-BE49-F238E27FC236}">
                  <a16:creationId xmlns:a16="http://schemas.microsoft.com/office/drawing/2014/main" id="{393FB2DB-1F21-47B9-A715-719550F3E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3750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47" name="Line 35">
              <a:extLst>
                <a:ext uri="{FF2B5EF4-FFF2-40B4-BE49-F238E27FC236}">
                  <a16:creationId xmlns:a16="http://schemas.microsoft.com/office/drawing/2014/main" id="{E4A81C18-3FA8-4C66-A409-FD03B9456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3" y="3755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48" name="Text Box 36">
              <a:extLst>
                <a:ext uri="{FF2B5EF4-FFF2-40B4-BE49-F238E27FC236}">
                  <a16:creationId xmlns:a16="http://schemas.microsoft.com/office/drawing/2014/main" id="{6432922A-A247-42CE-9E22-E1AD38133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" y="3627"/>
              <a:ext cx="3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30%</a:t>
              </a:r>
            </a:p>
          </p:txBody>
        </p:sp>
        <p:sp>
          <p:nvSpPr>
            <p:cNvPr id="38949" name="Text Box 37">
              <a:extLst>
                <a:ext uri="{FF2B5EF4-FFF2-40B4-BE49-F238E27FC236}">
                  <a16:creationId xmlns:a16="http://schemas.microsoft.com/office/drawing/2014/main" id="{EE3B1A54-9903-44E4-99AD-8C58749DE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3611"/>
              <a:ext cx="3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48%</a:t>
              </a:r>
            </a:p>
          </p:txBody>
        </p:sp>
        <p:sp>
          <p:nvSpPr>
            <p:cNvPr id="38950" name="Text Box 38">
              <a:extLst>
                <a:ext uri="{FF2B5EF4-FFF2-40B4-BE49-F238E27FC236}">
                  <a16:creationId xmlns:a16="http://schemas.microsoft.com/office/drawing/2014/main" id="{BF9A1C4E-B6A0-453C-A523-E1268EB22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" y="3836"/>
              <a:ext cx="19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pt-BR" altLang="pt-BR" sz="2000" b="1">
                  <a:latin typeface="Garamond" panose="02020404030301010803" pitchFamily="18" charset="0"/>
                </a:rPr>
                <a:t>Decréscimo de solubilidade</a:t>
              </a:r>
            </a:p>
          </p:txBody>
        </p:sp>
        <p:sp>
          <p:nvSpPr>
            <p:cNvPr id="38951" name="Line 39">
              <a:extLst>
                <a:ext uri="{FF2B5EF4-FFF2-40B4-BE49-F238E27FC236}">
                  <a16:creationId xmlns:a16="http://schemas.microsoft.com/office/drawing/2014/main" id="{19B866FA-8350-4B7E-AD21-DCBF042A2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4" y="3974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38952" name="Line 40">
              <a:extLst>
                <a:ext uri="{FF2B5EF4-FFF2-40B4-BE49-F238E27FC236}">
                  <a16:creationId xmlns:a16="http://schemas.microsoft.com/office/drawing/2014/main" id="{451A2497-7F64-48F7-BD6B-64024262F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3979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cxnSp>
          <p:nvCxnSpPr>
            <p:cNvPr id="38953" name="AutoShape 41">
              <a:extLst>
                <a:ext uri="{FF2B5EF4-FFF2-40B4-BE49-F238E27FC236}">
                  <a16:creationId xmlns:a16="http://schemas.microsoft.com/office/drawing/2014/main" id="{4A88F7D1-B56B-4E1D-A43A-72A4905D2CB0}"/>
                </a:ext>
              </a:extLst>
            </p:cNvPr>
            <p:cNvCxnSpPr>
              <a:cxnSpLocks noChangeShapeType="1"/>
              <a:stCxn id="38922" idx="2"/>
              <a:endCxn id="38926" idx="0"/>
            </p:cNvCxnSpPr>
            <p:nvPr/>
          </p:nvCxnSpPr>
          <p:spPr bwMode="auto">
            <a:xfrm rot="5400000">
              <a:off x="2209" y="811"/>
              <a:ext cx="181" cy="1225"/>
            </a:xfrm>
            <a:prstGeom prst="bentConnector3">
              <a:avLst>
                <a:gd name="adj1" fmla="val 4972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54" name="AutoShape 42">
              <a:extLst>
                <a:ext uri="{FF2B5EF4-FFF2-40B4-BE49-F238E27FC236}">
                  <a16:creationId xmlns:a16="http://schemas.microsoft.com/office/drawing/2014/main" id="{223C6430-66A0-47C7-BE47-E74A40BB76C7}"/>
                </a:ext>
              </a:extLst>
            </p:cNvPr>
            <p:cNvCxnSpPr>
              <a:cxnSpLocks noChangeShapeType="1"/>
              <a:stCxn id="38922" idx="2"/>
              <a:endCxn id="38927" idx="0"/>
            </p:cNvCxnSpPr>
            <p:nvPr/>
          </p:nvCxnSpPr>
          <p:spPr bwMode="auto">
            <a:xfrm rot="16200000" flipH="1">
              <a:off x="2909" y="1336"/>
              <a:ext cx="197" cy="191"/>
            </a:xfrm>
            <a:prstGeom prst="bentConnector3">
              <a:avLst>
                <a:gd name="adj1" fmla="val 4568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55" name="AutoShape 43">
              <a:extLst>
                <a:ext uri="{FF2B5EF4-FFF2-40B4-BE49-F238E27FC236}">
                  <a16:creationId xmlns:a16="http://schemas.microsoft.com/office/drawing/2014/main" id="{5BC165CD-F14B-4594-AE57-2C7BC9A64640}"/>
                </a:ext>
              </a:extLst>
            </p:cNvPr>
            <p:cNvCxnSpPr>
              <a:cxnSpLocks noChangeShapeType="1"/>
              <a:stCxn id="38922" idx="2"/>
              <a:endCxn id="38928" idx="0"/>
            </p:cNvCxnSpPr>
            <p:nvPr/>
          </p:nvCxnSpPr>
          <p:spPr bwMode="auto">
            <a:xfrm rot="16200000" flipH="1">
              <a:off x="3469" y="776"/>
              <a:ext cx="184" cy="129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857BD74E-AC76-43BA-AEBB-6BDDE920D69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93787628-F565-4A71-98D0-E23A74D09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314325"/>
            <a:ext cx="8858250" cy="1716088"/>
          </a:xfrm>
          <a:noFill/>
          <a:ln/>
        </p:spPr>
        <p:txBody>
          <a:bodyPr anchorCtr="1"/>
          <a:lstStyle/>
          <a:p>
            <a:r>
              <a:rPr lang="pt-BR" altLang="pt-BR" sz="4000"/>
              <a:t>SUBSTÂNCIAS HÚMICAS ESTRUTURA MOLECULAR APROXIMADA</a:t>
            </a:r>
          </a:p>
        </p:txBody>
      </p:sp>
      <p:pic>
        <p:nvPicPr>
          <p:cNvPr id="39940" name="Picture 4" descr="Substâncias humicas 2">
            <a:extLst>
              <a:ext uri="{FF2B5EF4-FFF2-40B4-BE49-F238E27FC236}">
                <a16:creationId xmlns:a16="http://schemas.microsoft.com/office/drawing/2014/main" id="{578706B7-BE7A-4697-9240-AB7994965AC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90788"/>
            <a:ext cx="8569325" cy="3386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101">
            <a:extLst>
              <a:ext uri="{FF2B5EF4-FFF2-40B4-BE49-F238E27FC236}">
                <a16:creationId xmlns:a16="http://schemas.microsoft.com/office/drawing/2014/main" id="{23006DDB-4A42-472A-A92D-B03F83B3005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221163"/>
            <a:ext cx="5183187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1" name="Picture 11" descr="SISTEM~1">
            <a:extLst>
              <a:ext uri="{FF2B5EF4-FFF2-40B4-BE49-F238E27FC236}">
                <a16:creationId xmlns:a16="http://schemas.microsoft.com/office/drawing/2014/main" id="{08B3EC87-AE15-4EED-A1C5-BA2022D5A6E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038600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95B652D3-CD52-4059-8B1C-A0DF8AFE8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8E597A0-24BB-4489-91F2-51EBEFA43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25F648CB-4FA1-46C6-AB26-26DACAB55B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1916113"/>
          <a:ext cx="4176712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Foto do Photo Editor" r:id="rId5" imgW="4086795" imgH="2409524" progId="MSPhotoEd.3">
                  <p:embed/>
                </p:oleObj>
              </mc:Choice>
              <mc:Fallback>
                <p:oleObj name="Foto do Photo Editor" r:id="rId5" imgW="4086795" imgH="24095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16113"/>
                        <a:ext cx="4176712" cy="246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>
            <a:extLst>
              <a:ext uri="{FF2B5EF4-FFF2-40B4-BE49-F238E27FC236}">
                <a16:creationId xmlns:a16="http://schemas.microsoft.com/office/drawing/2014/main" id="{45DDA2FF-B067-4C6E-A63C-A04C6841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2636838"/>
            <a:ext cx="2620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Qualidade da </a:t>
            </a:r>
          </a:p>
          <a:p>
            <a:pPr algn="ctr"/>
            <a:r>
              <a:rPr lang="pt-BR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água bruta</a:t>
            </a:r>
          </a:p>
        </p:txBody>
      </p:sp>
      <p:cxnSp>
        <p:nvCxnSpPr>
          <p:cNvPr id="15366" name="AutoShape 6">
            <a:extLst>
              <a:ext uri="{FF2B5EF4-FFF2-40B4-BE49-F238E27FC236}">
                <a16:creationId xmlns:a16="http://schemas.microsoft.com/office/drawing/2014/main" id="{DD950EE0-5964-4DCB-A40B-E3A26F0B22E8}"/>
              </a:ext>
            </a:extLst>
          </p:cNvPr>
          <p:cNvCxnSpPr>
            <a:cxnSpLocks noChangeShapeType="1"/>
            <a:stCxn id="15365" idx="0"/>
            <a:endCxn id="0" idx="1"/>
          </p:cNvCxnSpPr>
          <p:nvPr/>
        </p:nvCxnSpPr>
        <p:spPr bwMode="auto">
          <a:xfrm rot="5400000" flipV="1">
            <a:off x="3228975" y="1733551"/>
            <a:ext cx="511175" cy="2317750"/>
          </a:xfrm>
          <a:prstGeom prst="curvedConnector4">
            <a:avLst>
              <a:gd name="adj1" fmla="val -44722"/>
              <a:gd name="adj2" fmla="val 7821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7" name="Text Box 7">
            <a:extLst>
              <a:ext uri="{FF2B5EF4-FFF2-40B4-BE49-F238E27FC236}">
                <a16:creationId xmlns:a16="http://schemas.microsoft.com/office/drawing/2014/main" id="{3E130849-4041-4DA3-AF64-8CCE82D6F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4797425"/>
            <a:ext cx="4321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Operação do processo de coagulação e agente oxidante</a:t>
            </a:r>
          </a:p>
        </p:txBody>
      </p:sp>
      <p:cxnSp>
        <p:nvCxnSpPr>
          <p:cNvPr id="15368" name="AutoShape 8">
            <a:extLst>
              <a:ext uri="{FF2B5EF4-FFF2-40B4-BE49-F238E27FC236}">
                <a16:creationId xmlns:a16="http://schemas.microsoft.com/office/drawing/2014/main" id="{26E2D58C-CA71-458D-BB7C-A4B67AF864DD}"/>
              </a:ext>
            </a:extLst>
          </p:cNvPr>
          <p:cNvCxnSpPr>
            <a:cxnSpLocks noChangeShapeType="1"/>
            <a:stCxn id="15367" idx="0"/>
            <a:endCxn id="0" idx="2"/>
          </p:cNvCxnSpPr>
          <p:nvPr/>
        </p:nvCxnSpPr>
        <p:spPr bwMode="auto">
          <a:xfrm rot="16200000">
            <a:off x="5190332" y="3255168"/>
            <a:ext cx="419100" cy="266541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369" name="Picture 9">
            <a:extLst>
              <a:ext uri="{FF2B5EF4-FFF2-40B4-BE49-F238E27FC236}">
                <a16:creationId xmlns:a16="http://schemas.microsoft.com/office/drawing/2014/main" id="{6973B31B-52C0-489C-A0DF-131E52CDDFA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0" name="Rectangle 10">
            <a:extLst>
              <a:ext uri="{FF2B5EF4-FFF2-40B4-BE49-F238E27FC236}">
                <a16:creationId xmlns:a16="http://schemas.microsoft.com/office/drawing/2014/main" id="{EDD50974-9504-4144-9D98-57001772D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sz="4000"/>
              <a:t>FORMAÇÃO DE SUB-PRODUTOS DA DESINFECÇÃO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D12CC9D-0DC2-4566-B625-23DD7736A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2BE50F1-2F88-43CC-A08E-CB65D4427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0083FEE9-768E-44A9-9B8F-35D002213B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5">
            <a:extLst>
              <a:ext uri="{FF2B5EF4-FFF2-40B4-BE49-F238E27FC236}">
                <a16:creationId xmlns:a16="http://schemas.microsoft.com/office/drawing/2014/main" id="{4B8A72F5-18A6-4C02-BBA1-12FD285F9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1788"/>
            <a:ext cx="8640763" cy="1801812"/>
          </a:xfrm>
        </p:spPr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sp>
        <p:nvSpPr>
          <p:cNvPr id="45062" name="Oval 6">
            <a:extLst>
              <a:ext uri="{FF2B5EF4-FFF2-40B4-BE49-F238E27FC236}">
                <a16:creationId xmlns:a16="http://schemas.microsoft.com/office/drawing/2014/main" id="{9456977B-53AD-4505-8205-6BF9E2370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20938"/>
            <a:ext cx="3382962" cy="1584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/>
              <a:t>Compostos orgânicos </a:t>
            </a:r>
          </a:p>
          <a:p>
            <a:pPr algn="ctr"/>
            <a:r>
              <a:rPr lang="pt-BR" altLang="pt-BR" sz="2400"/>
              <a:t>precursores</a:t>
            </a: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8590838F-F8C2-42A7-84A1-C63BFDE0B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652963"/>
            <a:ext cx="2879725" cy="7921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/>
              <a:t>Cloro livre</a:t>
            </a:r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id="{E7484BB4-1A30-454C-9241-B910EF3D8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357563"/>
            <a:ext cx="2305050" cy="1296987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Sub-produtos da </a:t>
            </a:r>
          </a:p>
          <a:p>
            <a:pPr algn="ctr"/>
            <a:r>
              <a:rPr lang="pt-BR" altLang="pt-BR"/>
              <a:t>desinfecção</a:t>
            </a:r>
          </a:p>
        </p:txBody>
      </p:sp>
      <p:cxnSp>
        <p:nvCxnSpPr>
          <p:cNvPr id="45065" name="AutoShape 9">
            <a:extLst>
              <a:ext uri="{FF2B5EF4-FFF2-40B4-BE49-F238E27FC236}">
                <a16:creationId xmlns:a16="http://schemas.microsoft.com/office/drawing/2014/main" id="{AC829BDA-DD09-4416-86ED-06F23473137F}"/>
              </a:ext>
            </a:extLst>
          </p:cNvPr>
          <p:cNvCxnSpPr>
            <a:cxnSpLocks noChangeShapeType="1"/>
            <a:stCxn id="45062" idx="6"/>
            <a:endCxn id="45064" idx="2"/>
          </p:cNvCxnSpPr>
          <p:nvPr/>
        </p:nvCxnSpPr>
        <p:spPr bwMode="auto">
          <a:xfrm>
            <a:off x="3994150" y="3213100"/>
            <a:ext cx="1585913" cy="955675"/>
          </a:xfrm>
          <a:prstGeom prst="bentConnector3">
            <a:avLst>
              <a:gd name="adj1" fmla="val 4113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6" name="AutoShape 10">
            <a:extLst>
              <a:ext uri="{FF2B5EF4-FFF2-40B4-BE49-F238E27FC236}">
                <a16:creationId xmlns:a16="http://schemas.microsoft.com/office/drawing/2014/main" id="{1F1CF5C1-4ABE-4D38-9958-DF122F22C153}"/>
              </a:ext>
            </a:extLst>
          </p:cNvPr>
          <p:cNvCxnSpPr>
            <a:cxnSpLocks noChangeShapeType="1"/>
            <a:stCxn id="45063" idx="3"/>
            <a:endCxn id="45064" idx="2"/>
          </p:cNvCxnSpPr>
          <p:nvPr/>
        </p:nvCxnSpPr>
        <p:spPr bwMode="auto">
          <a:xfrm flipV="1">
            <a:off x="3706813" y="4168775"/>
            <a:ext cx="1873250" cy="8810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5067" name="Object 11">
            <a:extLst>
              <a:ext uri="{FF2B5EF4-FFF2-40B4-BE49-F238E27FC236}">
                <a16:creationId xmlns:a16="http://schemas.microsoft.com/office/drawing/2014/main" id="{F9076297-7DAC-414C-BC6A-DAFD9D257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5957888"/>
          <a:ext cx="5461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4" imgW="5460840" imgH="495000" progId="Equation.3">
                  <p:embed/>
                </p:oleObj>
              </mc:Choice>
              <mc:Fallback>
                <p:oleObj name="Equation" r:id="rId4" imgW="5460840" imgH="495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957888"/>
                        <a:ext cx="5461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35A899E-3001-4BE0-B5CA-9ADBAE716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41D69CE-DF92-4AA4-AEE1-1D6BB121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4C41422B-8EA8-4AE6-B6A6-6AFCDF9036E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0EDECEA1-EAA0-48F9-877A-E09E35811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46094" name="Object 14">
            <a:extLst>
              <a:ext uri="{FF2B5EF4-FFF2-40B4-BE49-F238E27FC236}">
                <a16:creationId xmlns:a16="http://schemas.microsoft.com/office/drawing/2014/main" id="{579A436E-9E9F-4785-8C8C-1113FE9A5CD4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932363" y="2349500"/>
          <a:ext cx="345598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Equation" r:id="rId4" imgW="2057400" imgH="723600" progId="Equation.3">
                  <p:embed/>
                </p:oleObj>
              </mc:Choice>
              <mc:Fallback>
                <p:oleObj name="Equation" r:id="rId4" imgW="2057400" imgH="723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349500"/>
                        <a:ext cx="3455987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01" name="Group 21">
            <a:extLst>
              <a:ext uri="{FF2B5EF4-FFF2-40B4-BE49-F238E27FC236}">
                <a16:creationId xmlns:a16="http://schemas.microsoft.com/office/drawing/2014/main" id="{DFBE2123-5ED8-4BF5-8150-11AB828DD9B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49500"/>
            <a:ext cx="4032250" cy="1871663"/>
            <a:chOff x="113" y="1480"/>
            <a:chExt cx="2540" cy="1179"/>
          </a:xfrm>
        </p:grpSpPr>
        <p:sp>
          <p:nvSpPr>
            <p:cNvPr id="46086" name="Oval 6">
              <a:extLst>
                <a:ext uri="{FF2B5EF4-FFF2-40B4-BE49-F238E27FC236}">
                  <a16:creationId xmlns:a16="http://schemas.microsoft.com/office/drawing/2014/main" id="{841F1503-BE56-429B-BDB7-3BB2DE0B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46087" name="Rectangle 7">
              <a:extLst>
                <a:ext uri="{FF2B5EF4-FFF2-40B4-BE49-F238E27FC236}">
                  <a16:creationId xmlns:a16="http://schemas.microsoft.com/office/drawing/2014/main" id="{D16771F6-6719-45A0-BC22-811265A11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46088" name="AutoShape 8">
              <a:extLst>
                <a:ext uri="{FF2B5EF4-FFF2-40B4-BE49-F238E27FC236}">
                  <a16:creationId xmlns:a16="http://schemas.microsoft.com/office/drawing/2014/main" id="{EC64A42C-713B-4AEE-9841-939A89320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46089" name="AutoShape 9">
              <a:extLst>
                <a:ext uri="{FF2B5EF4-FFF2-40B4-BE49-F238E27FC236}">
                  <a16:creationId xmlns:a16="http://schemas.microsoft.com/office/drawing/2014/main" id="{8D39EFF3-126A-45FA-A197-7FE0399C5999}"/>
                </a:ext>
              </a:extLst>
            </p:cNvPr>
            <p:cNvCxnSpPr>
              <a:cxnSpLocks noChangeShapeType="1"/>
              <a:stCxn id="46086" idx="6"/>
              <a:endCxn id="46088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90" name="AutoShape 10">
              <a:extLst>
                <a:ext uri="{FF2B5EF4-FFF2-40B4-BE49-F238E27FC236}">
                  <a16:creationId xmlns:a16="http://schemas.microsoft.com/office/drawing/2014/main" id="{3634FBBB-42E1-4CD5-B75E-6EF97CFCB70C}"/>
                </a:ext>
              </a:extLst>
            </p:cNvPr>
            <p:cNvCxnSpPr>
              <a:cxnSpLocks noChangeShapeType="1"/>
              <a:stCxn id="46087" idx="3"/>
              <a:endCxn id="46088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6091" name="Object 11">
            <a:extLst>
              <a:ext uri="{FF2B5EF4-FFF2-40B4-BE49-F238E27FC236}">
                <a16:creationId xmlns:a16="http://schemas.microsoft.com/office/drawing/2014/main" id="{E7EC01B8-262B-4719-80F2-53ACF86A06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5805488"/>
          <a:ext cx="70564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6" imgW="3682800" imgH="342720" progId="Equation.3">
                  <p:embed/>
                </p:oleObj>
              </mc:Choice>
              <mc:Fallback>
                <p:oleObj name="Equation" r:id="rId6" imgW="3682800" imgH="342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805488"/>
                        <a:ext cx="70564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6" name="Object 16">
            <a:extLst>
              <a:ext uri="{FF2B5EF4-FFF2-40B4-BE49-F238E27FC236}">
                <a16:creationId xmlns:a16="http://schemas.microsoft.com/office/drawing/2014/main" id="{E8F3D761-F6AF-447A-B440-7A1F8C084F41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500563" y="4292600"/>
          <a:ext cx="4038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Equation" r:id="rId8" imgW="1968480" imgH="342720" progId="Equation.3">
                  <p:embed/>
                </p:oleObj>
              </mc:Choice>
              <mc:Fallback>
                <p:oleObj name="Equation" r:id="rId8" imgW="1968480" imgH="3427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292600"/>
                        <a:ext cx="40386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099" name="AutoShape 19">
            <a:extLst>
              <a:ext uri="{FF2B5EF4-FFF2-40B4-BE49-F238E27FC236}">
                <a16:creationId xmlns:a16="http://schemas.microsoft.com/office/drawing/2014/main" id="{CA18AD6C-08F6-409F-AEF3-ED7610A1EE0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2" name="AutoShape 22">
            <a:extLst>
              <a:ext uri="{FF2B5EF4-FFF2-40B4-BE49-F238E27FC236}">
                <a16:creationId xmlns:a16="http://schemas.microsoft.com/office/drawing/2014/main" id="{E2C53DFA-3FC4-48F4-965B-7128755E8C39}"/>
              </a:ext>
            </a:extLst>
          </p:cNvPr>
          <p:cNvCxnSpPr>
            <a:cxnSpLocks noChangeShapeType="1"/>
            <a:stCxn id="46087" idx="2"/>
            <a:endCxn id="0" idx="0"/>
          </p:cNvCxnSpPr>
          <p:nvPr/>
        </p:nvCxnSpPr>
        <p:spPr bwMode="auto">
          <a:xfrm rot="16200000" flipH="1">
            <a:off x="1993900" y="3298826"/>
            <a:ext cx="1584325" cy="3429000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04DFF66-162F-48FE-9140-81F0A6B49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E6A4BF6-AAC2-42E8-92D3-22EFF2A92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E4565BB1-6969-47CF-AD3B-A7AC35CC62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E9CFE028-9C92-46C7-9A45-2750663CF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49158" name="Object 6">
            <a:extLst>
              <a:ext uri="{FF2B5EF4-FFF2-40B4-BE49-F238E27FC236}">
                <a16:creationId xmlns:a16="http://schemas.microsoft.com/office/drawing/2014/main" id="{BE3C0824-0ACF-4AA9-ADB1-17410551932E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68313" y="5373688"/>
          <a:ext cx="33115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4" imgW="2057400" imgH="723600" progId="Equation.3">
                  <p:embed/>
                </p:oleObj>
              </mc:Choice>
              <mc:Fallback>
                <p:oleObj name="Equation" r:id="rId4" imgW="205740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73688"/>
                        <a:ext cx="331152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>
            <a:extLst>
              <a:ext uri="{FF2B5EF4-FFF2-40B4-BE49-F238E27FC236}">
                <a16:creationId xmlns:a16="http://schemas.microsoft.com/office/drawing/2014/main" id="{B3EB627E-4B75-46A7-BE4E-8468719A3753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643438" y="2349500"/>
          <a:ext cx="35274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Equation" r:id="rId6" imgW="1968480" imgH="342720" progId="Equation.3">
                  <p:embed/>
                </p:oleObj>
              </mc:Choice>
              <mc:Fallback>
                <p:oleObj name="Equation" r:id="rId6" imgW="1968480" imgH="3427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349500"/>
                        <a:ext cx="35274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7">
            <a:extLst>
              <a:ext uri="{FF2B5EF4-FFF2-40B4-BE49-F238E27FC236}">
                <a16:creationId xmlns:a16="http://schemas.microsoft.com/office/drawing/2014/main" id="{5A9FDEB4-2B70-440C-BFD0-EDC17DA643C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49500"/>
            <a:ext cx="4032250" cy="1871663"/>
            <a:chOff x="113" y="1480"/>
            <a:chExt cx="2540" cy="1179"/>
          </a:xfrm>
        </p:grpSpPr>
        <p:sp>
          <p:nvSpPr>
            <p:cNvPr id="49160" name="Oval 8">
              <a:extLst>
                <a:ext uri="{FF2B5EF4-FFF2-40B4-BE49-F238E27FC236}">
                  <a16:creationId xmlns:a16="http://schemas.microsoft.com/office/drawing/2014/main" id="{F3C12EBF-5309-4AB5-8054-A6655AA14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49161" name="Rectangle 9">
              <a:extLst>
                <a:ext uri="{FF2B5EF4-FFF2-40B4-BE49-F238E27FC236}">
                  <a16:creationId xmlns:a16="http://schemas.microsoft.com/office/drawing/2014/main" id="{C98F4335-07E3-4ECB-AA36-5EA2AB786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49162" name="AutoShape 10">
              <a:extLst>
                <a:ext uri="{FF2B5EF4-FFF2-40B4-BE49-F238E27FC236}">
                  <a16:creationId xmlns:a16="http://schemas.microsoft.com/office/drawing/2014/main" id="{D757B493-5086-4B2C-A234-FA503CB73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49163" name="AutoShape 11">
              <a:extLst>
                <a:ext uri="{FF2B5EF4-FFF2-40B4-BE49-F238E27FC236}">
                  <a16:creationId xmlns:a16="http://schemas.microsoft.com/office/drawing/2014/main" id="{AF8D83FC-0122-4B56-8F69-9F36135B2CB6}"/>
                </a:ext>
              </a:extLst>
            </p:cNvPr>
            <p:cNvCxnSpPr>
              <a:cxnSpLocks noChangeShapeType="1"/>
              <a:stCxn id="49160" idx="6"/>
              <a:endCxn id="49162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4" name="AutoShape 12">
              <a:extLst>
                <a:ext uri="{FF2B5EF4-FFF2-40B4-BE49-F238E27FC236}">
                  <a16:creationId xmlns:a16="http://schemas.microsoft.com/office/drawing/2014/main" id="{D556D93F-4E5C-44B7-999D-C25562253719}"/>
                </a:ext>
              </a:extLst>
            </p:cNvPr>
            <p:cNvCxnSpPr>
              <a:cxnSpLocks noChangeShapeType="1"/>
              <a:stCxn id="49161" idx="3"/>
              <a:endCxn id="49162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9167" name="AutoShape 15">
            <a:extLst>
              <a:ext uri="{FF2B5EF4-FFF2-40B4-BE49-F238E27FC236}">
                <a16:creationId xmlns:a16="http://schemas.microsoft.com/office/drawing/2014/main" id="{BA511D9C-A959-4EA0-B9CD-4C90881978D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9174" name="Object 22">
            <a:extLst>
              <a:ext uri="{FF2B5EF4-FFF2-40B4-BE49-F238E27FC236}">
                <a16:creationId xmlns:a16="http://schemas.microsoft.com/office/drawing/2014/main" id="{488554D9-ED20-4770-AEBC-DAA92C960296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067175" y="4076700"/>
          <a:ext cx="46085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Equation" r:id="rId8" imgW="2857320" imgH="787320" progId="Equation.3">
                  <p:embed/>
                </p:oleObj>
              </mc:Choice>
              <mc:Fallback>
                <p:oleObj name="Equation" r:id="rId8" imgW="2857320" imgH="7873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076700"/>
                        <a:ext cx="4608513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176" name="AutoShape 24">
            <a:extLst>
              <a:ext uri="{FF2B5EF4-FFF2-40B4-BE49-F238E27FC236}">
                <a16:creationId xmlns:a16="http://schemas.microsoft.com/office/drawing/2014/main" id="{1FD601CC-6D41-4FD9-9F5C-7CD2E6C2DE8A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5833269" y="3502819"/>
            <a:ext cx="1112837" cy="34925"/>
          </a:xfrm>
          <a:prstGeom prst="curvedConnector3">
            <a:avLst>
              <a:gd name="adj1" fmla="val 4993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E33105F-0D70-494A-8BD0-64A2CB12E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B8105AA-31E5-4F87-A694-C234ECC39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9B786529-C982-484F-BFF8-9AA8777FD6C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3" name="Rectangle 5">
            <a:extLst>
              <a:ext uri="{FF2B5EF4-FFF2-40B4-BE49-F238E27FC236}">
                <a16:creationId xmlns:a16="http://schemas.microsoft.com/office/drawing/2014/main" id="{60764A10-9F44-4B79-B1FD-104CFA7C1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83974" name="Object 6">
            <a:extLst>
              <a:ext uri="{FF2B5EF4-FFF2-40B4-BE49-F238E27FC236}">
                <a16:creationId xmlns:a16="http://schemas.microsoft.com/office/drawing/2014/main" id="{EF44861E-8550-4846-B30C-225346DB0913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5148263" y="2205038"/>
          <a:ext cx="309721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9" name="Equation" r:id="rId4" imgW="2057400" imgH="723600" progId="Equation.3">
                  <p:embed/>
                </p:oleObj>
              </mc:Choice>
              <mc:Fallback>
                <p:oleObj name="Equation" r:id="rId4" imgW="205740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205038"/>
                        <a:ext cx="3097212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7">
            <a:extLst>
              <a:ext uri="{FF2B5EF4-FFF2-40B4-BE49-F238E27FC236}">
                <a16:creationId xmlns:a16="http://schemas.microsoft.com/office/drawing/2014/main" id="{5B9910E8-6C96-4556-8BB3-6D4C4F56C9CE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84213" y="4365625"/>
          <a:ext cx="3311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Equation" r:id="rId6" imgW="1968480" imgH="342720" progId="Equation.3">
                  <p:embed/>
                </p:oleObj>
              </mc:Choice>
              <mc:Fallback>
                <p:oleObj name="Equation" r:id="rId6" imgW="196848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365625"/>
                        <a:ext cx="3311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76" name="Group 8">
            <a:extLst>
              <a:ext uri="{FF2B5EF4-FFF2-40B4-BE49-F238E27FC236}">
                <a16:creationId xmlns:a16="http://schemas.microsoft.com/office/drawing/2014/main" id="{980877F3-C92B-4406-BB3B-F83E1930CB58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205038"/>
            <a:ext cx="4032250" cy="1871662"/>
            <a:chOff x="113" y="1480"/>
            <a:chExt cx="2540" cy="1179"/>
          </a:xfrm>
        </p:grpSpPr>
        <p:sp>
          <p:nvSpPr>
            <p:cNvPr id="83977" name="Oval 9">
              <a:extLst>
                <a:ext uri="{FF2B5EF4-FFF2-40B4-BE49-F238E27FC236}">
                  <a16:creationId xmlns:a16="http://schemas.microsoft.com/office/drawing/2014/main" id="{B2FCF549-75DB-4BFE-A877-61EBAD084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83978" name="Rectangle 10">
              <a:extLst>
                <a:ext uri="{FF2B5EF4-FFF2-40B4-BE49-F238E27FC236}">
                  <a16:creationId xmlns:a16="http://schemas.microsoft.com/office/drawing/2014/main" id="{AE0038EC-61E4-426A-9879-FAFB93E60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83979" name="AutoShape 11">
              <a:extLst>
                <a:ext uri="{FF2B5EF4-FFF2-40B4-BE49-F238E27FC236}">
                  <a16:creationId xmlns:a16="http://schemas.microsoft.com/office/drawing/2014/main" id="{17049125-A0E4-4F36-B9FA-75FBECF8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83980" name="AutoShape 12">
              <a:extLst>
                <a:ext uri="{FF2B5EF4-FFF2-40B4-BE49-F238E27FC236}">
                  <a16:creationId xmlns:a16="http://schemas.microsoft.com/office/drawing/2014/main" id="{BC538398-7457-4AD5-B3C5-F64FFB0F67A1}"/>
                </a:ext>
              </a:extLst>
            </p:cNvPr>
            <p:cNvCxnSpPr>
              <a:cxnSpLocks noChangeShapeType="1"/>
              <a:stCxn id="83977" idx="6"/>
              <a:endCxn id="83979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981" name="AutoShape 13">
              <a:extLst>
                <a:ext uri="{FF2B5EF4-FFF2-40B4-BE49-F238E27FC236}">
                  <a16:creationId xmlns:a16="http://schemas.microsoft.com/office/drawing/2014/main" id="{A77D34A5-1C7C-4AE1-A426-95AD41AB39DA}"/>
                </a:ext>
              </a:extLst>
            </p:cNvPr>
            <p:cNvCxnSpPr>
              <a:cxnSpLocks noChangeShapeType="1"/>
              <a:stCxn id="83978" idx="3"/>
              <a:endCxn id="83979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3982" name="AutoShape 14">
            <a:extLst>
              <a:ext uri="{FF2B5EF4-FFF2-40B4-BE49-F238E27FC236}">
                <a16:creationId xmlns:a16="http://schemas.microsoft.com/office/drawing/2014/main" id="{CA9D8F0A-72FF-4712-A4C4-D0B41565987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3983" name="Object 15">
            <a:extLst>
              <a:ext uri="{FF2B5EF4-FFF2-40B4-BE49-F238E27FC236}">
                <a16:creationId xmlns:a16="http://schemas.microsoft.com/office/drawing/2014/main" id="{1F1A83DE-87C6-46D1-88BA-F56A52526F06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395288" y="5445125"/>
          <a:ext cx="41036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Equation" r:id="rId8" imgW="2857320" imgH="787320" progId="Equation.3">
                  <p:embed/>
                </p:oleObj>
              </mc:Choice>
              <mc:Fallback>
                <p:oleObj name="Equation" r:id="rId8" imgW="2857320" imgH="787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45125"/>
                        <a:ext cx="41036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984" name="AutoShape 16">
            <a:extLst>
              <a:ext uri="{FF2B5EF4-FFF2-40B4-BE49-F238E27FC236}">
                <a16:creationId xmlns:a16="http://schemas.microsoft.com/office/drawing/2014/main" id="{5EF1BC3B-4814-4BA2-9032-34A2D4D32405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2142331" y="5139532"/>
            <a:ext cx="503237" cy="107950"/>
          </a:xfrm>
          <a:prstGeom prst="curvedConnector3">
            <a:avLst>
              <a:gd name="adj1" fmla="val 49843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85" name="Text Box 17">
            <a:extLst>
              <a:ext uri="{FF2B5EF4-FFF2-40B4-BE49-F238E27FC236}">
                <a16:creationId xmlns:a16="http://schemas.microsoft.com/office/drawing/2014/main" id="{76CD726C-D222-46D2-B07E-CA8A57D72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716338"/>
            <a:ext cx="40322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Formação de SPD é função do consumo do agente oxidante !!!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 consumo do agente oxidante é função da concentração de CONs !!!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CC870A4-4FA6-4FE5-B5BE-C45269346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C215988-5C92-4A79-88B1-C92F9DB2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B0A9A5A3-CF2A-428C-872D-1454405785D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5">
            <a:extLst>
              <a:ext uri="{FF2B5EF4-FFF2-40B4-BE49-F238E27FC236}">
                <a16:creationId xmlns:a16="http://schemas.microsoft.com/office/drawing/2014/main" id="{3580E9FA-ABAF-40B7-9ECC-699D6089B33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53254" name="Object 6">
            <a:extLst>
              <a:ext uri="{FF2B5EF4-FFF2-40B4-BE49-F238E27FC236}">
                <a16:creationId xmlns:a16="http://schemas.microsoft.com/office/drawing/2014/main" id="{0A46695B-1538-4D29-9D5C-5646E47F168E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4859338" y="5300663"/>
          <a:ext cx="33845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4" imgW="2057400" imgH="723600" progId="Equation.3">
                  <p:embed/>
                </p:oleObj>
              </mc:Choice>
              <mc:Fallback>
                <p:oleObj name="Equation" r:id="rId4" imgW="205740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300663"/>
                        <a:ext cx="33845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>
            <a:extLst>
              <a:ext uri="{FF2B5EF4-FFF2-40B4-BE49-F238E27FC236}">
                <a16:creationId xmlns:a16="http://schemas.microsoft.com/office/drawing/2014/main" id="{2241BE2F-88F6-4ADD-8956-51510B77F1A8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643438" y="2420938"/>
          <a:ext cx="39290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Equation" r:id="rId6" imgW="1968480" imgH="342720" progId="Equation.3">
                  <p:embed/>
                </p:oleObj>
              </mc:Choice>
              <mc:Fallback>
                <p:oleObj name="Equation" r:id="rId6" imgW="196848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420938"/>
                        <a:ext cx="392906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3" name="Object 15">
            <a:extLst>
              <a:ext uri="{FF2B5EF4-FFF2-40B4-BE49-F238E27FC236}">
                <a16:creationId xmlns:a16="http://schemas.microsoft.com/office/drawing/2014/main" id="{9749C030-F4C7-4525-87BC-D95AA196BEA2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932363" y="3716338"/>
          <a:ext cx="280828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Equation" r:id="rId8" imgW="1726920" imgH="787320" progId="Equation.3">
                  <p:embed/>
                </p:oleObj>
              </mc:Choice>
              <mc:Fallback>
                <p:oleObj name="Equation" r:id="rId8" imgW="1726920" imgH="787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716338"/>
                        <a:ext cx="2808287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6" name="Group 8">
            <a:extLst>
              <a:ext uri="{FF2B5EF4-FFF2-40B4-BE49-F238E27FC236}">
                <a16:creationId xmlns:a16="http://schemas.microsoft.com/office/drawing/2014/main" id="{4FE8C183-7980-4C53-93CC-D7A3C2C06382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49500"/>
            <a:ext cx="4032250" cy="1871663"/>
            <a:chOff x="113" y="1480"/>
            <a:chExt cx="2540" cy="1179"/>
          </a:xfrm>
        </p:grpSpPr>
        <p:sp>
          <p:nvSpPr>
            <p:cNvPr id="53257" name="Oval 9">
              <a:extLst>
                <a:ext uri="{FF2B5EF4-FFF2-40B4-BE49-F238E27FC236}">
                  <a16:creationId xmlns:a16="http://schemas.microsoft.com/office/drawing/2014/main" id="{D2D6ECD8-00E2-4888-8C18-F12BC9C29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53258" name="Rectangle 10">
              <a:extLst>
                <a:ext uri="{FF2B5EF4-FFF2-40B4-BE49-F238E27FC236}">
                  <a16:creationId xmlns:a16="http://schemas.microsoft.com/office/drawing/2014/main" id="{B4611234-5DD5-4072-B4A4-F7E833BFA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53259" name="AutoShape 11">
              <a:extLst>
                <a:ext uri="{FF2B5EF4-FFF2-40B4-BE49-F238E27FC236}">
                  <a16:creationId xmlns:a16="http://schemas.microsoft.com/office/drawing/2014/main" id="{02FA4470-D8EB-4AE8-928F-C610BFCDA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53260" name="AutoShape 12">
              <a:extLst>
                <a:ext uri="{FF2B5EF4-FFF2-40B4-BE49-F238E27FC236}">
                  <a16:creationId xmlns:a16="http://schemas.microsoft.com/office/drawing/2014/main" id="{527223BE-0429-4735-B875-83A8391D225B}"/>
                </a:ext>
              </a:extLst>
            </p:cNvPr>
            <p:cNvCxnSpPr>
              <a:cxnSpLocks noChangeShapeType="1"/>
              <a:stCxn id="53257" idx="6"/>
              <a:endCxn id="53259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261" name="AutoShape 13">
              <a:extLst>
                <a:ext uri="{FF2B5EF4-FFF2-40B4-BE49-F238E27FC236}">
                  <a16:creationId xmlns:a16="http://schemas.microsoft.com/office/drawing/2014/main" id="{0D9C0246-DC6A-4844-80EE-7EEA570C1B6D}"/>
                </a:ext>
              </a:extLst>
            </p:cNvPr>
            <p:cNvCxnSpPr>
              <a:cxnSpLocks noChangeShapeType="1"/>
              <a:stCxn id="53258" idx="3"/>
              <a:endCxn id="53259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3262" name="AutoShape 14">
            <a:extLst>
              <a:ext uri="{FF2B5EF4-FFF2-40B4-BE49-F238E27FC236}">
                <a16:creationId xmlns:a16="http://schemas.microsoft.com/office/drawing/2014/main" id="{AF2E8578-53DD-46FF-8B4D-D320F14B21E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64" name="AutoShape 16">
            <a:extLst>
              <a:ext uri="{FF2B5EF4-FFF2-40B4-BE49-F238E27FC236}">
                <a16:creationId xmlns:a16="http://schemas.microsoft.com/office/drawing/2014/main" id="{CCF6BBC8-4B8A-45A1-B90E-F3CEBBFEB24F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6167438" y="3275012"/>
            <a:ext cx="611188" cy="271463"/>
          </a:xfrm>
          <a:prstGeom prst="curvedConnector3">
            <a:avLst>
              <a:gd name="adj1" fmla="val 4987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3268" name="Object 20">
            <a:extLst>
              <a:ext uri="{FF2B5EF4-FFF2-40B4-BE49-F238E27FC236}">
                <a16:creationId xmlns:a16="http://schemas.microsoft.com/office/drawing/2014/main" id="{0FC5F93C-8B6B-4B2E-AD96-B76985291BA8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611188" y="4797425"/>
          <a:ext cx="29718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10" imgW="2044440" imgH="901440" progId="Equation.3">
                  <p:embed/>
                </p:oleObj>
              </mc:Choice>
              <mc:Fallback>
                <p:oleObj name="Equation" r:id="rId10" imgW="2044440" imgH="9014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97425"/>
                        <a:ext cx="29718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270" name="AutoShape 22">
            <a:extLst>
              <a:ext uri="{FF2B5EF4-FFF2-40B4-BE49-F238E27FC236}">
                <a16:creationId xmlns:a16="http://schemas.microsoft.com/office/drawing/2014/main" id="{5DC7B9A8-CED6-43CE-9811-48009D347284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 flipV="1">
            <a:off x="3582988" y="4356100"/>
            <a:ext cx="1349375" cy="1096963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E264C13-D92A-4B68-AD17-1DBBC6DE6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5FD8C25-A6E1-44FC-A957-4EC0587C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CB4642F2-D186-4FED-9F45-A5AF13D6F07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1FD5ADEB-9D38-4477-824D-00127C562A9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56326" name="Object 6">
            <a:extLst>
              <a:ext uri="{FF2B5EF4-FFF2-40B4-BE49-F238E27FC236}">
                <a16:creationId xmlns:a16="http://schemas.microsoft.com/office/drawing/2014/main" id="{6B3D1569-6E2D-4BE8-B123-39422BD15743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5435600" y="5373688"/>
          <a:ext cx="31686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Equation" r:id="rId4" imgW="2057400" imgH="723600" progId="Equation.3">
                  <p:embed/>
                </p:oleObj>
              </mc:Choice>
              <mc:Fallback>
                <p:oleObj name="Equation" r:id="rId4" imgW="205740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373688"/>
                        <a:ext cx="31686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>
            <a:extLst>
              <a:ext uri="{FF2B5EF4-FFF2-40B4-BE49-F238E27FC236}">
                <a16:creationId xmlns:a16="http://schemas.microsoft.com/office/drawing/2014/main" id="{BDED0772-6DC5-4256-BC90-FDDDC56E996A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500563" y="2349500"/>
          <a:ext cx="3929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Equation" r:id="rId6" imgW="1968480" imgH="342720" progId="Equation.3">
                  <p:embed/>
                </p:oleObj>
              </mc:Choice>
              <mc:Fallback>
                <p:oleObj name="Equation" r:id="rId6" imgW="196848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349500"/>
                        <a:ext cx="3929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7" name="Object 17">
            <a:extLst>
              <a:ext uri="{FF2B5EF4-FFF2-40B4-BE49-F238E27FC236}">
                <a16:creationId xmlns:a16="http://schemas.microsoft.com/office/drawing/2014/main" id="{BCED3B20-F99E-4AB0-8DD0-6F43EB6212F0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5148263" y="3500438"/>
          <a:ext cx="29718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Equation" r:id="rId8" imgW="2044440" imgH="901440" progId="Equation.3">
                  <p:embed/>
                </p:oleObj>
              </mc:Choice>
              <mc:Fallback>
                <p:oleObj name="Equation" r:id="rId8" imgW="2044440" imgH="9014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500438"/>
                        <a:ext cx="29718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29" name="Group 9">
            <a:extLst>
              <a:ext uri="{FF2B5EF4-FFF2-40B4-BE49-F238E27FC236}">
                <a16:creationId xmlns:a16="http://schemas.microsoft.com/office/drawing/2014/main" id="{B76F8071-0C35-4BAC-8800-05DAECBE086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49500"/>
            <a:ext cx="4032250" cy="1871663"/>
            <a:chOff x="113" y="1480"/>
            <a:chExt cx="2540" cy="1179"/>
          </a:xfrm>
        </p:grpSpPr>
        <p:sp>
          <p:nvSpPr>
            <p:cNvPr id="56330" name="Oval 10">
              <a:extLst>
                <a:ext uri="{FF2B5EF4-FFF2-40B4-BE49-F238E27FC236}">
                  <a16:creationId xmlns:a16="http://schemas.microsoft.com/office/drawing/2014/main" id="{284D0FB0-9558-409D-B24C-CC24C42F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56331" name="Rectangle 11">
              <a:extLst>
                <a:ext uri="{FF2B5EF4-FFF2-40B4-BE49-F238E27FC236}">
                  <a16:creationId xmlns:a16="http://schemas.microsoft.com/office/drawing/2014/main" id="{12048EB9-1A52-40AC-8211-2D94B856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56332" name="AutoShape 12">
              <a:extLst>
                <a:ext uri="{FF2B5EF4-FFF2-40B4-BE49-F238E27FC236}">
                  <a16:creationId xmlns:a16="http://schemas.microsoft.com/office/drawing/2014/main" id="{627C3C55-3F06-463B-9825-33C953B86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56333" name="AutoShape 13">
              <a:extLst>
                <a:ext uri="{FF2B5EF4-FFF2-40B4-BE49-F238E27FC236}">
                  <a16:creationId xmlns:a16="http://schemas.microsoft.com/office/drawing/2014/main" id="{CDD176DC-534E-499F-9B6D-1DB9D08500EC}"/>
                </a:ext>
              </a:extLst>
            </p:cNvPr>
            <p:cNvCxnSpPr>
              <a:cxnSpLocks noChangeShapeType="1"/>
              <a:stCxn id="56330" idx="6"/>
              <a:endCxn id="56332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34" name="AutoShape 14">
              <a:extLst>
                <a:ext uri="{FF2B5EF4-FFF2-40B4-BE49-F238E27FC236}">
                  <a16:creationId xmlns:a16="http://schemas.microsoft.com/office/drawing/2014/main" id="{89758843-7E22-46B1-831A-74FDC4AE4A41}"/>
                </a:ext>
              </a:extLst>
            </p:cNvPr>
            <p:cNvCxnSpPr>
              <a:cxnSpLocks noChangeShapeType="1"/>
              <a:stCxn id="56331" idx="3"/>
              <a:endCxn id="56332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6335" name="AutoShape 15">
            <a:extLst>
              <a:ext uri="{FF2B5EF4-FFF2-40B4-BE49-F238E27FC236}">
                <a16:creationId xmlns:a16="http://schemas.microsoft.com/office/drawing/2014/main" id="{8A9ECB4B-A403-49D8-B1E4-5431DB1D8BF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340" name="Object 20">
            <a:extLst>
              <a:ext uri="{FF2B5EF4-FFF2-40B4-BE49-F238E27FC236}">
                <a16:creationId xmlns:a16="http://schemas.microsoft.com/office/drawing/2014/main" id="{63E9442C-5ECD-413C-ACFD-FD645FFC49E9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395288" y="4868863"/>
          <a:ext cx="3744912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" name="Equation" r:id="rId10" imgW="2717640" imgH="901440" progId="Equation.3">
                  <p:embed/>
                </p:oleObj>
              </mc:Choice>
              <mc:Fallback>
                <p:oleObj name="Equation" r:id="rId10" imgW="2717640" imgH="9014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868863"/>
                        <a:ext cx="3744912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342" name="AutoShape 22">
            <a:extLst>
              <a:ext uri="{FF2B5EF4-FFF2-40B4-BE49-F238E27FC236}">
                <a16:creationId xmlns:a16="http://schemas.microsoft.com/office/drawing/2014/main" id="{2D0033D2-9DDD-47C2-B889-1C46ACB84E6D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6316663" y="3182938"/>
            <a:ext cx="466725" cy="16827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43" name="AutoShape 23">
            <a:extLst>
              <a:ext uri="{FF2B5EF4-FFF2-40B4-BE49-F238E27FC236}">
                <a16:creationId xmlns:a16="http://schemas.microsoft.com/office/drawing/2014/main" id="{9E540F96-29BE-40F1-9CE1-405908D704B3}"/>
              </a:ext>
            </a:extLst>
          </p:cNvPr>
          <p:cNvCxnSpPr>
            <a:cxnSpLocks noChangeShapeType="1"/>
            <a:stCxn id="0" idx="1"/>
            <a:endCxn id="0" idx="0"/>
          </p:cNvCxnSpPr>
          <p:nvPr/>
        </p:nvCxnSpPr>
        <p:spPr bwMode="auto">
          <a:xfrm rot="10800000" flipV="1">
            <a:off x="2268538" y="4156075"/>
            <a:ext cx="2879725" cy="712788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44" name="AutoShape 24">
            <a:extLst>
              <a:ext uri="{FF2B5EF4-FFF2-40B4-BE49-F238E27FC236}">
                <a16:creationId xmlns:a16="http://schemas.microsoft.com/office/drawing/2014/main" id="{ED42100E-8DB1-4C2E-9407-6EBCD5BE78FA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140200" y="5489575"/>
            <a:ext cx="1295400" cy="44132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0A6CC55-5503-48FB-A856-8F1E2749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8F5AF82-B18E-46E3-A957-4E64A6AD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749B6546-A476-4067-9A26-3C64BE3544A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3E63B5BC-0925-4F56-97E4-4B6F476CF4E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57350" name="Object 6">
            <a:extLst>
              <a:ext uri="{FF2B5EF4-FFF2-40B4-BE49-F238E27FC236}">
                <a16:creationId xmlns:a16="http://schemas.microsoft.com/office/drawing/2014/main" id="{A6479CE3-D6E9-4FDF-9165-C6383256D486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395288" y="4868863"/>
          <a:ext cx="31686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Equation" r:id="rId4" imgW="2057400" imgH="723600" progId="Equation.3">
                  <p:embed/>
                </p:oleObj>
              </mc:Choice>
              <mc:Fallback>
                <p:oleObj name="Equation" r:id="rId4" imgW="205740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868863"/>
                        <a:ext cx="31686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>
            <a:extLst>
              <a:ext uri="{FF2B5EF4-FFF2-40B4-BE49-F238E27FC236}">
                <a16:creationId xmlns:a16="http://schemas.microsoft.com/office/drawing/2014/main" id="{F8BB918F-2BD5-488D-A9FA-35782C9C2B5B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500563" y="2349500"/>
          <a:ext cx="3929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Equation" r:id="rId6" imgW="1968480" imgH="342720" progId="Equation.3">
                  <p:embed/>
                </p:oleObj>
              </mc:Choice>
              <mc:Fallback>
                <p:oleObj name="Equation" r:id="rId6" imgW="196848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349500"/>
                        <a:ext cx="3929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16">
            <a:extLst>
              <a:ext uri="{FF2B5EF4-FFF2-40B4-BE49-F238E27FC236}">
                <a16:creationId xmlns:a16="http://schemas.microsoft.com/office/drawing/2014/main" id="{19E24825-5195-4FC5-A5E6-898E294E17C3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716463" y="3573463"/>
          <a:ext cx="3744912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Equation" r:id="rId8" imgW="2717640" imgH="901440" progId="Equation.3">
                  <p:embed/>
                </p:oleObj>
              </mc:Choice>
              <mc:Fallback>
                <p:oleObj name="Equation" r:id="rId8" imgW="2717640" imgH="9014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573463"/>
                        <a:ext cx="3744912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53" name="Group 9">
            <a:extLst>
              <a:ext uri="{FF2B5EF4-FFF2-40B4-BE49-F238E27FC236}">
                <a16:creationId xmlns:a16="http://schemas.microsoft.com/office/drawing/2014/main" id="{D30A456B-F632-47BE-95E3-4D7E3021E858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49500"/>
            <a:ext cx="4032250" cy="1871663"/>
            <a:chOff x="113" y="1480"/>
            <a:chExt cx="2540" cy="1179"/>
          </a:xfrm>
        </p:grpSpPr>
        <p:sp>
          <p:nvSpPr>
            <p:cNvPr id="57354" name="Oval 10">
              <a:extLst>
                <a:ext uri="{FF2B5EF4-FFF2-40B4-BE49-F238E27FC236}">
                  <a16:creationId xmlns:a16="http://schemas.microsoft.com/office/drawing/2014/main" id="{400A730E-6C91-4FBA-A641-920632586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57355" name="Rectangle 11">
              <a:extLst>
                <a:ext uri="{FF2B5EF4-FFF2-40B4-BE49-F238E27FC236}">
                  <a16:creationId xmlns:a16="http://schemas.microsoft.com/office/drawing/2014/main" id="{B6BA93DE-932D-4812-988D-EB599E41D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57356" name="AutoShape 12">
              <a:extLst>
                <a:ext uri="{FF2B5EF4-FFF2-40B4-BE49-F238E27FC236}">
                  <a16:creationId xmlns:a16="http://schemas.microsoft.com/office/drawing/2014/main" id="{8AEBBB93-093F-4A96-A6BF-2F1201077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57357" name="AutoShape 13">
              <a:extLst>
                <a:ext uri="{FF2B5EF4-FFF2-40B4-BE49-F238E27FC236}">
                  <a16:creationId xmlns:a16="http://schemas.microsoft.com/office/drawing/2014/main" id="{F1ED1B0C-5F55-48FB-8B54-C39CC07908A5}"/>
                </a:ext>
              </a:extLst>
            </p:cNvPr>
            <p:cNvCxnSpPr>
              <a:cxnSpLocks noChangeShapeType="1"/>
              <a:stCxn id="57354" idx="6"/>
              <a:endCxn id="57356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58" name="AutoShape 14">
              <a:extLst>
                <a:ext uri="{FF2B5EF4-FFF2-40B4-BE49-F238E27FC236}">
                  <a16:creationId xmlns:a16="http://schemas.microsoft.com/office/drawing/2014/main" id="{EDA2C81E-4C38-4D49-80D0-C67F915F2F8A}"/>
                </a:ext>
              </a:extLst>
            </p:cNvPr>
            <p:cNvCxnSpPr>
              <a:cxnSpLocks noChangeShapeType="1"/>
              <a:stCxn id="57355" idx="3"/>
              <a:endCxn id="57356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7359" name="AutoShape 15">
            <a:extLst>
              <a:ext uri="{FF2B5EF4-FFF2-40B4-BE49-F238E27FC236}">
                <a16:creationId xmlns:a16="http://schemas.microsoft.com/office/drawing/2014/main" id="{01576AB6-804A-4414-A730-97F205EDC6D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3" name="AutoShape 19">
            <a:extLst>
              <a:ext uri="{FF2B5EF4-FFF2-40B4-BE49-F238E27FC236}">
                <a16:creationId xmlns:a16="http://schemas.microsoft.com/office/drawing/2014/main" id="{EF92219A-7B22-4A4E-B395-87924553C9DF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6292056" y="5003007"/>
            <a:ext cx="485775" cy="10953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7365" name="Object 21">
            <a:extLst>
              <a:ext uri="{FF2B5EF4-FFF2-40B4-BE49-F238E27FC236}">
                <a16:creationId xmlns:a16="http://schemas.microsoft.com/office/drawing/2014/main" id="{0D7B96FF-62FD-40DD-BB28-EC82CB90A227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4572000" y="5300663"/>
          <a:ext cx="381635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Equation" r:id="rId10" imgW="2717640" imgH="825480" progId="Equation.3">
                  <p:embed/>
                </p:oleObj>
              </mc:Choice>
              <mc:Fallback>
                <p:oleObj name="Equation" r:id="rId10" imgW="2717640" imgH="825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00663"/>
                        <a:ext cx="3816350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367" name="AutoShape 23">
            <a:extLst>
              <a:ext uri="{FF2B5EF4-FFF2-40B4-BE49-F238E27FC236}">
                <a16:creationId xmlns:a16="http://schemas.microsoft.com/office/drawing/2014/main" id="{5D6E735B-35DA-40D9-A830-F8801E860225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>
            <a:off x="3563938" y="5426075"/>
            <a:ext cx="1008062" cy="455613"/>
          </a:xfrm>
          <a:prstGeom prst="curvedConnector3">
            <a:avLst>
              <a:gd name="adj1" fmla="val 4992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810F8D9-FB63-4EED-9965-80256B642D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C2833026-B417-454E-872F-58321EE81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893175" cy="1371600"/>
          </a:xfrm>
        </p:spPr>
        <p:txBody>
          <a:bodyPr/>
          <a:lstStyle/>
          <a:p>
            <a:r>
              <a:rPr lang="pt-BR" altLang="pt-BR" sz="4000"/>
              <a:t>CONCEPÇÃO HISTÓRICA DE SISTEMAS DE TRATAMENTO DE ÁGUA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FF3A9DC7-DD9B-4C72-B9D1-954B71607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891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Manancial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F684C44B-65E6-496B-8A15-8208F6C3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23891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Captação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C707EA4-A58C-4AC3-81ED-5F726E16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2205038"/>
            <a:ext cx="2017713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Adução de água </a:t>
            </a:r>
          </a:p>
          <a:p>
            <a:pPr algn="ctr"/>
            <a:r>
              <a:rPr lang="pt-BR" altLang="pt-BR" b="1"/>
              <a:t>bruta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E5239FE-C77A-4FB3-86FD-42351E116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2387600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ETA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11D0633F-25F5-4AE2-9C6C-2DDB4D0CA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3468688"/>
            <a:ext cx="204628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Adução de água </a:t>
            </a:r>
          </a:p>
          <a:p>
            <a:pPr algn="ctr"/>
            <a:r>
              <a:rPr lang="pt-BR" altLang="pt-BR" b="1"/>
              <a:t>tratada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FCEAFAC9-9A0D-4F22-A1A4-83696C14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654425"/>
            <a:ext cx="17287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Reservação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AA8A8EF7-531F-4DDC-8AF3-FF3D10DDD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654425"/>
            <a:ext cx="16557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Distribuição</a:t>
            </a:r>
          </a:p>
        </p:txBody>
      </p:sp>
      <p:cxnSp>
        <p:nvCxnSpPr>
          <p:cNvPr id="10251" name="AutoShape 11">
            <a:extLst>
              <a:ext uri="{FF2B5EF4-FFF2-40B4-BE49-F238E27FC236}">
                <a16:creationId xmlns:a16="http://schemas.microsoft.com/office/drawing/2014/main" id="{86B13A95-912B-4C59-82AC-C2A387F48F4F}"/>
              </a:ext>
            </a:extLst>
          </p:cNvPr>
          <p:cNvCxnSpPr>
            <a:cxnSpLocks noChangeShapeType="1"/>
            <a:stCxn id="10244" idx="3"/>
            <a:endCxn id="10245" idx="1"/>
          </p:cNvCxnSpPr>
          <p:nvPr/>
        </p:nvCxnSpPr>
        <p:spPr bwMode="auto">
          <a:xfrm>
            <a:off x="1908175" y="2605088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2" name="AutoShape 12">
            <a:extLst>
              <a:ext uri="{FF2B5EF4-FFF2-40B4-BE49-F238E27FC236}">
                <a16:creationId xmlns:a16="http://schemas.microsoft.com/office/drawing/2014/main" id="{8E073055-7863-4219-B5CC-EFE4DE9867A8}"/>
              </a:ext>
            </a:extLst>
          </p:cNvPr>
          <p:cNvCxnSpPr>
            <a:cxnSpLocks noChangeShapeType="1"/>
            <a:stCxn id="10245" idx="3"/>
            <a:endCxn id="10246" idx="1"/>
          </p:cNvCxnSpPr>
          <p:nvPr/>
        </p:nvCxnSpPr>
        <p:spPr bwMode="auto">
          <a:xfrm flipV="1">
            <a:off x="4067175" y="2601913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3" name="AutoShape 13">
            <a:extLst>
              <a:ext uri="{FF2B5EF4-FFF2-40B4-BE49-F238E27FC236}">
                <a16:creationId xmlns:a16="http://schemas.microsoft.com/office/drawing/2014/main" id="{472113CE-9B18-49E7-8103-EB3E8EB35230}"/>
              </a:ext>
            </a:extLst>
          </p:cNvPr>
          <p:cNvCxnSpPr>
            <a:cxnSpLocks noChangeShapeType="1"/>
            <a:stCxn id="10246" idx="3"/>
            <a:endCxn id="10247" idx="1"/>
          </p:cNvCxnSpPr>
          <p:nvPr/>
        </p:nvCxnSpPr>
        <p:spPr bwMode="auto">
          <a:xfrm>
            <a:off x="6732588" y="2601913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4" name="AutoShape 14">
            <a:extLst>
              <a:ext uri="{FF2B5EF4-FFF2-40B4-BE49-F238E27FC236}">
                <a16:creationId xmlns:a16="http://schemas.microsoft.com/office/drawing/2014/main" id="{B07F2411-B262-458D-8677-7CD2A8E402F5}"/>
              </a:ext>
            </a:extLst>
          </p:cNvPr>
          <p:cNvCxnSpPr>
            <a:cxnSpLocks noChangeShapeType="1"/>
            <a:stCxn id="10247" idx="2"/>
            <a:endCxn id="10248" idx="0"/>
          </p:cNvCxnSpPr>
          <p:nvPr/>
        </p:nvCxnSpPr>
        <p:spPr bwMode="auto">
          <a:xfrm rot="5400000">
            <a:off x="7520781" y="3140869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5" name="AutoShape 15">
            <a:extLst>
              <a:ext uri="{FF2B5EF4-FFF2-40B4-BE49-F238E27FC236}">
                <a16:creationId xmlns:a16="http://schemas.microsoft.com/office/drawing/2014/main" id="{56475C29-B3CD-4BE7-BEEA-CC6392326640}"/>
              </a:ext>
            </a:extLst>
          </p:cNvPr>
          <p:cNvCxnSpPr>
            <a:cxnSpLocks noChangeShapeType="1"/>
            <a:stCxn id="10248" idx="1"/>
            <a:endCxn id="10249" idx="3"/>
          </p:cNvCxnSpPr>
          <p:nvPr/>
        </p:nvCxnSpPr>
        <p:spPr bwMode="auto">
          <a:xfrm rot="10800000" flipV="1">
            <a:off x="5724525" y="3865563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6" name="AutoShape 16">
            <a:extLst>
              <a:ext uri="{FF2B5EF4-FFF2-40B4-BE49-F238E27FC236}">
                <a16:creationId xmlns:a16="http://schemas.microsoft.com/office/drawing/2014/main" id="{04FE4B34-6A30-44B8-84EB-D01810CF92F6}"/>
              </a:ext>
            </a:extLst>
          </p:cNvPr>
          <p:cNvCxnSpPr>
            <a:cxnSpLocks noChangeShapeType="1"/>
            <a:stCxn id="10249" idx="1"/>
            <a:endCxn id="10250" idx="3"/>
          </p:cNvCxnSpPr>
          <p:nvPr/>
        </p:nvCxnSpPr>
        <p:spPr bwMode="auto">
          <a:xfrm rot="10800000">
            <a:off x="3348038" y="3870325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7" name="Rectangle 17">
            <a:extLst>
              <a:ext uri="{FF2B5EF4-FFF2-40B4-BE49-F238E27FC236}">
                <a16:creationId xmlns:a16="http://schemas.microsoft.com/office/drawing/2014/main" id="{508FA7DB-8E23-443A-803C-5CF181F7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229225"/>
            <a:ext cx="1512888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Filtração </a:t>
            </a:r>
          </a:p>
          <a:p>
            <a:pPr algn="ctr"/>
            <a:r>
              <a:rPr lang="pt-BR" altLang="pt-BR" b="1"/>
              <a:t>rápida</a:t>
            </a:r>
          </a:p>
        </p:txBody>
      </p:sp>
      <p:sp>
        <p:nvSpPr>
          <p:cNvPr id="10258" name="Rectangle 18">
            <a:extLst>
              <a:ext uri="{FF2B5EF4-FFF2-40B4-BE49-F238E27FC236}">
                <a16:creationId xmlns:a16="http://schemas.microsoft.com/office/drawing/2014/main" id="{1686648D-BCF4-4EEB-85BF-AC761D07E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300663"/>
            <a:ext cx="1873250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Desinfecção</a:t>
            </a:r>
          </a:p>
        </p:txBody>
      </p:sp>
      <p:cxnSp>
        <p:nvCxnSpPr>
          <p:cNvPr id="10259" name="AutoShape 19">
            <a:extLst>
              <a:ext uri="{FF2B5EF4-FFF2-40B4-BE49-F238E27FC236}">
                <a16:creationId xmlns:a16="http://schemas.microsoft.com/office/drawing/2014/main" id="{CCADDE26-1DEB-4AAE-9794-9DB067748258}"/>
              </a:ext>
            </a:extLst>
          </p:cNvPr>
          <p:cNvCxnSpPr>
            <a:cxnSpLocks noChangeShapeType="1"/>
            <a:stCxn id="10257" idx="3"/>
            <a:endCxn id="10258" idx="1"/>
          </p:cNvCxnSpPr>
          <p:nvPr/>
        </p:nvCxnSpPr>
        <p:spPr bwMode="auto">
          <a:xfrm>
            <a:off x="5580063" y="5589588"/>
            <a:ext cx="863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0" name="Oval 20">
            <a:extLst>
              <a:ext uri="{FF2B5EF4-FFF2-40B4-BE49-F238E27FC236}">
                <a16:creationId xmlns:a16="http://schemas.microsoft.com/office/drawing/2014/main" id="{8B22637C-CCA9-469A-A7BF-7F88C1EF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276475"/>
            <a:ext cx="1655763" cy="576263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0261" name="AutoShape 21">
            <a:extLst>
              <a:ext uri="{FF2B5EF4-FFF2-40B4-BE49-F238E27FC236}">
                <a16:creationId xmlns:a16="http://schemas.microsoft.com/office/drawing/2014/main" id="{5EAA6492-0DEC-4576-95D5-18BA89C35F56}"/>
              </a:ext>
            </a:extLst>
          </p:cNvPr>
          <p:cNvCxnSpPr>
            <a:cxnSpLocks noChangeShapeType="1"/>
            <a:stCxn id="10260" idx="3"/>
            <a:endCxn id="10264" idx="0"/>
          </p:cNvCxnSpPr>
          <p:nvPr/>
        </p:nvCxnSpPr>
        <p:spPr bwMode="auto">
          <a:xfrm rot="5400000">
            <a:off x="5064919" y="2239169"/>
            <a:ext cx="1668463" cy="2727325"/>
          </a:xfrm>
          <a:prstGeom prst="curvedConnector3">
            <a:avLst>
              <a:gd name="adj1" fmla="val 7392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2" name="Rectangle 22">
            <a:extLst>
              <a:ext uri="{FF2B5EF4-FFF2-40B4-BE49-F238E27FC236}">
                <a16:creationId xmlns:a16="http://schemas.microsoft.com/office/drawing/2014/main" id="{C1F2A7FB-1EC5-4A32-AD81-6A50E4A1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84763"/>
            <a:ext cx="2160587" cy="1008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/>
              <a:t>Coagulação</a:t>
            </a:r>
          </a:p>
          <a:p>
            <a:pPr algn="ctr"/>
            <a:r>
              <a:rPr lang="pt-BR" altLang="pt-BR" b="1"/>
              <a:t>Floculação</a:t>
            </a:r>
          </a:p>
          <a:p>
            <a:pPr algn="ctr"/>
            <a:r>
              <a:rPr lang="pt-BR" altLang="pt-BR" b="1"/>
              <a:t>Sedimentação</a:t>
            </a:r>
          </a:p>
        </p:txBody>
      </p:sp>
      <p:cxnSp>
        <p:nvCxnSpPr>
          <p:cNvPr id="10263" name="AutoShape 23">
            <a:extLst>
              <a:ext uri="{FF2B5EF4-FFF2-40B4-BE49-F238E27FC236}">
                <a16:creationId xmlns:a16="http://schemas.microsoft.com/office/drawing/2014/main" id="{C0E8E755-AFFD-4264-849F-4FDC9C2F9223}"/>
              </a:ext>
            </a:extLst>
          </p:cNvPr>
          <p:cNvCxnSpPr>
            <a:cxnSpLocks noChangeShapeType="1"/>
            <a:stCxn id="10262" idx="3"/>
            <a:endCxn id="10257" idx="1"/>
          </p:cNvCxnSpPr>
          <p:nvPr/>
        </p:nvCxnSpPr>
        <p:spPr bwMode="auto">
          <a:xfrm>
            <a:off x="2987675" y="5589588"/>
            <a:ext cx="1079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4" name="Oval 24">
            <a:extLst>
              <a:ext uri="{FF2B5EF4-FFF2-40B4-BE49-F238E27FC236}">
                <a16:creationId xmlns:a16="http://schemas.microsoft.com/office/drawing/2014/main" id="{0344861A-3E51-40E2-ABEB-C011B1758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37063"/>
            <a:ext cx="8569325" cy="2160587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02251F4-DAB1-4424-BF64-58B14716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4C46C98-A177-4005-86AF-7F60648A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6FB1B1F8-C7CF-48F3-BD87-979D4E893CE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Rectangle 5">
            <a:extLst>
              <a:ext uri="{FF2B5EF4-FFF2-40B4-BE49-F238E27FC236}">
                <a16:creationId xmlns:a16="http://schemas.microsoft.com/office/drawing/2014/main" id="{0F5B6EB5-188B-4355-98A5-B4BDC87E3BC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58374" name="Object 6">
            <a:extLst>
              <a:ext uri="{FF2B5EF4-FFF2-40B4-BE49-F238E27FC236}">
                <a16:creationId xmlns:a16="http://schemas.microsoft.com/office/drawing/2014/main" id="{2F9729DE-79EA-48C2-B739-B688B1145B62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250825" y="4076700"/>
          <a:ext cx="31686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name="Equation" r:id="rId4" imgW="2057400" imgH="723600" progId="Equation.3">
                  <p:embed/>
                </p:oleObj>
              </mc:Choice>
              <mc:Fallback>
                <p:oleObj name="Equation" r:id="rId4" imgW="205740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76700"/>
                        <a:ext cx="31686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>
            <a:extLst>
              <a:ext uri="{FF2B5EF4-FFF2-40B4-BE49-F238E27FC236}">
                <a16:creationId xmlns:a16="http://schemas.microsoft.com/office/drawing/2014/main" id="{AC3E91E6-8B28-4A1E-B97C-05299CA9C6B7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500563" y="2349500"/>
          <a:ext cx="3929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Equation" r:id="rId6" imgW="1968480" imgH="342720" progId="Equation.3">
                  <p:embed/>
                </p:oleObj>
              </mc:Choice>
              <mc:Fallback>
                <p:oleObj name="Equation" r:id="rId6" imgW="196848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349500"/>
                        <a:ext cx="3929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17">
            <a:extLst>
              <a:ext uri="{FF2B5EF4-FFF2-40B4-BE49-F238E27FC236}">
                <a16:creationId xmlns:a16="http://schemas.microsoft.com/office/drawing/2014/main" id="{2C1DA8F7-B39E-4767-B543-BEA260BE6142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4643438" y="3500438"/>
          <a:ext cx="381635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Equation" r:id="rId8" imgW="2717640" imgH="825480" progId="Equation.3">
                  <p:embed/>
                </p:oleObj>
              </mc:Choice>
              <mc:Fallback>
                <p:oleObj name="Equation" r:id="rId8" imgW="2717640" imgH="825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00438"/>
                        <a:ext cx="3816350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77" name="Group 9">
            <a:extLst>
              <a:ext uri="{FF2B5EF4-FFF2-40B4-BE49-F238E27FC236}">
                <a16:creationId xmlns:a16="http://schemas.microsoft.com/office/drawing/2014/main" id="{9016679C-1143-484B-B910-F98B4C21CB3F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2060575"/>
            <a:ext cx="4032250" cy="1871663"/>
            <a:chOff x="113" y="1480"/>
            <a:chExt cx="2540" cy="1179"/>
          </a:xfrm>
        </p:grpSpPr>
        <p:sp>
          <p:nvSpPr>
            <p:cNvPr id="58378" name="Oval 10">
              <a:extLst>
                <a:ext uri="{FF2B5EF4-FFF2-40B4-BE49-F238E27FC236}">
                  <a16:creationId xmlns:a16="http://schemas.microsoft.com/office/drawing/2014/main" id="{826CB7C3-A42C-42F8-ABA2-A4901A367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58379" name="Rectangle 11">
              <a:extLst>
                <a:ext uri="{FF2B5EF4-FFF2-40B4-BE49-F238E27FC236}">
                  <a16:creationId xmlns:a16="http://schemas.microsoft.com/office/drawing/2014/main" id="{1C3085BB-1AF0-447A-9F16-62EF5BADB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58380" name="AutoShape 12">
              <a:extLst>
                <a:ext uri="{FF2B5EF4-FFF2-40B4-BE49-F238E27FC236}">
                  <a16:creationId xmlns:a16="http://schemas.microsoft.com/office/drawing/2014/main" id="{D6BC9CDF-486E-4548-B94C-A1C5F4D7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58381" name="AutoShape 13">
              <a:extLst>
                <a:ext uri="{FF2B5EF4-FFF2-40B4-BE49-F238E27FC236}">
                  <a16:creationId xmlns:a16="http://schemas.microsoft.com/office/drawing/2014/main" id="{05AEDC0F-D45E-44F6-9134-02319D2C15EB}"/>
                </a:ext>
              </a:extLst>
            </p:cNvPr>
            <p:cNvCxnSpPr>
              <a:cxnSpLocks noChangeShapeType="1"/>
              <a:stCxn id="58378" idx="6"/>
              <a:endCxn id="58380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2" name="AutoShape 14">
              <a:extLst>
                <a:ext uri="{FF2B5EF4-FFF2-40B4-BE49-F238E27FC236}">
                  <a16:creationId xmlns:a16="http://schemas.microsoft.com/office/drawing/2014/main" id="{C0D1D716-EF65-466C-BCFA-5460A971CE94}"/>
                </a:ext>
              </a:extLst>
            </p:cNvPr>
            <p:cNvCxnSpPr>
              <a:cxnSpLocks noChangeShapeType="1"/>
              <a:stCxn id="58379" idx="3"/>
              <a:endCxn id="58380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8383" name="AutoShape 15">
            <a:extLst>
              <a:ext uri="{FF2B5EF4-FFF2-40B4-BE49-F238E27FC236}">
                <a16:creationId xmlns:a16="http://schemas.microsoft.com/office/drawing/2014/main" id="{A6843DDF-4789-485A-945E-56FA0C7CEB4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6" name="AutoShape 18">
            <a:extLst>
              <a:ext uri="{FF2B5EF4-FFF2-40B4-BE49-F238E27FC236}">
                <a16:creationId xmlns:a16="http://schemas.microsoft.com/office/drawing/2014/main" id="{65F420D2-6683-465A-8905-7F3957412FE6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 flipV="1">
            <a:off x="3419475" y="4081463"/>
            <a:ext cx="1223963" cy="552450"/>
          </a:xfrm>
          <a:prstGeom prst="curvedConnector3">
            <a:avLst>
              <a:gd name="adj1" fmla="val 49935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8388" name="Object 20">
            <a:extLst>
              <a:ext uri="{FF2B5EF4-FFF2-40B4-BE49-F238E27FC236}">
                <a16:creationId xmlns:a16="http://schemas.microsoft.com/office/drawing/2014/main" id="{9AB4C1CB-19A0-4E0E-9114-5303235263A9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771775" y="5157788"/>
          <a:ext cx="611981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Equation" r:id="rId10" imgW="4305240" imgH="888840" progId="Equation.3">
                  <p:embed/>
                </p:oleObj>
              </mc:Choice>
              <mc:Fallback>
                <p:oleObj name="Equation" r:id="rId10" imgW="4305240" imgH="8888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157788"/>
                        <a:ext cx="6119813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390" name="AutoShape 22">
            <a:extLst>
              <a:ext uri="{FF2B5EF4-FFF2-40B4-BE49-F238E27FC236}">
                <a16:creationId xmlns:a16="http://schemas.microsoft.com/office/drawing/2014/main" id="{5C99A089-BFAE-4720-82BF-6044E03D1B5C}"/>
              </a:ext>
            </a:extLst>
          </p:cNvPr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2004219" y="5022056"/>
            <a:ext cx="598488" cy="936625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C32B237-6765-4307-AEB4-D8A60B5FF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2D25967-C6C5-4B9D-8978-0ECF714A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6A9C5958-A14A-4B9A-8BD6-9AA7CF73B58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Rectangle 5">
            <a:extLst>
              <a:ext uri="{FF2B5EF4-FFF2-40B4-BE49-F238E27FC236}">
                <a16:creationId xmlns:a16="http://schemas.microsoft.com/office/drawing/2014/main" id="{B20D70F5-DD85-491B-A8BA-480FDF4CF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59399" name="Object 7">
            <a:extLst>
              <a:ext uri="{FF2B5EF4-FFF2-40B4-BE49-F238E27FC236}">
                <a16:creationId xmlns:a16="http://schemas.microsoft.com/office/drawing/2014/main" id="{75BCB895-7D8E-44B5-94CF-E6B71D663C9D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2349500"/>
          <a:ext cx="3929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Equation" r:id="rId4" imgW="1968480" imgH="342720" progId="Equation.3">
                  <p:embed/>
                </p:oleObj>
              </mc:Choice>
              <mc:Fallback>
                <p:oleObj name="Equation" r:id="rId4" imgW="196848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49500"/>
                        <a:ext cx="392906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17">
            <a:extLst>
              <a:ext uri="{FF2B5EF4-FFF2-40B4-BE49-F238E27FC236}">
                <a16:creationId xmlns:a16="http://schemas.microsoft.com/office/drawing/2014/main" id="{0C7DD90D-67F7-4EFF-8D37-C780ADCD2695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3203575" y="3433763"/>
          <a:ext cx="5905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6" imgW="4305240" imgH="888840" progId="Equation.3">
                  <p:embed/>
                </p:oleObj>
              </mc:Choice>
              <mc:Fallback>
                <p:oleObj name="Equation" r:id="rId6" imgW="4305240" imgH="8888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433763"/>
                        <a:ext cx="59055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01" name="Group 9">
            <a:extLst>
              <a:ext uri="{FF2B5EF4-FFF2-40B4-BE49-F238E27FC236}">
                <a16:creationId xmlns:a16="http://schemas.microsoft.com/office/drawing/2014/main" id="{48E6868A-56FD-4FE4-A986-54E39BA5DD0D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2060575"/>
            <a:ext cx="4032250" cy="1871663"/>
            <a:chOff x="113" y="1480"/>
            <a:chExt cx="2540" cy="1179"/>
          </a:xfrm>
        </p:grpSpPr>
        <p:sp>
          <p:nvSpPr>
            <p:cNvPr id="59402" name="Oval 10">
              <a:extLst>
                <a:ext uri="{FF2B5EF4-FFF2-40B4-BE49-F238E27FC236}">
                  <a16:creationId xmlns:a16="http://schemas.microsoft.com/office/drawing/2014/main" id="{417EBE0D-8CDB-41E8-ACB5-69DCED5C8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59403" name="Rectangle 11">
              <a:extLst>
                <a:ext uri="{FF2B5EF4-FFF2-40B4-BE49-F238E27FC236}">
                  <a16:creationId xmlns:a16="http://schemas.microsoft.com/office/drawing/2014/main" id="{A8095B57-AC86-4DB2-A1E1-7E3331959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59404" name="AutoShape 12">
              <a:extLst>
                <a:ext uri="{FF2B5EF4-FFF2-40B4-BE49-F238E27FC236}">
                  <a16:creationId xmlns:a16="http://schemas.microsoft.com/office/drawing/2014/main" id="{8660D098-3A13-467F-AFFD-5BB493D49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59405" name="AutoShape 13">
              <a:extLst>
                <a:ext uri="{FF2B5EF4-FFF2-40B4-BE49-F238E27FC236}">
                  <a16:creationId xmlns:a16="http://schemas.microsoft.com/office/drawing/2014/main" id="{2EA26FA4-592A-4624-8BE3-0E27B69C1B6B}"/>
                </a:ext>
              </a:extLst>
            </p:cNvPr>
            <p:cNvCxnSpPr>
              <a:cxnSpLocks noChangeShapeType="1"/>
              <a:stCxn id="59402" idx="6"/>
              <a:endCxn id="59404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406" name="AutoShape 14">
              <a:extLst>
                <a:ext uri="{FF2B5EF4-FFF2-40B4-BE49-F238E27FC236}">
                  <a16:creationId xmlns:a16="http://schemas.microsoft.com/office/drawing/2014/main" id="{4052381D-7826-4038-B428-3E4AD93F055D}"/>
                </a:ext>
              </a:extLst>
            </p:cNvPr>
            <p:cNvCxnSpPr>
              <a:cxnSpLocks noChangeShapeType="1"/>
              <a:stCxn id="59403" idx="3"/>
              <a:endCxn id="59404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407" name="AutoShape 15">
            <a:extLst>
              <a:ext uri="{FF2B5EF4-FFF2-40B4-BE49-F238E27FC236}">
                <a16:creationId xmlns:a16="http://schemas.microsoft.com/office/drawing/2014/main" id="{39556F4F-D4AF-4011-B75C-D359B8E4C22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410" name="AutoShape 18">
            <a:extLst>
              <a:ext uri="{FF2B5EF4-FFF2-40B4-BE49-F238E27FC236}">
                <a16:creationId xmlns:a16="http://schemas.microsoft.com/office/drawing/2014/main" id="{AC2BB197-E107-4558-A61B-8C2B9B5FF831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638425" y="4043363"/>
            <a:ext cx="565150" cy="703262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9415" name="Object 23">
            <a:extLst>
              <a:ext uri="{FF2B5EF4-FFF2-40B4-BE49-F238E27FC236}">
                <a16:creationId xmlns:a16="http://schemas.microsoft.com/office/drawing/2014/main" id="{96B5A1FD-2773-4FD0-AB91-2C9B61253501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3492500" y="5229225"/>
          <a:ext cx="46434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name="Equation" r:id="rId8" imgW="3213000" imgH="825480" progId="Equation.3">
                  <p:embed/>
                </p:oleObj>
              </mc:Choice>
              <mc:Fallback>
                <p:oleObj name="Equation" r:id="rId8" imgW="3213000" imgH="825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229225"/>
                        <a:ext cx="464343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7" name="Object 25">
            <a:extLst>
              <a:ext uri="{FF2B5EF4-FFF2-40B4-BE49-F238E27FC236}">
                <a16:creationId xmlns:a16="http://schemas.microsoft.com/office/drawing/2014/main" id="{40487FF4-1499-4992-8561-D64C9E33E0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4149725"/>
          <a:ext cx="2459037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3" name="Equation" r:id="rId10" imgW="1663560" imgH="723600" progId="Equation.3">
                  <p:embed/>
                </p:oleObj>
              </mc:Choice>
              <mc:Fallback>
                <p:oleObj name="Equation" r:id="rId10" imgW="1663560" imgH="723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149725"/>
                        <a:ext cx="2459037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1" name="Object 29">
            <a:extLst>
              <a:ext uri="{FF2B5EF4-FFF2-40B4-BE49-F238E27FC236}">
                <a16:creationId xmlns:a16="http://schemas.microsoft.com/office/drawing/2014/main" id="{6E1BE1B6-CE28-4734-AD0C-6C27E2755D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373688"/>
          <a:ext cx="165576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4" name="Equation" r:id="rId12" imgW="787320" imgH="723600" progId="Equation.3">
                  <p:embed/>
                </p:oleObj>
              </mc:Choice>
              <mc:Fallback>
                <p:oleObj name="Equation" r:id="rId12" imgW="787320" imgH="723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73688"/>
                        <a:ext cx="1655763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423" name="AutoShape 31">
            <a:extLst>
              <a:ext uri="{FF2B5EF4-FFF2-40B4-BE49-F238E27FC236}">
                <a16:creationId xmlns:a16="http://schemas.microsoft.com/office/drawing/2014/main" id="{DA8150BD-522E-4A6C-ACE9-96B62A7D7D22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195513" y="4043363"/>
            <a:ext cx="1008062" cy="1882775"/>
          </a:xfrm>
          <a:prstGeom prst="curvedConnector3">
            <a:avLst>
              <a:gd name="adj1" fmla="val 7889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424" name="AutoShape 32">
            <a:extLst>
              <a:ext uri="{FF2B5EF4-FFF2-40B4-BE49-F238E27FC236}">
                <a16:creationId xmlns:a16="http://schemas.microsoft.com/office/drawing/2014/main" id="{1958F7B8-1B2B-4064-B8E2-50DBF7F16C50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5697538" y="4770438"/>
            <a:ext cx="576262" cy="341312"/>
          </a:xfrm>
          <a:prstGeom prst="curvedConnector3">
            <a:avLst>
              <a:gd name="adj1" fmla="val 4986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CF40D4E-792E-4EC1-BB90-6460CBB20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C3E10DA-A996-46DD-A7DB-C2A821CF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069119B5-3658-4557-A017-3B7FC95DC9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Rectangle 5">
            <a:extLst>
              <a:ext uri="{FF2B5EF4-FFF2-40B4-BE49-F238E27FC236}">
                <a16:creationId xmlns:a16="http://schemas.microsoft.com/office/drawing/2014/main" id="{E8336730-15C2-4A3D-AD8F-9BBEA04E9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65542" name="Object 6">
            <a:extLst>
              <a:ext uri="{FF2B5EF4-FFF2-40B4-BE49-F238E27FC236}">
                <a16:creationId xmlns:a16="http://schemas.microsoft.com/office/drawing/2014/main" id="{211D5CD3-2ED7-4859-BE7A-369EBE952468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2349500"/>
          <a:ext cx="3929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Equation" r:id="rId4" imgW="1968480" imgH="342720" progId="Equation.3">
                  <p:embed/>
                </p:oleObj>
              </mc:Choice>
              <mc:Fallback>
                <p:oleObj name="Equation" r:id="rId4" imgW="196848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49500"/>
                        <a:ext cx="392906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4" name="Group 8">
            <a:extLst>
              <a:ext uri="{FF2B5EF4-FFF2-40B4-BE49-F238E27FC236}">
                <a16:creationId xmlns:a16="http://schemas.microsoft.com/office/drawing/2014/main" id="{11FD7BFC-C426-439C-A0F3-46CDC1CCB00A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2098675"/>
            <a:ext cx="4032250" cy="1871663"/>
            <a:chOff x="113" y="1480"/>
            <a:chExt cx="2540" cy="1179"/>
          </a:xfrm>
        </p:grpSpPr>
        <p:sp>
          <p:nvSpPr>
            <p:cNvPr id="65545" name="Oval 9">
              <a:extLst>
                <a:ext uri="{FF2B5EF4-FFF2-40B4-BE49-F238E27FC236}">
                  <a16:creationId xmlns:a16="http://schemas.microsoft.com/office/drawing/2014/main" id="{D1622CB1-B65D-4A52-BEA0-07293FFDA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65546" name="Rectangle 10">
              <a:extLst>
                <a:ext uri="{FF2B5EF4-FFF2-40B4-BE49-F238E27FC236}">
                  <a16:creationId xmlns:a16="http://schemas.microsoft.com/office/drawing/2014/main" id="{A19EC354-9337-48FD-B782-5641599AE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65547" name="AutoShape 11">
              <a:extLst>
                <a:ext uri="{FF2B5EF4-FFF2-40B4-BE49-F238E27FC236}">
                  <a16:creationId xmlns:a16="http://schemas.microsoft.com/office/drawing/2014/main" id="{CD0FE096-395F-40C4-BAD9-04E9F3890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65548" name="AutoShape 12">
              <a:extLst>
                <a:ext uri="{FF2B5EF4-FFF2-40B4-BE49-F238E27FC236}">
                  <a16:creationId xmlns:a16="http://schemas.microsoft.com/office/drawing/2014/main" id="{AE8F7800-84C9-4961-BF46-C85183F9C666}"/>
                </a:ext>
              </a:extLst>
            </p:cNvPr>
            <p:cNvCxnSpPr>
              <a:cxnSpLocks noChangeShapeType="1"/>
              <a:stCxn id="65545" idx="6"/>
              <a:endCxn id="65547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549" name="AutoShape 13">
              <a:extLst>
                <a:ext uri="{FF2B5EF4-FFF2-40B4-BE49-F238E27FC236}">
                  <a16:creationId xmlns:a16="http://schemas.microsoft.com/office/drawing/2014/main" id="{5C9B8CD6-8075-41B4-8E84-953EA405BC6D}"/>
                </a:ext>
              </a:extLst>
            </p:cNvPr>
            <p:cNvCxnSpPr>
              <a:cxnSpLocks noChangeShapeType="1"/>
              <a:stCxn id="65546" idx="3"/>
              <a:endCxn id="65547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5550" name="AutoShape 14">
            <a:extLst>
              <a:ext uri="{FF2B5EF4-FFF2-40B4-BE49-F238E27FC236}">
                <a16:creationId xmlns:a16="http://schemas.microsoft.com/office/drawing/2014/main" id="{C337BC82-B25F-4DF3-B4A1-26280B2308B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5552" name="Object 16">
            <a:extLst>
              <a:ext uri="{FF2B5EF4-FFF2-40B4-BE49-F238E27FC236}">
                <a16:creationId xmlns:a16="http://schemas.microsoft.com/office/drawing/2014/main" id="{79837A40-A84A-4A67-8092-4D980A19604D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3779838" y="3429000"/>
          <a:ext cx="46434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Equation" r:id="rId6" imgW="3213000" imgH="825480" progId="Equation.3">
                  <p:embed/>
                </p:oleObj>
              </mc:Choice>
              <mc:Fallback>
                <p:oleObj name="Equation" r:id="rId6" imgW="3213000" imgH="825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429000"/>
                        <a:ext cx="46434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8" name="Object 22">
            <a:extLst>
              <a:ext uri="{FF2B5EF4-FFF2-40B4-BE49-F238E27FC236}">
                <a16:creationId xmlns:a16="http://schemas.microsoft.com/office/drawing/2014/main" id="{41F5DE2C-E598-411E-8117-DDFF8723F299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827088" y="5084763"/>
          <a:ext cx="46085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Equation" r:id="rId8" imgW="2857320" imgH="787320" progId="Equation.3">
                  <p:embed/>
                </p:oleObj>
              </mc:Choice>
              <mc:Fallback>
                <p:oleObj name="Equation" r:id="rId8" imgW="2857320" imgH="7873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84763"/>
                        <a:ext cx="460851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559" name="AutoShape 23">
            <a:extLst>
              <a:ext uri="{FF2B5EF4-FFF2-40B4-BE49-F238E27FC236}">
                <a16:creationId xmlns:a16="http://schemas.microsoft.com/office/drawing/2014/main" id="{4AD7809F-CC03-45FB-8F87-D444633A4219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4386262" y="3368676"/>
            <a:ext cx="461963" cy="2970212"/>
          </a:xfrm>
          <a:prstGeom prst="curvedConnector3">
            <a:avLst>
              <a:gd name="adj1" fmla="val 4982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8033D28-6DC1-4367-B0BD-40D408A19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BABB151-A0F7-42DA-B37D-ED9BE3B31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5125475D-241B-40DD-BBD8-03ECA8CADA3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F5CCC498-5904-48B0-BE73-767FB82EF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85006" name="Object 14">
            <a:extLst>
              <a:ext uri="{FF2B5EF4-FFF2-40B4-BE49-F238E27FC236}">
                <a16:creationId xmlns:a16="http://schemas.microsoft.com/office/drawing/2014/main" id="{1CD710C5-6C75-48DD-8385-B514B6314BF9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323850" y="4437063"/>
          <a:ext cx="46434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Equation" r:id="rId4" imgW="3213000" imgH="825480" progId="Equation.3">
                  <p:embed/>
                </p:oleObj>
              </mc:Choice>
              <mc:Fallback>
                <p:oleObj name="Equation" r:id="rId4" imgW="3213000" imgH="825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437063"/>
                        <a:ext cx="464343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7" name="Object 15">
            <a:extLst>
              <a:ext uri="{FF2B5EF4-FFF2-40B4-BE49-F238E27FC236}">
                <a16:creationId xmlns:a16="http://schemas.microsoft.com/office/drawing/2014/main" id="{824A5FA3-B4D3-4A4B-A5EF-DDC26D400698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356100" y="2492375"/>
          <a:ext cx="43211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8" name="Equation" r:id="rId6" imgW="2857320" imgH="787320" progId="Equation.3">
                  <p:embed/>
                </p:oleObj>
              </mc:Choice>
              <mc:Fallback>
                <p:oleObj name="Equation" r:id="rId6" imgW="2857320" imgH="787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492375"/>
                        <a:ext cx="432117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999" name="Group 7">
            <a:extLst>
              <a:ext uri="{FF2B5EF4-FFF2-40B4-BE49-F238E27FC236}">
                <a16:creationId xmlns:a16="http://schemas.microsoft.com/office/drawing/2014/main" id="{D3CD6F8C-2D92-4B3C-9CC6-B4A01A6C7F7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989138"/>
            <a:ext cx="3960812" cy="2016125"/>
            <a:chOff x="113" y="1480"/>
            <a:chExt cx="2540" cy="1179"/>
          </a:xfrm>
        </p:grpSpPr>
        <p:sp>
          <p:nvSpPr>
            <p:cNvPr id="85000" name="Oval 8">
              <a:extLst>
                <a:ext uri="{FF2B5EF4-FFF2-40B4-BE49-F238E27FC236}">
                  <a16:creationId xmlns:a16="http://schemas.microsoft.com/office/drawing/2014/main" id="{3E350DA3-8A7F-49A7-9407-47E3DABA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85001" name="Rectangle 9">
              <a:extLst>
                <a:ext uri="{FF2B5EF4-FFF2-40B4-BE49-F238E27FC236}">
                  <a16:creationId xmlns:a16="http://schemas.microsoft.com/office/drawing/2014/main" id="{B6BB8A7B-549A-40D6-BDB9-49BF62C13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85002" name="AutoShape 10">
              <a:extLst>
                <a:ext uri="{FF2B5EF4-FFF2-40B4-BE49-F238E27FC236}">
                  <a16:creationId xmlns:a16="http://schemas.microsoft.com/office/drawing/2014/main" id="{107DF5A9-1B76-4398-9C0B-ADA420D7E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85003" name="AutoShape 11">
              <a:extLst>
                <a:ext uri="{FF2B5EF4-FFF2-40B4-BE49-F238E27FC236}">
                  <a16:creationId xmlns:a16="http://schemas.microsoft.com/office/drawing/2014/main" id="{4877888B-4E27-4044-9A6F-5616B5803B22}"/>
                </a:ext>
              </a:extLst>
            </p:cNvPr>
            <p:cNvCxnSpPr>
              <a:cxnSpLocks noChangeShapeType="1"/>
              <a:stCxn id="85000" idx="6"/>
              <a:endCxn id="85002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004" name="AutoShape 12">
              <a:extLst>
                <a:ext uri="{FF2B5EF4-FFF2-40B4-BE49-F238E27FC236}">
                  <a16:creationId xmlns:a16="http://schemas.microsoft.com/office/drawing/2014/main" id="{0B9F9DF1-C97E-454C-8031-65F3DF4252AB}"/>
                </a:ext>
              </a:extLst>
            </p:cNvPr>
            <p:cNvCxnSpPr>
              <a:cxnSpLocks noChangeShapeType="1"/>
              <a:stCxn id="85001" idx="3"/>
              <a:endCxn id="85002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5005" name="AutoShape 13">
            <a:extLst>
              <a:ext uri="{FF2B5EF4-FFF2-40B4-BE49-F238E27FC236}">
                <a16:creationId xmlns:a16="http://schemas.microsoft.com/office/drawing/2014/main" id="{69580663-B006-42A5-91FD-94AB0255A70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5010" name="Object 18">
            <a:extLst>
              <a:ext uri="{FF2B5EF4-FFF2-40B4-BE49-F238E27FC236}">
                <a16:creationId xmlns:a16="http://schemas.microsoft.com/office/drawing/2014/main" id="{23120BD2-3CBF-49E2-A16E-AE2F4526C5ED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5795963" y="4941888"/>
          <a:ext cx="29527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9" name="Equation" r:id="rId8" imgW="1574640" imgH="723600" progId="Equation.3">
                  <p:embed/>
                </p:oleObj>
              </mc:Choice>
              <mc:Fallback>
                <p:oleObj name="Equation" r:id="rId8" imgW="1574640" imgH="723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941888"/>
                        <a:ext cx="295275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012" name="AutoShape 20">
            <a:extLst>
              <a:ext uri="{FF2B5EF4-FFF2-40B4-BE49-F238E27FC236}">
                <a16:creationId xmlns:a16="http://schemas.microsoft.com/office/drawing/2014/main" id="{5C20C7B7-FB5F-47A8-B88D-B30F9E89E4EE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6265069" y="3934619"/>
            <a:ext cx="1258888" cy="755650"/>
          </a:xfrm>
          <a:prstGeom prst="curvedConnector3">
            <a:avLst>
              <a:gd name="adj1" fmla="val 49935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13" name="AutoShape 21">
            <a:extLst>
              <a:ext uri="{FF2B5EF4-FFF2-40B4-BE49-F238E27FC236}">
                <a16:creationId xmlns:a16="http://schemas.microsoft.com/office/drawing/2014/main" id="{F688EDA1-3915-4DDD-B6FA-3E33065354A9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967288" y="5033963"/>
            <a:ext cx="828675" cy="58737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BAFC73E-37CD-486D-85C0-62A3A8829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1C84C6F-6A66-4211-B536-3AC62162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6020" name="Picture 4">
            <a:extLst>
              <a:ext uri="{FF2B5EF4-FFF2-40B4-BE49-F238E27FC236}">
                <a16:creationId xmlns:a16="http://schemas.microsoft.com/office/drawing/2014/main" id="{A7D9D4E5-0ADD-42EC-9345-080461150DC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72C05F14-4CCC-4F21-80FE-51BB1FBDA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cxnSp>
        <p:nvCxnSpPr>
          <p:cNvPr id="86030" name="AutoShape 14">
            <a:extLst>
              <a:ext uri="{FF2B5EF4-FFF2-40B4-BE49-F238E27FC236}">
                <a16:creationId xmlns:a16="http://schemas.microsoft.com/office/drawing/2014/main" id="{83ADCE28-70F3-454D-8C64-3275397890B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6037" name="Object 21">
            <a:extLst>
              <a:ext uri="{FF2B5EF4-FFF2-40B4-BE49-F238E27FC236}">
                <a16:creationId xmlns:a16="http://schemas.microsoft.com/office/drawing/2014/main" id="{AA96AF0B-5129-4BAA-B367-411E67ED929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68313" y="1985963"/>
          <a:ext cx="820896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Gráfico" r:id="rId4" imgW="5362575" imgH="3057525" progId="Excel.Chart.8">
                  <p:embed followColorScheme="full"/>
                </p:oleObj>
              </mc:Choice>
              <mc:Fallback>
                <p:oleObj name="Gráfico" r:id="rId4" imgW="5362575" imgH="3057525" progId="Excel.Chart.8">
                  <p:embed followColorScheme="full"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85963"/>
                        <a:ext cx="8208962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7102D1-EF92-4515-81E3-50BB003B0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7E51666-40C3-4B78-9C36-E94CD4111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8068" name="Picture 4">
            <a:extLst>
              <a:ext uri="{FF2B5EF4-FFF2-40B4-BE49-F238E27FC236}">
                <a16:creationId xmlns:a16="http://schemas.microsoft.com/office/drawing/2014/main" id="{BFBDFE76-3610-436E-9A08-BBDA356A567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2110BC1E-3710-43EC-9EE8-9CC72A8EF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graphicFrame>
        <p:nvGraphicFramePr>
          <p:cNvPr id="88071" name="Object 7">
            <a:extLst>
              <a:ext uri="{FF2B5EF4-FFF2-40B4-BE49-F238E27FC236}">
                <a16:creationId xmlns:a16="http://schemas.microsoft.com/office/drawing/2014/main" id="{9011A6CD-2E8F-4569-BD31-E29AC47F5986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07950" y="2205038"/>
          <a:ext cx="4608513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Gráfico" r:id="rId4" imgW="5362575" imgH="3057525" progId="Excel.Chart.8">
                  <p:embed followColorScheme="full"/>
                </p:oleObj>
              </mc:Choice>
              <mc:Fallback>
                <p:oleObj name="Gráfico" r:id="rId4" imgW="5362575" imgH="3057525" progId="Excel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205038"/>
                        <a:ext cx="4608513" cy="262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070" name="AutoShape 6">
            <a:extLst>
              <a:ext uri="{FF2B5EF4-FFF2-40B4-BE49-F238E27FC236}">
                <a16:creationId xmlns:a16="http://schemas.microsoft.com/office/drawing/2014/main" id="{EFA088E5-EEAC-4415-8B51-94AF9064044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8072" name="Object 8">
            <a:extLst>
              <a:ext uri="{FF2B5EF4-FFF2-40B4-BE49-F238E27FC236}">
                <a16:creationId xmlns:a16="http://schemas.microsoft.com/office/drawing/2014/main" id="{FBF982C7-4B67-49BD-A0E3-310FBD4FFB4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23850" y="5084763"/>
          <a:ext cx="42481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Equation" r:id="rId6" imgW="3213000" imgH="825480" progId="Equation.3">
                  <p:embed/>
                </p:oleObj>
              </mc:Choice>
              <mc:Fallback>
                <p:oleObj name="Equation" r:id="rId6" imgW="3213000" imgH="825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084763"/>
                        <a:ext cx="424815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4" name="Text Box 10">
            <a:extLst>
              <a:ext uri="{FF2B5EF4-FFF2-40B4-BE49-F238E27FC236}">
                <a16:creationId xmlns:a16="http://schemas.microsoft.com/office/drawing/2014/main" id="{C808DE5D-E232-466C-8E6D-74527D70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05038"/>
            <a:ext cx="442753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Enquanto houver agente oxidante na fase líquida e precursores, ocorrerá o aumento na formação de SPD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Minimização: eliminação do agente oxidante (Impossível !!!)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Troca do agente oxidante (É possível !!!)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43E69CD-8042-4BA4-AC1E-77FF6F882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AEE1C79-3E13-474C-946F-70AFB71A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F75F8E0D-8CAF-4ACE-A723-C4094678C76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Rectangle 5">
            <a:extLst>
              <a:ext uri="{FF2B5EF4-FFF2-40B4-BE49-F238E27FC236}">
                <a16:creationId xmlns:a16="http://schemas.microsoft.com/office/drawing/2014/main" id="{804053EF-6EC9-4A02-AFB6-AF292EAEB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cxnSp>
        <p:nvCxnSpPr>
          <p:cNvPr id="90118" name="AutoShape 6">
            <a:extLst>
              <a:ext uri="{FF2B5EF4-FFF2-40B4-BE49-F238E27FC236}">
                <a16:creationId xmlns:a16="http://schemas.microsoft.com/office/drawing/2014/main" id="{30325B27-BE0E-4732-B634-39D7AEA0E06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0121" name="Object 9">
            <a:extLst>
              <a:ext uri="{FF2B5EF4-FFF2-40B4-BE49-F238E27FC236}">
                <a16:creationId xmlns:a16="http://schemas.microsoft.com/office/drawing/2014/main" id="{5A2569AD-C4F4-445D-BEB7-3F51C6C4FCE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39750" y="2019300"/>
          <a:ext cx="8280400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Gráfico" r:id="rId4" imgW="5362575" imgH="3057525" progId="Excel.Chart.8">
                  <p:embed followColorScheme="full"/>
                </p:oleObj>
              </mc:Choice>
              <mc:Fallback>
                <p:oleObj name="Gráfico" r:id="rId4" imgW="5362575" imgH="3057525" progId="Excel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19300"/>
                        <a:ext cx="8280400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D102BD6E-5A41-4731-A678-7F905D5A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F4D0C5F-DDC1-4F31-9366-38A5CFFDD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03DC4750-C8A7-4AA3-B600-57D48B69D24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Rectangle 5">
            <a:extLst>
              <a:ext uri="{FF2B5EF4-FFF2-40B4-BE49-F238E27FC236}">
                <a16:creationId xmlns:a16="http://schemas.microsoft.com/office/drawing/2014/main" id="{A05BEEE6-6103-4D3E-B86A-6E4084CD0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cxnSp>
        <p:nvCxnSpPr>
          <p:cNvPr id="91143" name="AutoShape 7">
            <a:extLst>
              <a:ext uri="{FF2B5EF4-FFF2-40B4-BE49-F238E27FC236}">
                <a16:creationId xmlns:a16="http://schemas.microsoft.com/office/drawing/2014/main" id="{AF9EA755-B0FD-462C-A665-4895CC82EF9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1144" name="Object 8">
            <a:extLst>
              <a:ext uri="{FF2B5EF4-FFF2-40B4-BE49-F238E27FC236}">
                <a16:creationId xmlns:a16="http://schemas.microsoft.com/office/drawing/2014/main" id="{D13AAE4A-757C-4F4B-97CB-232F7FED6910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23850" y="5084763"/>
          <a:ext cx="42481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Equation" r:id="rId4" imgW="3213000" imgH="825480" progId="Equation.3">
                  <p:embed/>
                </p:oleObj>
              </mc:Choice>
              <mc:Fallback>
                <p:oleObj name="Equation" r:id="rId4" imgW="3213000" imgH="825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084763"/>
                        <a:ext cx="424815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5" name="Text Box 9">
            <a:extLst>
              <a:ext uri="{FF2B5EF4-FFF2-40B4-BE49-F238E27FC236}">
                <a16:creationId xmlns:a16="http://schemas.microsoft.com/office/drawing/2014/main" id="{7D6DBA55-C88A-40F3-8F1D-B355781A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9138"/>
            <a:ext cx="442753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Enquanto houver agente oxidante na fase líquida e precursores, ocorrerá o aumento na formação de SPD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Minimização: Remoção dos precursores  (É possível !!!)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Adoção de um agente oxidante que não reaja com precursores (É possível !!!)</a:t>
            </a:r>
          </a:p>
        </p:txBody>
      </p:sp>
      <p:graphicFrame>
        <p:nvGraphicFramePr>
          <p:cNvPr id="91147" name="Object 11">
            <a:extLst>
              <a:ext uri="{FF2B5EF4-FFF2-40B4-BE49-F238E27FC236}">
                <a16:creationId xmlns:a16="http://schemas.microsoft.com/office/drawing/2014/main" id="{C8F63807-F15F-424A-8E5A-7AE7C245B79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07950" y="2133600"/>
          <a:ext cx="446405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Gráfico" r:id="rId6" imgW="5362575" imgH="3057525" progId="Excel.Chart.8">
                  <p:embed followColorScheme="full"/>
                </p:oleObj>
              </mc:Choice>
              <mc:Fallback>
                <p:oleObj name="Gráfico" r:id="rId6" imgW="5362575" imgH="3057525" progId="Excel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133600"/>
                        <a:ext cx="4464050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D104C5D8-B7DC-4834-86CC-E80220FC2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0605F66-EE2C-481A-B6F2-4EE2D4D8A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50363CE7-B980-4FA5-9C10-A145E286141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89956B97-BBA6-4FC8-8FD7-22BF4785E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cxnSp>
        <p:nvCxnSpPr>
          <p:cNvPr id="92166" name="AutoShape 6">
            <a:extLst>
              <a:ext uri="{FF2B5EF4-FFF2-40B4-BE49-F238E27FC236}">
                <a16:creationId xmlns:a16="http://schemas.microsoft.com/office/drawing/2014/main" id="{56FB45AB-C01C-4D8F-AAC6-3852D33573C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2169" name="Object 9">
            <a:extLst>
              <a:ext uri="{FF2B5EF4-FFF2-40B4-BE49-F238E27FC236}">
                <a16:creationId xmlns:a16="http://schemas.microsoft.com/office/drawing/2014/main" id="{D2B51C06-46DC-4C94-81A9-97F70F59BD7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95288" y="1989138"/>
          <a:ext cx="8137525" cy="46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Gráfico" r:id="rId4" imgW="5362575" imgH="3057525" progId="Excel.Chart.8">
                  <p:embed followColorScheme="full"/>
                </p:oleObj>
              </mc:Choice>
              <mc:Fallback>
                <p:oleObj name="Gráfico" r:id="rId4" imgW="5362575" imgH="3057525" progId="Excel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89138"/>
                        <a:ext cx="8137525" cy="464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BEB7E9D-ABCD-4725-8FF5-4750F60FE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158A256-C8A9-429A-98AB-591A58A67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1FF5AA3D-3B09-450B-B4CF-66CE3F8DA12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0C721BC9-6E8C-48AC-95BB-CEEF96DA9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CINÉTICOS ENVOLVIDOS NA FORMAÇÃO DE SUB-PRODUTOS DA DESINFECÇÃO</a:t>
            </a:r>
          </a:p>
        </p:txBody>
      </p:sp>
      <p:cxnSp>
        <p:nvCxnSpPr>
          <p:cNvPr id="93190" name="AutoShape 6">
            <a:extLst>
              <a:ext uri="{FF2B5EF4-FFF2-40B4-BE49-F238E27FC236}">
                <a16:creationId xmlns:a16="http://schemas.microsoft.com/office/drawing/2014/main" id="{69702E9F-0D06-46DE-B765-7ADDF4A603E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3191" name="Object 7">
            <a:extLst>
              <a:ext uri="{FF2B5EF4-FFF2-40B4-BE49-F238E27FC236}">
                <a16:creationId xmlns:a16="http://schemas.microsoft.com/office/drawing/2014/main" id="{34FD1EF1-B45E-4469-B4F2-D0FFB3EF76BC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9388" y="5013325"/>
          <a:ext cx="42481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Equation" r:id="rId4" imgW="3213000" imgH="825480" progId="Equation.3">
                  <p:embed/>
                </p:oleObj>
              </mc:Choice>
              <mc:Fallback>
                <p:oleObj name="Equation" r:id="rId4" imgW="3213000" imgH="825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013325"/>
                        <a:ext cx="424815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2" name="Text Box 8">
            <a:extLst>
              <a:ext uri="{FF2B5EF4-FFF2-40B4-BE49-F238E27FC236}">
                <a16:creationId xmlns:a16="http://schemas.microsoft.com/office/drawing/2014/main" id="{6A7347B5-6198-4AD7-9401-733A62344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133600"/>
            <a:ext cx="4643438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Enquanto houver agente oxidante na fase líquida e precursores, ocorrerá o aumento na formação de SPD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Minimização: Alterar a cinética da reação de formação de SPD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Alteração da temperatura (Impossível) e pH de coagulação (É possível !!!)</a:t>
            </a:r>
          </a:p>
        </p:txBody>
      </p:sp>
      <p:graphicFrame>
        <p:nvGraphicFramePr>
          <p:cNvPr id="93195" name="Object 11">
            <a:extLst>
              <a:ext uri="{FF2B5EF4-FFF2-40B4-BE49-F238E27FC236}">
                <a16:creationId xmlns:a16="http://schemas.microsoft.com/office/drawing/2014/main" id="{92EFFBD2-790E-4FDC-9347-80C896023BB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2349500"/>
          <a:ext cx="4392612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Gráfico" r:id="rId6" imgW="5362575" imgH="3057525" progId="Excel.Chart.8">
                  <p:embed followColorScheme="full"/>
                </p:oleObj>
              </mc:Choice>
              <mc:Fallback>
                <p:oleObj name="Gráfico" r:id="rId6" imgW="5362575" imgH="3057525" progId="Excel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4392612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 descr="arial1l">
            <a:extLst>
              <a:ext uri="{FF2B5EF4-FFF2-40B4-BE49-F238E27FC236}">
                <a16:creationId xmlns:a16="http://schemas.microsoft.com/office/drawing/2014/main" id="{780FC9B3-FADA-429E-BD90-D7D4FB4C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4475"/>
            <a:ext cx="2603500" cy="20177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Tratamento de Água</a:t>
            </a: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41DCFB38-E865-41BD-A16C-E2A49E6D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373563"/>
            <a:ext cx="2613025" cy="366712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Qualidade da água final</a:t>
            </a:r>
            <a:endParaRPr lang="pt-BR" altLang="pt-BR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68" name="Text Box 4" descr="fchn6a">
            <a:extLst>
              <a:ext uri="{FF2B5EF4-FFF2-40B4-BE49-F238E27FC236}">
                <a16:creationId xmlns:a16="http://schemas.microsoft.com/office/drawing/2014/main" id="{793CB1BA-9EA8-4E5A-88DC-78E3F4F9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5724525"/>
            <a:ext cx="1482725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Estéticamente agradável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Text Box 5" descr="fchn6a">
            <a:extLst>
              <a:ext uri="{FF2B5EF4-FFF2-40B4-BE49-F238E27FC236}">
                <a16:creationId xmlns:a16="http://schemas.microsoft.com/office/drawing/2014/main" id="{CDB94CD3-D5C0-4BAC-AB6E-80158C69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724525"/>
            <a:ext cx="1258887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Compostos inorgânicos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Text Box 6" descr="fchn6a">
            <a:extLst>
              <a:ext uri="{FF2B5EF4-FFF2-40B4-BE49-F238E27FC236}">
                <a16:creationId xmlns:a16="http://schemas.microsoft.com/office/drawing/2014/main" id="{BD9424BD-22F5-4EA2-8A8A-C2011636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24525"/>
            <a:ext cx="1227138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Compostos orgânicos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Text Box 7" descr="fchn6a">
            <a:extLst>
              <a:ext uri="{FF2B5EF4-FFF2-40B4-BE49-F238E27FC236}">
                <a16:creationId xmlns:a16="http://schemas.microsoft.com/office/drawing/2014/main" id="{38644A0A-7483-4ABD-8B07-EB7A7BB1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724525"/>
            <a:ext cx="1617663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Sub-produtos da desinfecção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Text Box 8" descr="fchn6a">
            <a:extLst>
              <a:ext uri="{FF2B5EF4-FFF2-40B4-BE49-F238E27FC236}">
                <a16:creationId xmlns:a16="http://schemas.microsoft.com/office/drawing/2014/main" id="{F5A77CB0-A19E-4048-8D1E-4B79383D1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5724525"/>
            <a:ext cx="1898650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Microbiologicamente segura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89C3FC4A-EC58-4DA1-8532-E011B986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66950"/>
            <a:ext cx="1120775" cy="200025"/>
          </a:xfrm>
          <a:prstGeom prst="rightArrow">
            <a:avLst>
              <a:gd name="adj1" fmla="val 50000"/>
              <a:gd name="adj2" fmla="val 140079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2C025FAF-C053-46F6-B939-25D52332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600200"/>
            <a:ext cx="210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pt-BR" altLang="pt-BR" sz="1600">
              <a:latin typeface="Times New Roman" panose="02020603050405020304" pitchFamily="18" charset="0"/>
            </a:endParaRPr>
          </a:p>
        </p:txBody>
      </p:sp>
      <p:sp>
        <p:nvSpPr>
          <p:cNvPr id="11275" name="Text Box 11" descr="ppwtp1">
            <a:extLst>
              <a:ext uri="{FF2B5EF4-FFF2-40B4-BE49-F238E27FC236}">
                <a16:creationId xmlns:a16="http://schemas.microsoft.com/office/drawing/2014/main" id="{CE3D18F9-9ADE-4BBD-98E2-157D7471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392113"/>
            <a:ext cx="4451350" cy="44926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Qualidade da água bruta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Qualidade da água final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Confiabilidade em processos e equipamentos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Mão de obra e pessoal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Flexibilidade operacional em lidar com mudanças na qualidade da água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Área disponível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Disposição dos resíduos (Aspectos ambientais)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Custos de operação e construção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Aspectos políticos</a:t>
            </a:r>
          </a:p>
        </p:txBody>
      </p:sp>
      <p:sp>
        <p:nvSpPr>
          <p:cNvPr id="11276" name="AutoShape 12">
            <a:extLst>
              <a:ext uri="{FF2B5EF4-FFF2-40B4-BE49-F238E27FC236}">
                <a16:creationId xmlns:a16="http://schemas.microsoft.com/office/drawing/2014/main" id="{5B72F416-3951-4462-9C5D-12FE1BF067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358106" y="3809207"/>
            <a:ext cx="649287" cy="196850"/>
          </a:xfrm>
          <a:prstGeom prst="rightArrow">
            <a:avLst>
              <a:gd name="adj1" fmla="val 50000"/>
              <a:gd name="adj2" fmla="val 82460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0ECDA1A2-E450-4391-B902-C1676860D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791075"/>
            <a:ext cx="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id="{A18256EA-2AAC-40B4-91F1-06943CC8F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488" y="5153025"/>
            <a:ext cx="730091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89E44F82-20E3-4691-B639-BCA36A05B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488" y="5167313"/>
            <a:ext cx="0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AFDE37AD-C73A-4F86-847B-36391DFA9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800" y="51530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1" name="Line 17">
            <a:extLst>
              <a:ext uri="{FF2B5EF4-FFF2-40B4-BE49-F238E27FC236}">
                <a16:creationId xmlns:a16="http://schemas.microsoft.com/office/drawing/2014/main" id="{C706D6ED-DC36-4995-B92E-EB7170A11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51482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2" name="Line 18">
            <a:extLst>
              <a:ext uri="{FF2B5EF4-FFF2-40B4-BE49-F238E27FC236}">
                <a16:creationId xmlns:a16="http://schemas.microsoft.com/office/drawing/2014/main" id="{AD2C11C9-B032-408B-90C7-E4C52F947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51466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3" name="Line 19">
            <a:extLst>
              <a:ext uri="{FF2B5EF4-FFF2-40B4-BE49-F238E27FC236}">
                <a16:creationId xmlns:a16="http://schemas.microsoft.com/office/drawing/2014/main" id="{C0BE1F9E-FDE4-4925-B5E4-572E5C6C2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050" y="51466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4495B1B5-4899-476E-A49E-540B40826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33375"/>
            <a:ext cx="1700212" cy="64135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Times New Roman" panose="02020603050405020304" pitchFamily="18" charset="0"/>
              </a:rPr>
              <a:t>Qualidade da água bruta</a:t>
            </a:r>
            <a:endParaRPr lang="pt-BR" altLang="pt-BR" b="1">
              <a:latin typeface="Times New Roman" panose="02020603050405020304" pitchFamily="18" charset="0"/>
            </a:endParaRPr>
          </a:p>
        </p:txBody>
      </p:sp>
      <p:cxnSp>
        <p:nvCxnSpPr>
          <p:cNvPr id="11285" name="AutoShape 21">
            <a:extLst>
              <a:ext uri="{FF2B5EF4-FFF2-40B4-BE49-F238E27FC236}">
                <a16:creationId xmlns:a16="http://schemas.microsoft.com/office/drawing/2014/main" id="{6AA9D83E-B0C0-4B69-88B6-794D93E609FC}"/>
              </a:ext>
            </a:extLst>
          </p:cNvPr>
          <p:cNvCxnSpPr>
            <a:cxnSpLocks noChangeShapeType="1"/>
            <a:stCxn id="11284" idx="2"/>
            <a:endCxn id="11266" idx="0"/>
          </p:cNvCxnSpPr>
          <p:nvPr/>
        </p:nvCxnSpPr>
        <p:spPr bwMode="auto">
          <a:xfrm rot="5400000">
            <a:off x="2100263" y="568325"/>
            <a:ext cx="539750" cy="135255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86" name="Picture 22">
            <a:extLst>
              <a:ext uri="{FF2B5EF4-FFF2-40B4-BE49-F238E27FC236}">
                <a16:creationId xmlns:a16="http://schemas.microsoft.com/office/drawing/2014/main" id="{3F5E6DEE-9953-4B9A-A09A-BDDE36BF463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7" name="Oval 23">
            <a:extLst>
              <a:ext uri="{FF2B5EF4-FFF2-40B4-BE49-F238E27FC236}">
                <a16:creationId xmlns:a16="http://schemas.microsoft.com/office/drawing/2014/main" id="{C4456162-828E-4CAD-9E8C-2500BCED5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661025"/>
            <a:ext cx="1584325" cy="1006475"/>
          </a:xfrm>
          <a:prstGeom prst="ellipse">
            <a:avLst/>
          </a:prstGeom>
          <a:solidFill>
            <a:srgbClr val="FF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0" name="Picture 18" descr="Eta Alto Tiete ETEP 050">
            <a:extLst>
              <a:ext uri="{FF2B5EF4-FFF2-40B4-BE49-F238E27FC236}">
                <a16:creationId xmlns:a16="http://schemas.microsoft.com/office/drawing/2014/main" id="{40724D3B-2DD0-464A-8EB1-6331955D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08163"/>
            <a:ext cx="8064500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>
            <a:extLst>
              <a:ext uri="{FF2B5EF4-FFF2-40B4-BE49-F238E27FC236}">
                <a16:creationId xmlns:a16="http://schemas.microsoft.com/office/drawing/2014/main" id="{C7FCDD4D-399B-4B4D-A37C-AE030AFBE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6B7EEE5-19EE-4FAE-A301-3AAEE35F3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5B620B96-94A6-4171-9762-468E9FD3852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7" name="Rectangle 5">
            <a:extLst>
              <a:ext uri="{FF2B5EF4-FFF2-40B4-BE49-F238E27FC236}">
                <a16:creationId xmlns:a16="http://schemas.microsoft.com/office/drawing/2014/main" id="{D8F120FF-CA4F-4572-BE28-6D0D32CB6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	QUÍMICOS DO CLORO E BROMO NA FASE LÍQUIDA</a:t>
            </a:r>
          </a:p>
        </p:txBody>
      </p:sp>
      <p:graphicFrame>
        <p:nvGraphicFramePr>
          <p:cNvPr id="95244" name="Object 12">
            <a:extLst>
              <a:ext uri="{FF2B5EF4-FFF2-40B4-BE49-F238E27FC236}">
                <a16:creationId xmlns:a16="http://schemas.microsoft.com/office/drawing/2014/main" id="{21FB33AD-1FCA-44A7-BF95-8C9BCAFFE13F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476375" y="2492375"/>
          <a:ext cx="65516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5" name="Equation" r:id="rId5" imgW="5968800" imgH="558720" progId="Equation.3">
                  <p:embed/>
                </p:oleObj>
              </mc:Choice>
              <mc:Fallback>
                <p:oleObj name="Equation" r:id="rId5" imgW="5968800" imgH="558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92375"/>
                        <a:ext cx="65516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6" name="Object 14">
            <a:extLst>
              <a:ext uri="{FF2B5EF4-FFF2-40B4-BE49-F238E27FC236}">
                <a16:creationId xmlns:a16="http://schemas.microsoft.com/office/drawing/2014/main" id="{04CC97E8-8084-4AEC-8ADD-59C016D00572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971550" y="3679825"/>
          <a:ext cx="75612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Equation" r:id="rId7" imgW="6806880" imgH="520560" progId="Equation.3">
                  <p:embed/>
                </p:oleObj>
              </mc:Choice>
              <mc:Fallback>
                <p:oleObj name="Equation" r:id="rId7" imgW="6806880" imgH="5205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79825"/>
                        <a:ext cx="75612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238" name="AutoShape 6">
            <a:extLst>
              <a:ext uri="{FF2B5EF4-FFF2-40B4-BE49-F238E27FC236}">
                <a16:creationId xmlns:a16="http://schemas.microsoft.com/office/drawing/2014/main" id="{2EC8C706-2893-4778-9FF1-F5C5CFF1CA5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5248" name="Object 16">
            <a:extLst>
              <a:ext uri="{FF2B5EF4-FFF2-40B4-BE49-F238E27FC236}">
                <a16:creationId xmlns:a16="http://schemas.microsoft.com/office/drawing/2014/main" id="{0EA60114-AD3F-43D7-B743-665AFD7835E4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827088" y="4852988"/>
          <a:ext cx="79216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7" name="Equation" r:id="rId9" imgW="5473440" imgH="380880" progId="Equation.3">
                  <p:embed/>
                </p:oleObj>
              </mc:Choice>
              <mc:Fallback>
                <p:oleObj name="Equation" r:id="rId9" imgW="5473440" imgH="3808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852988"/>
                        <a:ext cx="79216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Eta Alto Tiete ETEP 050">
            <a:extLst>
              <a:ext uri="{FF2B5EF4-FFF2-40B4-BE49-F238E27FC236}">
                <a16:creationId xmlns:a16="http://schemas.microsoft.com/office/drawing/2014/main" id="{F2A7D325-2B56-48C7-B66A-A5F62AD1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08163"/>
            <a:ext cx="8064500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0368" name="Object 16">
            <a:extLst>
              <a:ext uri="{FF2B5EF4-FFF2-40B4-BE49-F238E27FC236}">
                <a16:creationId xmlns:a16="http://schemas.microsoft.com/office/drawing/2014/main" id="{B9D76B6F-B0D6-44FC-9D2A-F19953FDCDA9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68313" y="1844675"/>
          <a:ext cx="8350250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Gráfico" r:id="rId4" imgW="6000750" imgH="3409950" progId="Excel.Chart.8">
                  <p:embed followColorScheme="full"/>
                </p:oleObj>
              </mc:Choice>
              <mc:Fallback>
                <p:oleObj name="Gráfico" r:id="rId4" imgW="6000750" imgH="3409950" progId="Excel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8350250" cy="474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3">
            <a:extLst>
              <a:ext uri="{FF2B5EF4-FFF2-40B4-BE49-F238E27FC236}">
                <a16:creationId xmlns:a16="http://schemas.microsoft.com/office/drawing/2014/main" id="{5D0F9D54-FB16-440F-8E17-BD8DEEAA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4C3C1604-27A4-47B9-B4DA-DAA34D06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00357" name="Picture 5">
            <a:extLst>
              <a:ext uri="{FF2B5EF4-FFF2-40B4-BE49-F238E27FC236}">
                <a16:creationId xmlns:a16="http://schemas.microsoft.com/office/drawing/2014/main" id="{ACC79A40-7190-4D22-AAD8-717AE3C23DA6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Rectangle 6">
            <a:extLst>
              <a:ext uri="{FF2B5EF4-FFF2-40B4-BE49-F238E27FC236}">
                <a16:creationId xmlns:a16="http://schemas.microsoft.com/office/drawing/2014/main" id="{D66B3E2A-6907-4CBC-9820-188F2E63A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	QUÍMICOS DO CLORO E BROMO NA FASE LÍQUIDA</a:t>
            </a:r>
          </a:p>
        </p:txBody>
      </p:sp>
      <p:graphicFrame>
        <p:nvGraphicFramePr>
          <p:cNvPr id="100366" name="Object 14">
            <a:extLst>
              <a:ext uri="{FF2B5EF4-FFF2-40B4-BE49-F238E27FC236}">
                <a16:creationId xmlns:a16="http://schemas.microsoft.com/office/drawing/2014/main" id="{B56CF092-5ED0-4D33-ACF6-BD99BCF4EFAE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932363" y="2349500"/>
          <a:ext cx="3721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Equation" r:id="rId7" imgW="3720960" imgH="419040" progId="Equation.3">
                  <p:embed/>
                </p:oleObj>
              </mc:Choice>
              <mc:Fallback>
                <p:oleObj name="Equation" r:id="rId7" imgW="3720960" imgH="419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349500"/>
                        <a:ext cx="3721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361" name="AutoShape 9">
            <a:extLst>
              <a:ext uri="{FF2B5EF4-FFF2-40B4-BE49-F238E27FC236}">
                <a16:creationId xmlns:a16="http://schemas.microsoft.com/office/drawing/2014/main" id="{7642870C-0F6D-4073-8455-F4DB89E0B27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>
            <a:extLst>
              <a:ext uri="{FF2B5EF4-FFF2-40B4-BE49-F238E27FC236}">
                <a16:creationId xmlns:a16="http://schemas.microsoft.com/office/drawing/2014/main" id="{F206B691-A62E-46DD-852A-50D398F35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EB7C6B01-CADC-48A6-950D-1122FB75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03430" name="Picture 6">
            <a:extLst>
              <a:ext uri="{FF2B5EF4-FFF2-40B4-BE49-F238E27FC236}">
                <a16:creationId xmlns:a16="http://schemas.microsoft.com/office/drawing/2014/main" id="{E415DF19-2373-41D7-B434-AABAA777D7C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1" name="Rectangle 7">
            <a:extLst>
              <a:ext uri="{FF2B5EF4-FFF2-40B4-BE49-F238E27FC236}">
                <a16:creationId xmlns:a16="http://schemas.microsoft.com/office/drawing/2014/main" id="{2AF14FB6-180B-41D6-AB9A-74AFEBB4E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	QUÍMICOS DO CLORO E BROMO NA FASE LÍQUIDA</a:t>
            </a:r>
          </a:p>
        </p:txBody>
      </p:sp>
      <p:graphicFrame>
        <p:nvGraphicFramePr>
          <p:cNvPr id="103432" name="Object 8">
            <a:extLst>
              <a:ext uri="{FF2B5EF4-FFF2-40B4-BE49-F238E27FC236}">
                <a16:creationId xmlns:a16="http://schemas.microsoft.com/office/drawing/2014/main" id="{FBE470C6-2EF9-4ABA-B7D9-F17726028C7F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68313" y="5734050"/>
          <a:ext cx="3721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1" name="Equation" r:id="rId4" imgW="3720960" imgH="419040" progId="Equation.3">
                  <p:embed/>
                </p:oleObj>
              </mc:Choice>
              <mc:Fallback>
                <p:oleObj name="Equation" r:id="rId4" imgW="372096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34050"/>
                        <a:ext cx="3721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5" name="Object 11">
            <a:extLst>
              <a:ext uri="{FF2B5EF4-FFF2-40B4-BE49-F238E27FC236}">
                <a16:creationId xmlns:a16="http://schemas.microsoft.com/office/drawing/2014/main" id="{474CD858-D283-4C86-830C-EF6102DA409A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950913" y="1693863"/>
          <a:ext cx="6696075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name="Gráfico" r:id="rId6" imgW="6000750" imgH="3409950" progId="Excel.Chart.8">
                  <p:embed followColorScheme="full"/>
                </p:oleObj>
              </mc:Choice>
              <mc:Fallback>
                <p:oleObj name="Gráfico" r:id="rId6" imgW="6000750" imgH="3409950" progId="Excel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693863"/>
                        <a:ext cx="6696075" cy="380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433" name="AutoShape 9">
            <a:extLst>
              <a:ext uri="{FF2B5EF4-FFF2-40B4-BE49-F238E27FC236}">
                <a16:creationId xmlns:a16="http://schemas.microsoft.com/office/drawing/2014/main" id="{14687B4B-1EAA-4BC2-B8B3-B540A681252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3436" name="Object 12">
            <a:extLst>
              <a:ext uri="{FF2B5EF4-FFF2-40B4-BE49-F238E27FC236}">
                <a16:creationId xmlns:a16="http://schemas.microsoft.com/office/drawing/2014/main" id="{92228212-F178-4684-AA9F-426ADD7E8CB1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787900" y="5445125"/>
          <a:ext cx="3771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3" name="Equation" r:id="rId8" imgW="3771720" imgH="1015920" progId="Equation.3">
                  <p:embed/>
                </p:oleObj>
              </mc:Choice>
              <mc:Fallback>
                <p:oleObj name="Equation" r:id="rId8" imgW="3771720" imgH="10159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445125"/>
                        <a:ext cx="3771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91" name="Picture 19" descr="Rio Itatinga Turbinado">
            <a:extLst>
              <a:ext uri="{FF2B5EF4-FFF2-40B4-BE49-F238E27FC236}">
                <a16:creationId xmlns:a16="http://schemas.microsoft.com/office/drawing/2014/main" id="{BB77CCB4-7BC9-40D2-B0FC-6A5D0490982B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76700"/>
            <a:ext cx="3816350" cy="2554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5478" name="Object 6">
            <a:extLst>
              <a:ext uri="{FF2B5EF4-FFF2-40B4-BE49-F238E27FC236}">
                <a16:creationId xmlns:a16="http://schemas.microsoft.com/office/drawing/2014/main" id="{9628F6E6-40C4-4A98-AE25-F2273660C77E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3924300" y="4365625"/>
          <a:ext cx="50403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Equation" r:id="rId4" imgW="3441600" imgH="317160" progId="Equation.3">
                  <p:embed/>
                </p:oleObj>
              </mc:Choice>
              <mc:Fallback>
                <p:oleObj name="Equation" r:id="rId4" imgW="3441600" imgH="317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365625"/>
                        <a:ext cx="504031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89" name="Picture 17" descr="Rio Itatinga">
            <a:extLst>
              <a:ext uri="{FF2B5EF4-FFF2-40B4-BE49-F238E27FC236}">
                <a16:creationId xmlns:a16="http://schemas.microsoft.com/office/drawing/2014/main" id="{5E043C1B-8752-4887-8C9E-073AB29A7A6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79575"/>
            <a:ext cx="3744912" cy="250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5481" name="Object 9">
            <a:extLst>
              <a:ext uri="{FF2B5EF4-FFF2-40B4-BE49-F238E27FC236}">
                <a16:creationId xmlns:a16="http://schemas.microsoft.com/office/drawing/2014/main" id="{2CE20916-C317-4450-B857-5F7184E20F64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643438" y="5300663"/>
          <a:ext cx="38877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7" name="Equation" r:id="rId7" imgW="2984400" imgH="799920" progId="Equation.3">
                  <p:embed/>
                </p:oleObj>
              </mc:Choice>
              <mc:Fallback>
                <p:oleObj name="Equation" r:id="rId7" imgW="2984400" imgH="7999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300663"/>
                        <a:ext cx="388778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4" name="Rectangle 2">
            <a:extLst>
              <a:ext uri="{FF2B5EF4-FFF2-40B4-BE49-F238E27FC236}">
                <a16:creationId xmlns:a16="http://schemas.microsoft.com/office/drawing/2014/main" id="{15F387FF-3B9F-4252-8848-F0E847CBD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C437087-93EA-4532-93A7-4D1E7A59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05476" name="Picture 4">
            <a:extLst>
              <a:ext uri="{FF2B5EF4-FFF2-40B4-BE49-F238E27FC236}">
                <a16:creationId xmlns:a16="http://schemas.microsoft.com/office/drawing/2014/main" id="{EBCE5F38-FD17-4C28-AE6B-43103C87993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480" name="AutoShape 8">
            <a:extLst>
              <a:ext uri="{FF2B5EF4-FFF2-40B4-BE49-F238E27FC236}">
                <a16:creationId xmlns:a16="http://schemas.microsoft.com/office/drawing/2014/main" id="{9D906054-2943-4848-8C67-E39CEB38052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493" name="Text Box 21">
            <a:extLst>
              <a:ext uri="{FF2B5EF4-FFF2-40B4-BE49-F238E27FC236}">
                <a16:creationId xmlns:a16="http://schemas.microsoft.com/office/drawing/2014/main" id="{4547BC07-C777-49C4-9F63-7C570D77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916113"/>
            <a:ext cx="46434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Águas naturais podem conter concentrações de íon brometo, que podem ser oxidados pelo cloro livre a ácido hipobromoso !!!</a:t>
            </a: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FD6A5A4C-67FC-425A-99CF-5ABEABA16BA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19113" y="188913"/>
            <a:ext cx="8229600" cy="1371600"/>
          </a:xfrm>
        </p:spPr>
        <p:txBody>
          <a:bodyPr/>
          <a:lstStyle/>
          <a:p>
            <a:r>
              <a:rPr lang="pt-BR" altLang="pt-BR" sz="4000"/>
              <a:t>ASPECTOS 	QUÍMICOS DO CLORO E BROMO NA FASE LÍQUIDA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84EBD3F-DFF9-4CEA-9069-FB375568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7ADD753-EAC4-49DE-9CB8-2F11DC45F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09572" name="Picture 4">
            <a:extLst>
              <a:ext uri="{FF2B5EF4-FFF2-40B4-BE49-F238E27FC236}">
                <a16:creationId xmlns:a16="http://schemas.microsoft.com/office/drawing/2014/main" id="{24F3CD7D-5D25-455F-A0E9-1A71ADE24E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Rectangle 5">
            <a:extLst>
              <a:ext uri="{FF2B5EF4-FFF2-40B4-BE49-F238E27FC236}">
                <a16:creationId xmlns:a16="http://schemas.microsoft.com/office/drawing/2014/main" id="{82CC30F8-E630-45BB-8B3D-214452C23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	QUÍMICOS DO CLORO E BROMO NA FASE LÍQUIDA</a:t>
            </a:r>
          </a:p>
        </p:txBody>
      </p:sp>
      <p:cxnSp>
        <p:nvCxnSpPr>
          <p:cNvPr id="109576" name="AutoShape 8">
            <a:extLst>
              <a:ext uri="{FF2B5EF4-FFF2-40B4-BE49-F238E27FC236}">
                <a16:creationId xmlns:a16="http://schemas.microsoft.com/office/drawing/2014/main" id="{7C9D379C-4B8C-453B-815B-55CA5AADB34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9579" name="Object 11">
            <a:extLst>
              <a:ext uri="{FF2B5EF4-FFF2-40B4-BE49-F238E27FC236}">
                <a16:creationId xmlns:a16="http://schemas.microsoft.com/office/drawing/2014/main" id="{B61B8A15-49DE-41DF-A4E7-91534F9AC418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84213" y="1628775"/>
          <a:ext cx="7200900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Gráfico" r:id="rId4" imgW="6000750" imgH="3409950" progId="Excel.Chart.8">
                  <p:embed followColorScheme="full"/>
                </p:oleObj>
              </mc:Choice>
              <mc:Fallback>
                <p:oleObj name="Gráfico" r:id="rId4" imgW="6000750" imgH="3409950" progId="Excel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7200900" cy="409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3" name="Object 15">
            <a:extLst>
              <a:ext uri="{FF2B5EF4-FFF2-40B4-BE49-F238E27FC236}">
                <a16:creationId xmlns:a16="http://schemas.microsoft.com/office/drawing/2014/main" id="{93ADD016-FE25-4BDE-B658-2E9EE24B780D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658813" y="5665788"/>
          <a:ext cx="38719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9" name="Equation" r:id="rId6" imgW="2590560" imgH="317160" progId="Equation.3">
                  <p:embed/>
                </p:oleObj>
              </mc:Choice>
              <mc:Fallback>
                <p:oleObj name="Equation" r:id="rId6" imgW="2590560" imgH="317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5665788"/>
                        <a:ext cx="38719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4" name="Object 16">
            <a:extLst>
              <a:ext uri="{FF2B5EF4-FFF2-40B4-BE49-F238E27FC236}">
                <a16:creationId xmlns:a16="http://schemas.microsoft.com/office/drawing/2014/main" id="{B66E52FB-F42E-4FB7-9E0B-2666E10A20BF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932363" y="5445125"/>
          <a:ext cx="38877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0" name="Equation" r:id="rId8" imgW="2984400" imgH="799920" progId="Equation.3">
                  <p:embed/>
                </p:oleObj>
              </mc:Choice>
              <mc:Fallback>
                <p:oleObj name="Equation" r:id="rId8" imgW="2984400" imgH="7999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445125"/>
                        <a:ext cx="388778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45" name="Picture 53" descr="F1000004">
            <a:extLst>
              <a:ext uri="{FF2B5EF4-FFF2-40B4-BE49-F238E27FC236}">
                <a16:creationId xmlns:a16="http://schemas.microsoft.com/office/drawing/2014/main" id="{4F1A82D0-6339-40C2-8C42-E267B54E538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205038"/>
            <a:ext cx="8569325" cy="421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594" name="Rectangle 2">
            <a:extLst>
              <a:ext uri="{FF2B5EF4-FFF2-40B4-BE49-F238E27FC236}">
                <a16:creationId xmlns:a16="http://schemas.microsoft.com/office/drawing/2014/main" id="{0B359BAA-AA23-465F-9E55-CFDC42F5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A379975-7C5C-4144-B21D-7F389E2F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53CA8E3B-144D-470E-9D4E-D7997AC89F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7" name="Rectangle 5">
            <a:extLst>
              <a:ext uri="{FF2B5EF4-FFF2-40B4-BE49-F238E27FC236}">
                <a16:creationId xmlns:a16="http://schemas.microsoft.com/office/drawing/2014/main" id="{8FB05275-E590-4FA6-983F-72031022C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	QUÍMICOS DO CLORO E BROMO NA FASE LÍQUIDA</a:t>
            </a:r>
            <a:br>
              <a:rPr lang="pt-BR" altLang="pt-BR" sz="4000"/>
            </a:br>
            <a:r>
              <a:rPr lang="pt-BR" altLang="pt-BR" sz="4000"/>
              <a:t>REAÇÕES OLEFÍNICAS</a:t>
            </a:r>
          </a:p>
        </p:txBody>
      </p:sp>
      <p:cxnSp>
        <p:nvCxnSpPr>
          <p:cNvPr id="110598" name="AutoShape 6">
            <a:extLst>
              <a:ext uri="{FF2B5EF4-FFF2-40B4-BE49-F238E27FC236}">
                <a16:creationId xmlns:a16="http://schemas.microsoft.com/office/drawing/2014/main" id="{BD0A202C-80B5-48A8-85A1-77410704C0A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0619" name="Group 27">
            <a:extLst>
              <a:ext uri="{FF2B5EF4-FFF2-40B4-BE49-F238E27FC236}">
                <a16:creationId xmlns:a16="http://schemas.microsoft.com/office/drawing/2014/main" id="{FADF7A75-AB91-4E75-9F86-3401D780E719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933700"/>
            <a:ext cx="2814637" cy="2501900"/>
            <a:chOff x="542" y="2172"/>
            <a:chExt cx="1773" cy="1576"/>
          </a:xfrm>
        </p:grpSpPr>
        <p:sp>
          <p:nvSpPr>
            <p:cNvPr id="110606" name="Text Box 14">
              <a:extLst>
                <a:ext uri="{FF2B5EF4-FFF2-40B4-BE49-F238E27FC236}">
                  <a16:creationId xmlns:a16="http://schemas.microsoft.com/office/drawing/2014/main" id="{76DEF278-202F-4BC1-9ABA-69B62CBDF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768"/>
              <a:ext cx="3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C</a:t>
              </a:r>
            </a:p>
          </p:txBody>
        </p:sp>
        <p:sp>
          <p:nvSpPr>
            <p:cNvPr id="110607" name="Line 15">
              <a:extLst>
                <a:ext uri="{FF2B5EF4-FFF2-40B4-BE49-F238E27FC236}">
                  <a16:creationId xmlns:a16="http://schemas.microsoft.com/office/drawing/2014/main" id="{1A6E7DE8-CB0A-4FFC-A637-9A9BF641D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931"/>
              <a:ext cx="31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08" name="Line 16">
              <a:extLst>
                <a:ext uri="{FF2B5EF4-FFF2-40B4-BE49-F238E27FC236}">
                  <a16:creationId xmlns:a16="http://schemas.microsoft.com/office/drawing/2014/main" id="{9A24D6BC-CA16-4823-9BC4-52F8B184E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067"/>
              <a:ext cx="31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09" name="Text Box 17">
              <a:extLst>
                <a:ext uri="{FF2B5EF4-FFF2-40B4-BE49-F238E27FC236}">
                  <a16:creationId xmlns:a16="http://schemas.microsoft.com/office/drawing/2014/main" id="{F8D4B6F9-8524-4F5D-8502-2C5158A28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3" y="2766"/>
              <a:ext cx="3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C</a:t>
              </a:r>
            </a:p>
          </p:txBody>
        </p:sp>
        <p:sp>
          <p:nvSpPr>
            <p:cNvPr id="110611" name="Line 19">
              <a:extLst>
                <a:ext uri="{FF2B5EF4-FFF2-40B4-BE49-F238E27FC236}">
                  <a16:creationId xmlns:a16="http://schemas.microsoft.com/office/drawing/2014/main" id="{2B5112CA-D3EC-482A-BCB1-122D38357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" y="3158"/>
              <a:ext cx="136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12" name="Text Box 20">
              <a:extLst>
                <a:ext uri="{FF2B5EF4-FFF2-40B4-BE49-F238E27FC236}">
                  <a16:creationId xmlns:a16="http://schemas.microsoft.com/office/drawing/2014/main" id="{EB07B6FF-F3E8-4C3F-8FC4-8D226C3A9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" y="3306"/>
              <a:ext cx="4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R</a:t>
              </a:r>
              <a:r>
                <a:rPr lang="pt-BR" altLang="pt-BR" sz="4000" baseline="-25000"/>
                <a:t>1</a:t>
              </a:r>
            </a:p>
          </p:txBody>
        </p:sp>
        <p:sp>
          <p:nvSpPr>
            <p:cNvPr id="110613" name="Line 21">
              <a:extLst>
                <a:ext uri="{FF2B5EF4-FFF2-40B4-BE49-F238E27FC236}">
                  <a16:creationId xmlns:a16="http://schemas.microsoft.com/office/drawing/2014/main" id="{FB312680-B55F-4F88-B3BB-EA929F3E7B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791" y="3158"/>
              <a:ext cx="181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14" name="Text Box 22">
              <a:extLst>
                <a:ext uri="{FF2B5EF4-FFF2-40B4-BE49-F238E27FC236}">
                  <a16:creationId xmlns:a16="http://schemas.microsoft.com/office/drawing/2014/main" id="{3E3BD0B0-0A1E-446E-BF39-576AC0F79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294"/>
              <a:ext cx="4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R</a:t>
              </a:r>
              <a:r>
                <a:rPr lang="pt-BR" altLang="pt-BR" sz="4000" baseline="-25000"/>
                <a:t>2</a:t>
              </a:r>
            </a:p>
          </p:txBody>
        </p:sp>
        <p:sp>
          <p:nvSpPr>
            <p:cNvPr id="110615" name="Line 23">
              <a:extLst>
                <a:ext uri="{FF2B5EF4-FFF2-40B4-BE49-F238E27FC236}">
                  <a16:creationId xmlns:a16="http://schemas.microsoft.com/office/drawing/2014/main" id="{D1D322F6-EB91-4E54-8DB4-B70646B3F7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2855135" flipH="1" flipV="1">
              <a:off x="803" y="2557"/>
              <a:ext cx="33" cy="27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16" name="Text Box 24">
              <a:extLst>
                <a:ext uri="{FF2B5EF4-FFF2-40B4-BE49-F238E27FC236}">
                  <a16:creationId xmlns:a16="http://schemas.microsoft.com/office/drawing/2014/main" id="{577FB561-999A-4AA8-ACB2-542E939E8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544" y="2201"/>
              <a:ext cx="3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H</a:t>
              </a:r>
              <a:endParaRPr lang="pt-BR" altLang="pt-BR" sz="4000" baseline="-25000"/>
            </a:p>
          </p:txBody>
        </p:sp>
        <p:sp>
          <p:nvSpPr>
            <p:cNvPr id="110617" name="Line 25">
              <a:extLst>
                <a:ext uri="{FF2B5EF4-FFF2-40B4-BE49-F238E27FC236}">
                  <a16:creationId xmlns:a16="http://schemas.microsoft.com/office/drawing/2014/main" id="{C045EB27-463E-4771-869A-A7DA91318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2614"/>
              <a:ext cx="136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18" name="Text Box 26">
              <a:extLst>
                <a:ext uri="{FF2B5EF4-FFF2-40B4-BE49-F238E27FC236}">
                  <a16:creationId xmlns:a16="http://schemas.microsoft.com/office/drawing/2014/main" id="{00A3F8FD-4030-4FD3-B12A-66DF6A8B0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172"/>
              <a:ext cx="3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H</a:t>
              </a:r>
              <a:endParaRPr lang="pt-BR" altLang="pt-BR" sz="4000" baseline="-25000"/>
            </a:p>
          </p:txBody>
        </p:sp>
      </p:grpSp>
      <p:sp>
        <p:nvSpPr>
          <p:cNvPr id="110620" name="Text Box 28">
            <a:extLst>
              <a:ext uri="{FF2B5EF4-FFF2-40B4-BE49-F238E27FC236}">
                <a16:creationId xmlns:a16="http://schemas.microsoft.com/office/drawing/2014/main" id="{3D2940D9-380C-431F-A3EF-20ACB223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889375"/>
            <a:ext cx="2495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+ HOCl </a:t>
            </a:r>
            <a:r>
              <a:rPr lang="pt-BR" altLang="pt-BR" sz="4000">
                <a:sym typeface="Symbol" panose="05050102010706020507" pitchFamily="18" charset="2"/>
              </a:rPr>
              <a:t></a:t>
            </a:r>
          </a:p>
        </p:txBody>
      </p:sp>
      <p:sp>
        <p:nvSpPr>
          <p:cNvPr id="110622" name="Text Box 30">
            <a:extLst>
              <a:ext uri="{FF2B5EF4-FFF2-40B4-BE49-F238E27FC236}">
                <a16:creationId xmlns:a16="http://schemas.microsoft.com/office/drawing/2014/main" id="{7DA41A10-6EBE-4B51-BADD-203A8667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3910013"/>
            <a:ext cx="48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C</a:t>
            </a:r>
          </a:p>
        </p:txBody>
      </p:sp>
      <p:sp>
        <p:nvSpPr>
          <p:cNvPr id="110624" name="Line 32">
            <a:extLst>
              <a:ext uri="{FF2B5EF4-FFF2-40B4-BE49-F238E27FC236}">
                <a16:creationId xmlns:a16="http://schemas.microsoft.com/office/drawing/2014/main" id="{2FD7F0A5-7540-453A-810F-9D8CA9FDB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3713" y="4302125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625" name="Text Box 33">
            <a:extLst>
              <a:ext uri="{FF2B5EF4-FFF2-40B4-BE49-F238E27FC236}">
                <a16:creationId xmlns:a16="http://schemas.microsoft.com/office/drawing/2014/main" id="{454A8B96-9234-4067-B698-74C4D5C8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450" y="3906838"/>
            <a:ext cx="48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C</a:t>
            </a:r>
          </a:p>
        </p:txBody>
      </p:sp>
      <p:sp>
        <p:nvSpPr>
          <p:cNvPr id="110627" name="Text Box 35">
            <a:extLst>
              <a:ext uri="{FF2B5EF4-FFF2-40B4-BE49-F238E27FC236}">
                <a16:creationId xmlns:a16="http://schemas.microsoft.com/office/drawing/2014/main" id="{C200AEFD-854A-4342-BF59-AA45F8A6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5113338"/>
            <a:ext cx="687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R</a:t>
            </a:r>
            <a:r>
              <a:rPr lang="pt-BR" altLang="pt-BR" sz="4000" baseline="-25000"/>
              <a:t>1</a:t>
            </a:r>
          </a:p>
        </p:txBody>
      </p:sp>
      <p:sp>
        <p:nvSpPr>
          <p:cNvPr id="110629" name="Text Box 37">
            <a:extLst>
              <a:ext uri="{FF2B5EF4-FFF2-40B4-BE49-F238E27FC236}">
                <a16:creationId xmlns:a16="http://schemas.microsoft.com/office/drawing/2014/main" id="{492F54EB-52AA-44B2-B1B9-08223477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113338"/>
            <a:ext cx="687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R</a:t>
            </a:r>
            <a:r>
              <a:rPr lang="pt-BR" altLang="pt-BR" sz="4000" baseline="-25000"/>
              <a:t>2</a:t>
            </a:r>
          </a:p>
        </p:txBody>
      </p:sp>
      <p:sp>
        <p:nvSpPr>
          <p:cNvPr id="110631" name="Text Box 39">
            <a:extLst>
              <a:ext uri="{FF2B5EF4-FFF2-40B4-BE49-F238E27FC236}">
                <a16:creationId xmlns:a16="http://schemas.microsoft.com/office/drawing/2014/main" id="{2F425774-77DA-4DF1-8A46-B18CC9D7CB0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292725" y="3941763"/>
            <a:ext cx="527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H</a:t>
            </a:r>
            <a:endParaRPr lang="pt-BR" altLang="pt-BR" sz="4000" baseline="-25000"/>
          </a:p>
        </p:txBody>
      </p:sp>
      <p:sp>
        <p:nvSpPr>
          <p:cNvPr id="110633" name="Text Box 41">
            <a:extLst>
              <a:ext uri="{FF2B5EF4-FFF2-40B4-BE49-F238E27FC236}">
                <a16:creationId xmlns:a16="http://schemas.microsoft.com/office/drawing/2014/main" id="{29220B3A-ADAE-4F02-A914-8D0C693C2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3916363"/>
            <a:ext cx="527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H</a:t>
            </a:r>
            <a:endParaRPr lang="pt-BR" altLang="pt-BR" sz="4000" baseline="-25000"/>
          </a:p>
        </p:txBody>
      </p:sp>
      <p:sp>
        <p:nvSpPr>
          <p:cNvPr id="110634" name="Line 42">
            <a:extLst>
              <a:ext uri="{FF2B5EF4-FFF2-40B4-BE49-F238E27FC236}">
                <a16:creationId xmlns:a16="http://schemas.microsoft.com/office/drawing/2014/main" id="{3B37E843-1C2E-455E-9960-A018153D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5113" y="4302125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635" name="Line 43">
            <a:extLst>
              <a:ext uri="{FF2B5EF4-FFF2-40B4-BE49-F238E27FC236}">
                <a16:creationId xmlns:a16="http://schemas.microsoft.com/office/drawing/2014/main" id="{B4CE2757-F183-4ABE-BB26-6E6FF9345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4302125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636" name="Line 44">
            <a:extLst>
              <a:ext uri="{FF2B5EF4-FFF2-40B4-BE49-F238E27FC236}">
                <a16:creationId xmlns:a16="http://schemas.microsoft.com/office/drawing/2014/main" id="{2BEFF0E0-A69F-469A-8B06-C9E5EB8306F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310312" y="3690938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637" name="Line 45">
            <a:extLst>
              <a:ext uri="{FF2B5EF4-FFF2-40B4-BE49-F238E27FC236}">
                <a16:creationId xmlns:a16="http://schemas.microsoft.com/office/drawing/2014/main" id="{BD8251B7-D043-4893-8D69-995401907EB5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419975" y="3703638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638" name="Line 46">
            <a:extLst>
              <a:ext uri="{FF2B5EF4-FFF2-40B4-BE49-F238E27FC236}">
                <a16:creationId xmlns:a16="http://schemas.microsoft.com/office/drawing/2014/main" id="{368F4845-FE3C-436C-95A0-629EC79F601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335712" y="4829176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639" name="Line 47">
            <a:extLst>
              <a:ext uri="{FF2B5EF4-FFF2-40B4-BE49-F238E27FC236}">
                <a16:creationId xmlns:a16="http://schemas.microsoft.com/office/drawing/2014/main" id="{998E37A2-7C2F-4CFF-9AF9-5E107B953A4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445375" y="4841876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640" name="Text Box 48">
            <a:extLst>
              <a:ext uri="{FF2B5EF4-FFF2-40B4-BE49-F238E27FC236}">
                <a16:creationId xmlns:a16="http://schemas.microsoft.com/office/drawing/2014/main" id="{B93F5BE2-D45B-4768-8203-F27BB2DCD95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110288" y="2808288"/>
            <a:ext cx="885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HO</a:t>
            </a:r>
            <a:endParaRPr lang="pt-BR" altLang="pt-BR" sz="4000" baseline="-25000"/>
          </a:p>
        </p:txBody>
      </p:sp>
      <p:sp>
        <p:nvSpPr>
          <p:cNvPr id="110641" name="Text Box 49">
            <a:extLst>
              <a:ext uri="{FF2B5EF4-FFF2-40B4-BE49-F238E27FC236}">
                <a16:creationId xmlns:a16="http://schemas.microsoft.com/office/drawing/2014/main" id="{607C5010-8E6A-4089-B9E5-B4A57441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2781300"/>
            <a:ext cx="604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Cl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C2DF6440-94A0-4732-846C-50CB5873B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07464B0D-3E8B-4581-8D84-A5409A474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13669" name="Picture 5">
            <a:extLst>
              <a:ext uri="{FF2B5EF4-FFF2-40B4-BE49-F238E27FC236}">
                <a16:creationId xmlns:a16="http://schemas.microsoft.com/office/drawing/2014/main" id="{A39279B0-42D2-4235-BE0C-1D8122B93A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0" name="Rectangle 6">
            <a:extLst>
              <a:ext uri="{FF2B5EF4-FFF2-40B4-BE49-F238E27FC236}">
                <a16:creationId xmlns:a16="http://schemas.microsoft.com/office/drawing/2014/main" id="{4F02BD66-6144-444C-8A64-DD8276BEA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	QUÍMICOS DO CLORO E BROMO NA FASE LÍQUIDA</a:t>
            </a:r>
            <a:br>
              <a:rPr lang="pt-BR" altLang="pt-BR" sz="4000"/>
            </a:br>
            <a:r>
              <a:rPr lang="pt-BR" altLang="pt-BR" sz="4000"/>
              <a:t>SUBSTITUIÇÃO EM AROMÁTICOS</a:t>
            </a:r>
          </a:p>
        </p:txBody>
      </p:sp>
      <p:cxnSp>
        <p:nvCxnSpPr>
          <p:cNvPr id="113671" name="AutoShape 7">
            <a:extLst>
              <a:ext uri="{FF2B5EF4-FFF2-40B4-BE49-F238E27FC236}">
                <a16:creationId xmlns:a16="http://schemas.microsoft.com/office/drawing/2014/main" id="{0B541BC1-C23B-4310-90F1-D4E2A719729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3666" name="Picture 2" descr="F1000004">
            <a:extLst>
              <a:ext uri="{FF2B5EF4-FFF2-40B4-BE49-F238E27FC236}">
                <a16:creationId xmlns:a16="http://schemas.microsoft.com/office/drawing/2014/main" id="{7E5A8095-638F-4B4D-A1CB-740737275A1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8713788" cy="421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3722" name="Group 58">
            <a:extLst>
              <a:ext uri="{FF2B5EF4-FFF2-40B4-BE49-F238E27FC236}">
                <a16:creationId xmlns:a16="http://schemas.microsoft.com/office/drawing/2014/main" id="{18F0DC37-CA5C-4721-B8E1-E4E55467F360}"/>
              </a:ext>
            </a:extLst>
          </p:cNvPr>
          <p:cNvGrpSpPr>
            <a:grpSpLocks/>
          </p:cNvGrpSpPr>
          <p:nvPr/>
        </p:nvGrpSpPr>
        <p:grpSpPr bwMode="auto">
          <a:xfrm>
            <a:off x="382588" y="2459038"/>
            <a:ext cx="8312150" cy="3586162"/>
            <a:chOff x="241" y="1549"/>
            <a:chExt cx="5236" cy="2259"/>
          </a:xfrm>
        </p:grpSpPr>
        <p:grpSp>
          <p:nvGrpSpPr>
            <p:cNvPr id="113720" name="Group 56">
              <a:extLst>
                <a:ext uri="{FF2B5EF4-FFF2-40B4-BE49-F238E27FC236}">
                  <a16:creationId xmlns:a16="http://schemas.microsoft.com/office/drawing/2014/main" id="{0F259A7D-FCA2-4A58-97CB-3C9BEFB70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" y="2206"/>
              <a:ext cx="1726" cy="952"/>
              <a:chOff x="431" y="2206"/>
              <a:chExt cx="1726" cy="952"/>
            </a:xfrm>
          </p:grpSpPr>
          <p:sp>
            <p:nvSpPr>
              <p:cNvPr id="113702" name="AutoShape 38">
                <a:extLst>
                  <a:ext uri="{FF2B5EF4-FFF2-40B4-BE49-F238E27FC236}">
                    <a16:creationId xmlns:a16="http://schemas.microsoft.com/office/drawing/2014/main" id="{434591D8-8FE2-4FAC-919B-A4DE75EA9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31" y="2206"/>
                <a:ext cx="953" cy="952"/>
              </a:xfrm>
              <a:prstGeom prst="hexagon">
                <a:avLst>
                  <a:gd name="adj" fmla="val 25026"/>
                  <a:gd name="vf" fmla="val 115470"/>
                </a:avLst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03" name="Line 39">
                <a:extLst>
                  <a:ext uri="{FF2B5EF4-FFF2-40B4-BE49-F238E27FC236}">
                    <a16:creationId xmlns:a16="http://schemas.microsoft.com/office/drawing/2014/main" id="{B101A62F-E47C-4E32-8D11-FA75E5325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2659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04" name="Text Box 40">
                <a:extLst>
                  <a:ext uri="{FF2B5EF4-FFF2-40B4-BE49-F238E27FC236}">
                    <a16:creationId xmlns:a16="http://schemas.microsoft.com/office/drawing/2014/main" id="{685E505E-4BE4-492E-B5DD-690ECEA66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599" y="2432"/>
                <a:ext cx="55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4000"/>
                  <a:t>HO</a:t>
                </a:r>
                <a:endParaRPr lang="pt-BR" altLang="pt-BR" sz="4000" baseline="-25000"/>
              </a:p>
            </p:txBody>
          </p:sp>
          <p:sp>
            <p:nvSpPr>
              <p:cNvPr id="113705" name="Line 41">
                <a:extLst>
                  <a:ext uri="{FF2B5EF4-FFF2-40B4-BE49-F238E27FC236}">
                    <a16:creationId xmlns:a16="http://schemas.microsoft.com/office/drawing/2014/main" id="{770800D1-2739-42A0-B906-5758E38A8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" y="3067"/>
                <a:ext cx="40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06" name="Line 42">
                <a:extLst>
                  <a:ext uri="{FF2B5EF4-FFF2-40B4-BE49-F238E27FC236}">
                    <a16:creationId xmlns:a16="http://schemas.microsoft.com/office/drawing/2014/main" id="{E03D4609-F1C6-4F72-8587-ADE9AD8FE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" y="2251"/>
                <a:ext cx="226" cy="40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07" name="Line 43">
                <a:extLst>
                  <a:ext uri="{FF2B5EF4-FFF2-40B4-BE49-F238E27FC236}">
                    <a16:creationId xmlns:a16="http://schemas.microsoft.com/office/drawing/2014/main" id="{4FC44460-2DE8-4B57-B9D3-FDF88385D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31" y="2341"/>
                <a:ext cx="407" cy="22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3708" name="Text Box 44">
              <a:extLst>
                <a:ext uri="{FF2B5EF4-FFF2-40B4-BE49-F238E27FC236}">
                  <a16:creationId xmlns:a16="http://schemas.microsoft.com/office/drawing/2014/main" id="{793715CE-0552-4D4D-816E-4F9E58561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" y="2411"/>
              <a:ext cx="15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+ HOCl </a:t>
              </a:r>
              <a:r>
                <a:rPr lang="pt-BR" altLang="pt-BR" sz="4000">
                  <a:sym typeface="Symbol" panose="05050102010706020507" pitchFamily="18" charset="2"/>
                </a:rPr>
                <a:t></a:t>
              </a:r>
            </a:p>
          </p:txBody>
        </p:sp>
        <p:grpSp>
          <p:nvGrpSpPr>
            <p:cNvPr id="113718" name="Group 54">
              <a:extLst>
                <a:ext uri="{FF2B5EF4-FFF2-40B4-BE49-F238E27FC236}">
                  <a16:creationId xmlns:a16="http://schemas.microsoft.com/office/drawing/2014/main" id="{40E4A6BA-9BE3-4AAF-B9E8-986DC8E95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5" y="1549"/>
              <a:ext cx="952" cy="2259"/>
              <a:chOff x="3763" y="1541"/>
              <a:chExt cx="952" cy="2259"/>
            </a:xfrm>
          </p:grpSpPr>
          <p:sp>
            <p:nvSpPr>
              <p:cNvPr id="113709" name="AutoShape 45">
                <a:extLst>
                  <a:ext uri="{FF2B5EF4-FFF2-40B4-BE49-F238E27FC236}">
                    <a16:creationId xmlns:a16="http://schemas.microsoft.com/office/drawing/2014/main" id="{1C2AA273-9E43-4F07-BA16-5615902CF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762" y="2196"/>
                <a:ext cx="953" cy="952"/>
              </a:xfrm>
              <a:prstGeom prst="hexagon">
                <a:avLst>
                  <a:gd name="adj" fmla="val 25026"/>
                  <a:gd name="vf" fmla="val 115470"/>
                </a:avLst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710" name="Line 46">
                <a:extLst>
                  <a:ext uri="{FF2B5EF4-FFF2-40B4-BE49-F238E27FC236}">
                    <a16:creationId xmlns:a16="http://schemas.microsoft.com/office/drawing/2014/main" id="{F07D8853-BDBF-4DBD-BD90-DF5C814D2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102" y="2080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11" name="Text Box 47">
                <a:extLst>
                  <a:ext uri="{FF2B5EF4-FFF2-40B4-BE49-F238E27FC236}">
                    <a16:creationId xmlns:a16="http://schemas.microsoft.com/office/drawing/2014/main" id="{649DF311-6714-41BD-90B3-6D260ECDE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9" y="1541"/>
                <a:ext cx="55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4000"/>
                  <a:t>HO</a:t>
                </a:r>
                <a:endParaRPr lang="pt-BR" altLang="pt-BR" sz="4000" baseline="-25000"/>
              </a:p>
            </p:txBody>
          </p:sp>
          <p:sp>
            <p:nvSpPr>
              <p:cNvPr id="113712" name="Line 48">
                <a:extLst>
                  <a:ext uri="{FF2B5EF4-FFF2-40B4-BE49-F238E27FC236}">
                    <a16:creationId xmlns:a16="http://schemas.microsoft.com/office/drawing/2014/main" id="{013BF253-90C9-4E12-83AB-97325580A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420" y="2673"/>
                <a:ext cx="40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13" name="Line 49">
                <a:extLst>
                  <a:ext uri="{FF2B5EF4-FFF2-40B4-BE49-F238E27FC236}">
                    <a16:creationId xmlns:a16="http://schemas.microsoft.com/office/drawing/2014/main" id="{3715E651-93C1-46DE-8044-FB4BB5118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899" y="2197"/>
                <a:ext cx="226" cy="40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14" name="Line 50">
                <a:extLst>
                  <a:ext uri="{FF2B5EF4-FFF2-40B4-BE49-F238E27FC236}">
                    <a16:creationId xmlns:a16="http://schemas.microsoft.com/office/drawing/2014/main" id="{15BEBF36-CC91-43C4-92C5-2B58E7D8C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808" y="2831"/>
                <a:ext cx="407" cy="22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16" name="Line 52">
                <a:extLst>
                  <a:ext uri="{FF2B5EF4-FFF2-40B4-BE49-F238E27FC236}">
                    <a16:creationId xmlns:a16="http://schemas.microsoft.com/office/drawing/2014/main" id="{BAF109B4-468E-418A-923F-39BB1DB34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126" y="3268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717" name="Text Box 53">
                <a:extLst>
                  <a:ext uri="{FF2B5EF4-FFF2-40B4-BE49-F238E27FC236}">
                    <a16:creationId xmlns:a16="http://schemas.microsoft.com/office/drawing/2014/main" id="{2A0973F4-76EA-43AC-9AD1-BFAC163C8E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4" y="3358"/>
                <a:ext cx="38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4000"/>
                  <a:t>Cl</a:t>
                </a:r>
              </a:p>
            </p:txBody>
          </p:sp>
        </p:grpSp>
        <p:sp>
          <p:nvSpPr>
            <p:cNvPr id="113719" name="Text Box 55">
              <a:extLst>
                <a:ext uri="{FF2B5EF4-FFF2-40B4-BE49-F238E27FC236}">
                  <a16:creationId xmlns:a16="http://schemas.microsoft.com/office/drawing/2014/main" id="{F07CB3EE-E420-404B-9AF6-FF1DB09B5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444"/>
              <a:ext cx="100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+ H</a:t>
              </a:r>
              <a:r>
                <a:rPr lang="pt-BR" altLang="pt-BR" sz="4000" baseline="-25000"/>
                <a:t>2</a:t>
              </a:r>
              <a:r>
                <a:rPr lang="pt-BR" altLang="pt-BR" sz="4000"/>
                <a:t>O</a:t>
              </a:r>
              <a:endParaRPr lang="pt-BR" altLang="pt-BR" sz="4000"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AD9C935C-C813-43EC-8037-0058CB16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3EF2FFB-6D28-48E7-832E-4997737B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88F5C332-AE69-44D2-B534-4766E244145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3" name="Rectangle 5">
            <a:extLst>
              <a:ext uri="{FF2B5EF4-FFF2-40B4-BE49-F238E27FC236}">
                <a16:creationId xmlns:a16="http://schemas.microsoft.com/office/drawing/2014/main" id="{ECAA66BA-881C-4403-914F-7A91BE74F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ASPECTOS 	QUÍMICOS DO CLORO E BROMO NA FASE LÍQUIDA</a:t>
            </a:r>
            <a:br>
              <a:rPr lang="pt-BR" altLang="pt-BR" sz="4000"/>
            </a:br>
            <a:r>
              <a:rPr lang="pt-BR" altLang="pt-BR" sz="4000"/>
              <a:t>SUBSTITUIÇÃO EM NITROGÊNIO</a:t>
            </a:r>
          </a:p>
        </p:txBody>
      </p:sp>
      <p:cxnSp>
        <p:nvCxnSpPr>
          <p:cNvPr id="114694" name="AutoShape 6">
            <a:extLst>
              <a:ext uri="{FF2B5EF4-FFF2-40B4-BE49-F238E27FC236}">
                <a16:creationId xmlns:a16="http://schemas.microsoft.com/office/drawing/2014/main" id="{99212D3F-FFD0-40D3-8D3C-5DDCCE75620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695" name="Picture 7" descr="F1000004">
            <a:extLst>
              <a:ext uri="{FF2B5EF4-FFF2-40B4-BE49-F238E27FC236}">
                <a16:creationId xmlns:a16="http://schemas.microsoft.com/office/drawing/2014/main" id="{0F8F7CC3-16FC-4DDA-8D66-ABE7DDA444D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8713788" cy="421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04" name="Text Box 16">
            <a:extLst>
              <a:ext uri="{FF2B5EF4-FFF2-40B4-BE49-F238E27FC236}">
                <a16:creationId xmlns:a16="http://schemas.microsoft.com/office/drawing/2014/main" id="{2325C3C7-F813-4D0A-8207-644D997C2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827463"/>
            <a:ext cx="2495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+ HOCl </a:t>
            </a:r>
            <a:r>
              <a:rPr lang="pt-BR" altLang="pt-BR" sz="4000">
                <a:sym typeface="Symbol" panose="05050102010706020507" pitchFamily="18" charset="2"/>
              </a:rPr>
              <a:t>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5F8E57B6-4D71-41F1-A691-A1CFC2D33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3879850"/>
            <a:ext cx="1601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+ H</a:t>
            </a:r>
            <a:r>
              <a:rPr lang="pt-BR" altLang="pt-BR" sz="4000" baseline="-25000"/>
              <a:t>2</a:t>
            </a:r>
            <a:r>
              <a:rPr lang="pt-BR" altLang="pt-BR" sz="4000"/>
              <a:t>O</a:t>
            </a:r>
            <a:endParaRPr lang="pt-BR" altLang="pt-BR" sz="4000">
              <a:sym typeface="Symbol" panose="05050102010706020507" pitchFamily="18" charset="2"/>
            </a:endParaRPr>
          </a:p>
        </p:txBody>
      </p:sp>
      <p:sp>
        <p:nvSpPr>
          <p:cNvPr id="114717" name="Line 29">
            <a:extLst>
              <a:ext uri="{FF2B5EF4-FFF2-40B4-BE49-F238E27FC236}">
                <a16:creationId xmlns:a16="http://schemas.microsoft.com/office/drawing/2014/main" id="{5A64D6F8-3249-4035-AD93-18A3CCB39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4221163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14292E3D-2255-4ADE-A646-B83E1BDB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3876675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N</a:t>
            </a:r>
          </a:p>
        </p:txBody>
      </p:sp>
      <p:sp>
        <p:nvSpPr>
          <p:cNvPr id="114722" name="Line 34">
            <a:extLst>
              <a:ext uri="{FF2B5EF4-FFF2-40B4-BE49-F238E27FC236}">
                <a16:creationId xmlns:a16="http://schemas.microsoft.com/office/drawing/2014/main" id="{FB866010-EDA0-4C1C-99A0-3B73E02259D0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113757" y="4498181"/>
            <a:ext cx="287338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B2AFF95F-ABBA-493F-8C7D-F3ED6971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4714875"/>
            <a:ext cx="687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R</a:t>
            </a:r>
            <a:r>
              <a:rPr lang="pt-BR" altLang="pt-BR" sz="4000" baseline="-25000"/>
              <a:t>2</a:t>
            </a:r>
          </a:p>
        </p:txBody>
      </p:sp>
      <p:sp>
        <p:nvSpPr>
          <p:cNvPr id="114725" name="Text Box 37">
            <a:extLst>
              <a:ext uri="{FF2B5EF4-FFF2-40B4-BE49-F238E27FC236}">
                <a16:creationId xmlns:a16="http://schemas.microsoft.com/office/drawing/2014/main" id="{AAA6BC4D-376C-4C44-87E6-9282131BDDA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11188" y="3860800"/>
            <a:ext cx="527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H</a:t>
            </a:r>
            <a:endParaRPr lang="pt-BR" altLang="pt-BR" sz="4000" baseline="-25000"/>
          </a:p>
        </p:txBody>
      </p:sp>
      <p:sp>
        <p:nvSpPr>
          <p:cNvPr id="114726" name="Line 38">
            <a:extLst>
              <a:ext uri="{FF2B5EF4-FFF2-40B4-BE49-F238E27FC236}">
                <a16:creationId xmlns:a16="http://schemas.microsoft.com/office/drawing/2014/main" id="{CBA9D5CF-C347-48D5-91BA-337D3C1304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2963" y="3635375"/>
            <a:ext cx="215900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727" name="Text Box 39">
            <a:extLst>
              <a:ext uri="{FF2B5EF4-FFF2-40B4-BE49-F238E27FC236}">
                <a16:creationId xmlns:a16="http://schemas.microsoft.com/office/drawing/2014/main" id="{AB61C68B-DE99-45D6-BA1E-A9C4A83B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2933700"/>
            <a:ext cx="687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R</a:t>
            </a:r>
            <a:r>
              <a:rPr lang="pt-BR" altLang="pt-BR" sz="4000" baseline="-25000"/>
              <a:t>1</a:t>
            </a:r>
          </a:p>
        </p:txBody>
      </p:sp>
      <p:sp>
        <p:nvSpPr>
          <p:cNvPr id="114728" name="Line 40">
            <a:extLst>
              <a:ext uri="{FF2B5EF4-FFF2-40B4-BE49-F238E27FC236}">
                <a16:creationId xmlns:a16="http://schemas.microsoft.com/office/drawing/2014/main" id="{7A75E2B0-ABF0-474A-9634-338083AE4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2613" y="4249738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729" name="Text Box 41">
            <a:extLst>
              <a:ext uri="{FF2B5EF4-FFF2-40B4-BE49-F238E27FC236}">
                <a16:creationId xmlns:a16="http://schemas.microsoft.com/office/drawing/2014/main" id="{477212BD-657D-47FC-A0FC-0EDCA058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3905250"/>
            <a:ext cx="52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N</a:t>
            </a:r>
          </a:p>
        </p:txBody>
      </p:sp>
      <p:sp>
        <p:nvSpPr>
          <p:cNvPr id="114730" name="Line 42">
            <a:extLst>
              <a:ext uri="{FF2B5EF4-FFF2-40B4-BE49-F238E27FC236}">
                <a16:creationId xmlns:a16="http://schemas.microsoft.com/office/drawing/2014/main" id="{8EBF402F-9984-49EE-AB35-0A12F25D1A9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620669" y="4526756"/>
            <a:ext cx="287338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731" name="Text Box 43">
            <a:extLst>
              <a:ext uri="{FF2B5EF4-FFF2-40B4-BE49-F238E27FC236}">
                <a16:creationId xmlns:a16="http://schemas.microsoft.com/office/drawing/2014/main" id="{35025B83-6FBE-47E6-951A-E731D2EBA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4743450"/>
            <a:ext cx="687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R</a:t>
            </a:r>
            <a:r>
              <a:rPr lang="pt-BR" altLang="pt-BR" sz="4000" baseline="-25000"/>
              <a:t>2</a:t>
            </a:r>
          </a:p>
        </p:txBody>
      </p:sp>
      <p:sp>
        <p:nvSpPr>
          <p:cNvPr id="114732" name="Text Box 44">
            <a:extLst>
              <a:ext uri="{FF2B5EF4-FFF2-40B4-BE49-F238E27FC236}">
                <a16:creationId xmlns:a16="http://schemas.microsoft.com/office/drawing/2014/main" id="{A7066EB2-8EC0-4648-A816-C5B979BE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3889375"/>
            <a:ext cx="604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Cl</a:t>
            </a:r>
            <a:endParaRPr lang="pt-BR" altLang="pt-BR" sz="4000" baseline="-25000"/>
          </a:p>
        </p:txBody>
      </p:sp>
      <p:sp>
        <p:nvSpPr>
          <p:cNvPr id="114733" name="Line 45">
            <a:extLst>
              <a:ext uri="{FF2B5EF4-FFF2-40B4-BE49-F238E27FC236}">
                <a16:creationId xmlns:a16="http://schemas.microsoft.com/office/drawing/2014/main" id="{2760C010-061A-4AE1-ABFA-FF6ECFFBFF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9875" y="3663950"/>
            <a:ext cx="215900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734" name="Text Box 46">
            <a:extLst>
              <a:ext uri="{FF2B5EF4-FFF2-40B4-BE49-F238E27FC236}">
                <a16:creationId xmlns:a16="http://schemas.microsoft.com/office/drawing/2014/main" id="{6FD58A84-B95E-403A-9DA0-70606342D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2962275"/>
            <a:ext cx="687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R</a:t>
            </a:r>
            <a:r>
              <a:rPr lang="pt-BR" altLang="pt-BR" sz="4000" baseline="-25000"/>
              <a:t>1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F1072813-CB13-4569-A3A7-7D2A569CE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FDBE9D44-F6AD-4E2A-AB6C-F84424A1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15716" name="Picture 4">
            <a:extLst>
              <a:ext uri="{FF2B5EF4-FFF2-40B4-BE49-F238E27FC236}">
                <a16:creationId xmlns:a16="http://schemas.microsoft.com/office/drawing/2014/main" id="{092CD1D2-FA0B-4B26-ABBA-AB9EBEA2CA5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7" name="Rectangle 5">
            <a:extLst>
              <a:ext uri="{FF2B5EF4-FFF2-40B4-BE49-F238E27FC236}">
                <a16:creationId xmlns:a16="http://schemas.microsoft.com/office/drawing/2014/main" id="{67C6B5B7-56C9-49A1-A62B-22798C466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381000"/>
            <a:ext cx="8388350" cy="1371600"/>
          </a:xfrm>
        </p:spPr>
        <p:txBody>
          <a:bodyPr/>
          <a:lstStyle/>
          <a:p>
            <a:r>
              <a:rPr lang="pt-BR" altLang="pt-BR" sz="3600"/>
              <a:t>ASPECTOS QUÍMICOS DO CLORO E BROMO NA FASE LÍQUIDA - OXIDAÇÃO COM TRANSFERÊNCIA DE OXIGÊNIO</a:t>
            </a:r>
          </a:p>
        </p:txBody>
      </p:sp>
      <p:cxnSp>
        <p:nvCxnSpPr>
          <p:cNvPr id="115718" name="AutoShape 6">
            <a:extLst>
              <a:ext uri="{FF2B5EF4-FFF2-40B4-BE49-F238E27FC236}">
                <a16:creationId xmlns:a16="http://schemas.microsoft.com/office/drawing/2014/main" id="{EEEDA11F-5BD7-40C8-A897-557AA3A9CA2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39975" y="3933825"/>
            <a:ext cx="7143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5719" name="Picture 7" descr="F1000004">
            <a:extLst>
              <a:ext uri="{FF2B5EF4-FFF2-40B4-BE49-F238E27FC236}">
                <a16:creationId xmlns:a16="http://schemas.microsoft.com/office/drawing/2014/main" id="{0195F977-E35E-4B46-8DA1-EBBC1198168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8713788" cy="421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20" name="Text Box 8">
            <a:extLst>
              <a:ext uri="{FF2B5EF4-FFF2-40B4-BE49-F238E27FC236}">
                <a16:creationId xmlns:a16="http://schemas.microsoft.com/office/drawing/2014/main" id="{31B69FF7-DE1E-467C-B1FB-3CAF5859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827463"/>
            <a:ext cx="2495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+ HOCl </a:t>
            </a:r>
            <a:r>
              <a:rPr lang="pt-BR" altLang="pt-BR" sz="4000">
                <a:sym typeface="Symbol" panose="05050102010706020507" pitchFamily="18" charset="2"/>
              </a:rPr>
              <a:t></a:t>
            </a:r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F6509FF5-2577-420B-9979-C709AA48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3879850"/>
            <a:ext cx="147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+ HCl</a:t>
            </a:r>
            <a:endParaRPr lang="pt-BR" altLang="pt-BR" sz="4000">
              <a:sym typeface="Symbol" panose="05050102010706020507" pitchFamily="18" charset="2"/>
            </a:endParaRPr>
          </a:p>
        </p:txBody>
      </p:sp>
      <p:sp>
        <p:nvSpPr>
          <p:cNvPr id="115722" name="Line 10">
            <a:extLst>
              <a:ext uri="{FF2B5EF4-FFF2-40B4-BE49-F238E27FC236}">
                <a16:creationId xmlns:a16="http://schemas.microsoft.com/office/drawing/2014/main" id="{62834B54-F5DB-4B61-97F4-CE4136ADC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4221163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723" name="Text Box 11">
            <a:extLst>
              <a:ext uri="{FF2B5EF4-FFF2-40B4-BE49-F238E27FC236}">
                <a16:creationId xmlns:a16="http://schemas.microsoft.com/office/drawing/2014/main" id="{F77458A6-ED85-4F75-B601-DE31F607E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3876675"/>
            <a:ext cx="48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C</a:t>
            </a:r>
          </a:p>
        </p:txBody>
      </p:sp>
      <p:sp>
        <p:nvSpPr>
          <p:cNvPr id="115724" name="Line 12">
            <a:extLst>
              <a:ext uri="{FF2B5EF4-FFF2-40B4-BE49-F238E27FC236}">
                <a16:creationId xmlns:a16="http://schemas.microsoft.com/office/drawing/2014/main" id="{5BD80625-3992-4D1C-9F1C-927AA1A8418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113757" y="4498181"/>
            <a:ext cx="287338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725" name="Text Box 13">
            <a:extLst>
              <a:ext uri="{FF2B5EF4-FFF2-40B4-BE49-F238E27FC236}">
                <a16:creationId xmlns:a16="http://schemas.microsoft.com/office/drawing/2014/main" id="{8164AB55-38A8-48B2-8F6B-8623C4512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4714875"/>
            <a:ext cx="527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H</a:t>
            </a:r>
            <a:endParaRPr lang="pt-BR" altLang="pt-BR" sz="4000" baseline="-25000"/>
          </a:p>
        </p:txBody>
      </p:sp>
      <p:sp>
        <p:nvSpPr>
          <p:cNvPr id="115726" name="Text Box 14">
            <a:extLst>
              <a:ext uri="{FF2B5EF4-FFF2-40B4-BE49-F238E27FC236}">
                <a16:creationId xmlns:a16="http://schemas.microsoft.com/office/drawing/2014/main" id="{1F599F99-2FAF-4215-9BAB-6F3A979A6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3860800"/>
            <a:ext cx="500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R</a:t>
            </a:r>
          </a:p>
        </p:txBody>
      </p:sp>
      <p:sp>
        <p:nvSpPr>
          <p:cNvPr id="115727" name="Line 15">
            <a:extLst>
              <a:ext uri="{FF2B5EF4-FFF2-40B4-BE49-F238E27FC236}">
                <a16:creationId xmlns:a16="http://schemas.microsoft.com/office/drawing/2014/main" id="{142B9D0F-1F25-482B-8441-7B2542CC5C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2963" y="3635375"/>
            <a:ext cx="215900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728" name="Text Box 16">
            <a:extLst>
              <a:ext uri="{FF2B5EF4-FFF2-40B4-BE49-F238E27FC236}">
                <a16:creationId xmlns:a16="http://schemas.microsoft.com/office/drawing/2014/main" id="{7902C50F-C046-4E37-AE5C-3270517D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3087688"/>
            <a:ext cx="542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O</a:t>
            </a:r>
            <a:endParaRPr lang="pt-BR" altLang="pt-BR" sz="4000" baseline="-25000"/>
          </a:p>
        </p:txBody>
      </p:sp>
      <p:sp>
        <p:nvSpPr>
          <p:cNvPr id="115736" name="Line 24">
            <a:extLst>
              <a:ext uri="{FF2B5EF4-FFF2-40B4-BE49-F238E27FC236}">
                <a16:creationId xmlns:a16="http://schemas.microsoft.com/office/drawing/2014/main" id="{961C4050-1929-415E-8F71-D3DFA334D2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3716338"/>
            <a:ext cx="215900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737" name="Line 25">
            <a:extLst>
              <a:ext uri="{FF2B5EF4-FFF2-40B4-BE49-F238E27FC236}">
                <a16:creationId xmlns:a16="http://schemas.microsoft.com/office/drawing/2014/main" id="{35EBE52C-C900-483F-B645-2EA7D375C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338" y="4249738"/>
            <a:ext cx="5048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738" name="Text Box 26">
            <a:extLst>
              <a:ext uri="{FF2B5EF4-FFF2-40B4-BE49-F238E27FC236}">
                <a16:creationId xmlns:a16="http://schemas.microsoft.com/office/drawing/2014/main" id="{AC2BC2BD-C6C3-4AE4-AC4B-A30A2AED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905250"/>
            <a:ext cx="48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C</a:t>
            </a:r>
          </a:p>
        </p:txBody>
      </p:sp>
      <p:sp>
        <p:nvSpPr>
          <p:cNvPr id="115739" name="Line 27">
            <a:extLst>
              <a:ext uri="{FF2B5EF4-FFF2-40B4-BE49-F238E27FC236}">
                <a16:creationId xmlns:a16="http://schemas.microsoft.com/office/drawing/2014/main" id="{9C9DD905-C857-4E08-8278-932AF716078A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79394" y="4526756"/>
            <a:ext cx="287338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740" name="Text Box 28">
            <a:extLst>
              <a:ext uri="{FF2B5EF4-FFF2-40B4-BE49-F238E27FC236}">
                <a16:creationId xmlns:a16="http://schemas.microsoft.com/office/drawing/2014/main" id="{037306D0-1C33-4DBF-9778-61BA1F8F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4743450"/>
            <a:ext cx="885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OH</a:t>
            </a:r>
            <a:endParaRPr lang="pt-BR" altLang="pt-BR" sz="4000" baseline="-25000"/>
          </a:p>
        </p:txBody>
      </p:sp>
      <p:sp>
        <p:nvSpPr>
          <p:cNvPr id="115741" name="Text Box 29">
            <a:extLst>
              <a:ext uri="{FF2B5EF4-FFF2-40B4-BE49-F238E27FC236}">
                <a16:creationId xmlns:a16="http://schemas.microsoft.com/office/drawing/2014/main" id="{29E74E31-21A8-47B1-9B87-5ACE720E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3889375"/>
            <a:ext cx="500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R</a:t>
            </a:r>
          </a:p>
        </p:txBody>
      </p:sp>
      <p:sp>
        <p:nvSpPr>
          <p:cNvPr id="115742" name="Line 30">
            <a:extLst>
              <a:ext uri="{FF2B5EF4-FFF2-40B4-BE49-F238E27FC236}">
                <a16:creationId xmlns:a16="http://schemas.microsoft.com/office/drawing/2014/main" id="{B02D8AC2-E977-40C5-A8D6-7A51C7CD8A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8600" y="3663950"/>
            <a:ext cx="215900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743" name="Text Box 31">
            <a:extLst>
              <a:ext uri="{FF2B5EF4-FFF2-40B4-BE49-F238E27FC236}">
                <a16:creationId xmlns:a16="http://schemas.microsoft.com/office/drawing/2014/main" id="{974BD89C-36F2-47F6-90E4-5D74E9D06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116263"/>
            <a:ext cx="542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O</a:t>
            </a:r>
            <a:endParaRPr lang="pt-BR" altLang="pt-BR" sz="4000" baseline="-25000"/>
          </a:p>
        </p:txBody>
      </p:sp>
      <p:sp>
        <p:nvSpPr>
          <p:cNvPr id="115744" name="Line 32">
            <a:extLst>
              <a:ext uri="{FF2B5EF4-FFF2-40B4-BE49-F238E27FC236}">
                <a16:creationId xmlns:a16="http://schemas.microsoft.com/office/drawing/2014/main" id="{0AA57162-73EF-4C24-B6DB-2C08CC6CF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1150" y="3744913"/>
            <a:ext cx="215900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5F2D05A-D1D7-4CAE-B199-27BAA4D2E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14B139D4-D124-4AB8-9B3D-2911D29FA68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8D2532EB-876A-4C68-A2B3-4F7D6E9A7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001125" cy="1150938"/>
          </a:xfrm>
        </p:spPr>
        <p:txBody>
          <a:bodyPr/>
          <a:lstStyle/>
          <a:p>
            <a:r>
              <a:rPr lang="pt-BR" altLang="pt-BR" sz="3200" b="1"/>
              <a:t>FATORES INTERVENIENTES NA FORMAÇÃO DE SPD: DOSAGEM DE AO</a:t>
            </a: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BA49015A-15F2-431B-8423-94E68E077F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238" y="1628775"/>
          <a:ext cx="6983412" cy="50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Gráfico" r:id="rId4" imgW="5143500" imgH="3657600" progId="Excel.Chart.8">
                  <p:embed followColorScheme="full"/>
                </p:oleObj>
              </mc:Choice>
              <mc:Fallback>
                <p:oleObj name="Gráfico" r:id="rId4" imgW="5143500" imgH="36576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628775"/>
                        <a:ext cx="6983412" cy="506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F709057-F4D7-498B-9B9D-00AB16151F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069F2945-629B-48FE-8814-726010E94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32863" cy="1112838"/>
          </a:xfrm>
        </p:spPr>
        <p:txBody>
          <a:bodyPr/>
          <a:lstStyle/>
          <a:p>
            <a:r>
              <a:rPr lang="pt-BR" altLang="pt-BR" sz="3200">
                <a:solidFill>
                  <a:schemeClr val="tx1"/>
                </a:solidFill>
              </a:rPr>
              <a:t>TRATAMENTO CONVENCIONAL DE ÁGUAS 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3E86F440-D2B6-4052-BBF3-E9FD9297FC2E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12293" name="AutoShape 5">
              <a:extLst>
                <a:ext uri="{FF2B5EF4-FFF2-40B4-BE49-F238E27FC236}">
                  <a16:creationId xmlns:a16="http://schemas.microsoft.com/office/drawing/2014/main" id="{C321871F-9F37-4C45-95D5-F1BDB4EED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</a:rPr>
                <a:t>Manancial</a:t>
              </a:r>
            </a:p>
          </p:txBody>
        </p:sp>
        <p:sp>
          <p:nvSpPr>
            <p:cNvPr id="12294" name="AutoShape 6">
              <a:extLst>
                <a:ext uri="{FF2B5EF4-FFF2-40B4-BE49-F238E27FC236}">
                  <a16:creationId xmlns:a16="http://schemas.microsoft.com/office/drawing/2014/main" id="{08B8F7FE-F45A-43E1-B53D-B92A863C8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</a:rPr>
                <a:t>Coagulação</a:t>
              </a:r>
            </a:p>
          </p:txBody>
        </p:sp>
        <p:sp>
          <p:nvSpPr>
            <p:cNvPr id="12295" name="AutoShape 7">
              <a:extLst>
                <a:ext uri="{FF2B5EF4-FFF2-40B4-BE49-F238E27FC236}">
                  <a16:creationId xmlns:a16="http://schemas.microsoft.com/office/drawing/2014/main" id="{51FD4BDB-47EF-444E-9784-D05E3657B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</a:rPr>
                <a:t>Floculação</a:t>
              </a:r>
            </a:p>
          </p:txBody>
        </p:sp>
        <p:sp>
          <p:nvSpPr>
            <p:cNvPr id="12296" name="AutoShape 8">
              <a:extLst>
                <a:ext uri="{FF2B5EF4-FFF2-40B4-BE49-F238E27FC236}">
                  <a16:creationId xmlns:a16="http://schemas.microsoft.com/office/drawing/2014/main" id="{A035933F-B651-47AA-864A-79EA30554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</a:rPr>
                <a:t>Sedimentação</a:t>
              </a:r>
            </a:p>
          </p:txBody>
        </p:sp>
        <p:sp>
          <p:nvSpPr>
            <p:cNvPr id="12297" name="AutoShape 9">
              <a:extLst>
                <a:ext uri="{FF2B5EF4-FFF2-40B4-BE49-F238E27FC236}">
                  <a16:creationId xmlns:a16="http://schemas.microsoft.com/office/drawing/2014/main" id="{1C28B0E1-C799-4921-986B-84B4C76E8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</a:rPr>
                <a:t>Filtração</a:t>
              </a:r>
            </a:p>
          </p:txBody>
        </p:sp>
        <p:sp>
          <p:nvSpPr>
            <p:cNvPr id="12298" name="AutoShape 10">
              <a:extLst>
                <a:ext uri="{FF2B5EF4-FFF2-40B4-BE49-F238E27FC236}">
                  <a16:creationId xmlns:a16="http://schemas.microsoft.com/office/drawing/2014/main" id="{CE314498-59D1-4351-B1E1-2A8ACFDBD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</a:rPr>
                <a:t>Desinfecção</a:t>
              </a:r>
            </a:p>
          </p:txBody>
        </p:sp>
        <p:sp>
          <p:nvSpPr>
            <p:cNvPr id="12299" name="AutoShape 11">
              <a:extLst>
                <a:ext uri="{FF2B5EF4-FFF2-40B4-BE49-F238E27FC236}">
                  <a16:creationId xmlns:a16="http://schemas.microsoft.com/office/drawing/2014/main" id="{CB9AFF03-8C35-426E-B9A0-D53A171CA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</a:rPr>
                <a:t>Fluoretação</a:t>
              </a:r>
            </a:p>
          </p:txBody>
        </p:sp>
        <p:sp>
          <p:nvSpPr>
            <p:cNvPr id="12300" name="AutoShape 12">
              <a:extLst>
                <a:ext uri="{FF2B5EF4-FFF2-40B4-BE49-F238E27FC236}">
                  <a16:creationId xmlns:a16="http://schemas.microsoft.com/office/drawing/2014/main" id="{564054BB-F16F-44A8-8F2E-20046027A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</a:rPr>
                <a:t>Correção de pH</a:t>
              </a:r>
            </a:p>
          </p:txBody>
        </p:sp>
        <p:sp>
          <p:nvSpPr>
            <p:cNvPr id="12301" name="AutoShape 13">
              <a:extLst>
                <a:ext uri="{FF2B5EF4-FFF2-40B4-BE49-F238E27FC236}">
                  <a16:creationId xmlns:a16="http://schemas.microsoft.com/office/drawing/2014/main" id="{24883CC0-3639-439E-9412-7C5E99F3F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</a:rPr>
                <a:t>Água Final</a:t>
              </a:r>
            </a:p>
          </p:txBody>
        </p:sp>
        <p:cxnSp>
          <p:nvCxnSpPr>
            <p:cNvPr id="12302" name="AutoShape 14">
              <a:extLst>
                <a:ext uri="{FF2B5EF4-FFF2-40B4-BE49-F238E27FC236}">
                  <a16:creationId xmlns:a16="http://schemas.microsoft.com/office/drawing/2014/main" id="{3F069825-D22B-4424-A84F-DBEA7FBB8037}"/>
                </a:ext>
              </a:extLst>
            </p:cNvPr>
            <p:cNvCxnSpPr>
              <a:cxnSpLocks noChangeShapeType="1"/>
              <a:stCxn id="12293" idx="4"/>
              <a:endCxn id="12294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3" name="AutoShape 15">
              <a:extLst>
                <a:ext uri="{FF2B5EF4-FFF2-40B4-BE49-F238E27FC236}">
                  <a16:creationId xmlns:a16="http://schemas.microsoft.com/office/drawing/2014/main" id="{80544482-62D6-4028-8A2E-5750AD636142}"/>
                </a:ext>
              </a:extLst>
            </p:cNvPr>
            <p:cNvCxnSpPr>
              <a:cxnSpLocks noChangeShapeType="1"/>
              <a:stCxn id="12294" idx="4"/>
              <a:endCxn id="12295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4" name="AutoShape 16">
              <a:extLst>
                <a:ext uri="{FF2B5EF4-FFF2-40B4-BE49-F238E27FC236}">
                  <a16:creationId xmlns:a16="http://schemas.microsoft.com/office/drawing/2014/main" id="{25DEC8BE-5F85-408F-8D45-09CB068FAF1F}"/>
                </a:ext>
              </a:extLst>
            </p:cNvPr>
            <p:cNvCxnSpPr>
              <a:cxnSpLocks noChangeShapeType="1"/>
              <a:stCxn id="12295" idx="4"/>
              <a:endCxn id="12296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5" name="AutoShape 17">
              <a:extLst>
                <a:ext uri="{FF2B5EF4-FFF2-40B4-BE49-F238E27FC236}">
                  <a16:creationId xmlns:a16="http://schemas.microsoft.com/office/drawing/2014/main" id="{3F4E2774-B491-4075-8F15-169A47A9B556}"/>
                </a:ext>
              </a:extLst>
            </p:cNvPr>
            <p:cNvCxnSpPr>
              <a:cxnSpLocks noChangeShapeType="1"/>
              <a:stCxn id="12296" idx="3"/>
              <a:endCxn id="12297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6" name="AutoShape 18">
              <a:extLst>
                <a:ext uri="{FF2B5EF4-FFF2-40B4-BE49-F238E27FC236}">
                  <a16:creationId xmlns:a16="http://schemas.microsoft.com/office/drawing/2014/main" id="{9CB00672-BBC4-40EC-B622-5BD668E7DFEC}"/>
                </a:ext>
              </a:extLst>
            </p:cNvPr>
            <p:cNvCxnSpPr>
              <a:cxnSpLocks noChangeShapeType="1"/>
              <a:stCxn id="12297" idx="2"/>
              <a:endCxn id="12298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7" name="AutoShape 19">
              <a:extLst>
                <a:ext uri="{FF2B5EF4-FFF2-40B4-BE49-F238E27FC236}">
                  <a16:creationId xmlns:a16="http://schemas.microsoft.com/office/drawing/2014/main" id="{33DDF216-946F-4092-B1B4-2A64C9303C26}"/>
                </a:ext>
              </a:extLst>
            </p:cNvPr>
            <p:cNvCxnSpPr>
              <a:cxnSpLocks noChangeShapeType="1"/>
              <a:stCxn id="12298" idx="2"/>
              <a:endCxn id="12299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8" name="AutoShape 20">
              <a:extLst>
                <a:ext uri="{FF2B5EF4-FFF2-40B4-BE49-F238E27FC236}">
                  <a16:creationId xmlns:a16="http://schemas.microsoft.com/office/drawing/2014/main" id="{20C6C002-15C5-45CD-9FE8-7418618C2AB9}"/>
                </a:ext>
              </a:extLst>
            </p:cNvPr>
            <p:cNvCxnSpPr>
              <a:cxnSpLocks noChangeShapeType="1"/>
              <a:stCxn id="12300" idx="3"/>
              <a:endCxn id="12301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9" name="AutoShape 21">
              <a:extLst>
                <a:ext uri="{FF2B5EF4-FFF2-40B4-BE49-F238E27FC236}">
                  <a16:creationId xmlns:a16="http://schemas.microsoft.com/office/drawing/2014/main" id="{812FF37D-2195-47E7-9123-0C97F3374150}"/>
                </a:ext>
              </a:extLst>
            </p:cNvPr>
            <p:cNvCxnSpPr>
              <a:cxnSpLocks noChangeShapeType="1"/>
              <a:stCxn id="12299" idx="2"/>
              <a:endCxn id="12300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10" name="Line 22">
              <a:extLst>
                <a:ext uri="{FF2B5EF4-FFF2-40B4-BE49-F238E27FC236}">
                  <a16:creationId xmlns:a16="http://schemas.microsoft.com/office/drawing/2014/main" id="{9D670449-4F7B-41A0-B8D0-0A920E074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1" name="Text Box 23">
              <a:extLst>
                <a:ext uri="{FF2B5EF4-FFF2-40B4-BE49-F238E27FC236}">
                  <a16:creationId xmlns:a16="http://schemas.microsoft.com/office/drawing/2014/main" id="{0F78CFBC-5EB2-40AD-92AC-6E987E99F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2312" name="Line 24">
              <a:extLst>
                <a:ext uri="{FF2B5EF4-FFF2-40B4-BE49-F238E27FC236}">
                  <a16:creationId xmlns:a16="http://schemas.microsoft.com/office/drawing/2014/main" id="{102E2F5A-5A30-4B02-BF5B-D9D81C929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3" name="Text Box 25">
              <a:extLst>
                <a:ext uri="{FF2B5EF4-FFF2-40B4-BE49-F238E27FC236}">
                  <a16:creationId xmlns:a16="http://schemas.microsoft.com/office/drawing/2014/main" id="{F0366428-4251-4728-8FBF-CAE320A2C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12314" name="Line 26">
              <a:extLst>
                <a:ext uri="{FF2B5EF4-FFF2-40B4-BE49-F238E27FC236}">
                  <a16:creationId xmlns:a16="http://schemas.microsoft.com/office/drawing/2014/main" id="{98974BBA-414A-45F0-8DAD-C26FFD768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5" name="Text Box 27">
              <a:extLst>
                <a:ext uri="{FF2B5EF4-FFF2-40B4-BE49-F238E27FC236}">
                  <a16:creationId xmlns:a16="http://schemas.microsoft.com/office/drawing/2014/main" id="{7EA44079-71C4-4956-8130-398AD2112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Coagulante</a:t>
              </a:r>
            </a:p>
          </p:txBody>
        </p:sp>
        <p:sp>
          <p:nvSpPr>
            <p:cNvPr id="12316" name="Text Box 28">
              <a:extLst>
                <a:ext uri="{FF2B5EF4-FFF2-40B4-BE49-F238E27FC236}">
                  <a16:creationId xmlns:a16="http://schemas.microsoft.com/office/drawing/2014/main" id="{596BD87D-7055-4C09-8ADD-4C67083AA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  <p:sp>
          <p:nvSpPr>
            <p:cNvPr id="12317" name="Line 29">
              <a:extLst>
                <a:ext uri="{FF2B5EF4-FFF2-40B4-BE49-F238E27FC236}">
                  <a16:creationId xmlns:a16="http://schemas.microsoft.com/office/drawing/2014/main" id="{53FE0B82-004D-412C-B599-8CE1D21B9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8" name="Line 30">
              <a:extLst>
                <a:ext uri="{FF2B5EF4-FFF2-40B4-BE49-F238E27FC236}">
                  <a16:creationId xmlns:a16="http://schemas.microsoft.com/office/drawing/2014/main" id="{9EFFE81E-3E16-4BC0-8B73-349D5E68D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9" name="Text Box 31">
              <a:extLst>
                <a:ext uri="{FF2B5EF4-FFF2-40B4-BE49-F238E27FC236}">
                  <a16:creationId xmlns:a16="http://schemas.microsoft.com/office/drawing/2014/main" id="{91881644-82A8-4744-970A-D39D47E63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2320" name="Line 32">
              <a:extLst>
                <a:ext uri="{FF2B5EF4-FFF2-40B4-BE49-F238E27FC236}">
                  <a16:creationId xmlns:a16="http://schemas.microsoft.com/office/drawing/2014/main" id="{00C502B7-335E-4C5E-AF76-AA6077717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1" name="Text Box 33">
              <a:extLst>
                <a:ext uri="{FF2B5EF4-FFF2-40B4-BE49-F238E27FC236}">
                  <a16:creationId xmlns:a16="http://schemas.microsoft.com/office/drawing/2014/main" id="{BB8FF414-132F-4270-A51F-3922A096B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12322" name="Line 34">
              <a:extLst>
                <a:ext uri="{FF2B5EF4-FFF2-40B4-BE49-F238E27FC236}">
                  <a16:creationId xmlns:a16="http://schemas.microsoft.com/office/drawing/2014/main" id="{1E59334B-2D54-4CC5-8A6E-EE1735F46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3" name="Text Box 35">
              <a:extLst>
                <a:ext uri="{FF2B5EF4-FFF2-40B4-BE49-F238E27FC236}">
                  <a16:creationId xmlns:a16="http://schemas.microsoft.com/office/drawing/2014/main" id="{663A89A4-9FBD-4468-98D1-6C07FCC21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12324" name="Line 36">
              <a:extLst>
                <a:ext uri="{FF2B5EF4-FFF2-40B4-BE49-F238E27FC236}">
                  <a16:creationId xmlns:a16="http://schemas.microsoft.com/office/drawing/2014/main" id="{07B97B1D-E8C6-4F08-99FC-643DC16EF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5" name="Text Box 37">
              <a:extLst>
                <a:ext uri="{FF2B5EF4-FFF2-40B4-BE49-F238E27FC236}">
                  <a16:creationId xmlns:a16="http://schemas.microsoft.com/office/drawing/2014/main" id="{5F40995C-CB45-4226-B85D-30D4E7DF7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2326" name="Line 38">
              <a:extLst>
                <a:ext uri="{FF2B5EF4-FFF2-40B4-BE49-F238E27FC236}">
                  <a16:creationId xmlns:a16="http://schemas.microsoft.com/office/drawing/2014/main" id="{6411A689-CF58-43DC-8795-A65973827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7" name="Text Box 39">
              <a:extLst>
                <a:ext uri="{FF2B5EF4-FFF2-40B4-BE49-F238E27FC236}">
                  <a16:creationId xmlns:a16="http://schemas.microsoft.com/office/drawing/2014/main" id="{8EDF8840-1185-490F-AA3C-0CDE41997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2328" name="Line 40">
              <a:extLst>
                <a:ext uri="{FF2B5EF4-FFF2-40B4-BE49-F238E27FC236}">
                  <a16:creationId xmlns:a16="http://schemas.microsoft.com/office/drawing/2014/main" id="{1BCEBB94-317F-47AA-A91D-BE00D2A1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9" name="Text Box 41">
              <a:extLst>
                <a:ext uri="{FF2B5EF4-FFF2-40B4-BE49-F238E27FC236}">
                  <a16:creationId xmlns:a16="http://schemas.microsoft.com/office/drawing/2014/main" id="{5A22EDAE-2A16-4BAD-9132-A90A33FAE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Flúor</a:t>
              </a:r>
            </a:p>
            <a:p>
              <a:pPr eaLnBrk="0" hangingPunct="0"/>
              <a:endParaRPr lang="pt-BR" altLang="pt-BR" sz="1600">
                <a:latin typeface="Times New Roman" panose="02020603050405020304" pitchFamily="18" charset="0"/>
              </a:endParaRPr>
            </a:p>
          </p:txBody>
        </p:sp>
        <p:sp>
          <p:nvSpPr>
            <p:cNvPr id="12330" name="Line 42">
              <a:extLst>
                <a:ext uri="{FF2B5EF4-FFF2-40B4-BE49-F238E27FC236}">
                  <a16:creationId xmlns:a16="http://schemas.microsoft.com/office/drawing/2014/main" id="{0225202C-0CF9-4B94-896D-C68694D11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31" name="Text Box 43">
              <a:extLst>
                <a:ext uri="{FF2B5EF4-FFF2-40B4-BE49-F238E27FC236}">
                  <a16:creationId xmlns:a16="http://schemas.microsoft.com/office/drawing/2014/main" id="{16217A9F-077A-4787-B647-BBB63C2B0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A0CE92F-BD34-4D33-AF83-5066DF8DB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F19F3B6F-1F55-4FA6-913E-8714C9D9562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3D1ACAF0-3F07-438A-9858-E2651268A9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1828800"/>
          <a:ext cx="6769100" cy="491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Gráfico" r:id="rId4" imgW="5143500" imgH="3657600" progId="Excel.Chart.8">
                  <p:embed followColorScheme="full"/>
                </p:oleObj>
              </mc:Choice>
              <mc:Fallback>
                <p:oleObj name="Gráfico" r:id="rId4" imgW="5143500" imgH="36576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828800"/>
                        <a:ext cx="6769100" cy="491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>
            <a:extLst>
              <a:ext uri="{FF2B5EF4-FFF2-40B4-BE49-F238E27FC236}">
                <a16:creationId xmlns:a16="http://schemas.microsoft.com/office/drawing/2014/main" id="{1E370112-3C7C-4820-AB15-04855169E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001125" cy="1366838"/>
          </a:xfrm>
          <a:noFill/>
          <a:ln/>
        </p:spPr>
        <p:txBody>
          <a:bodyPr/>
          <a:lstStyle/>
          <a:p>
            <a:r>
              <a:rPr lang="pt-BR" altLang="pt-BR" sz="3200" b="1"/>
              <a:t>FATORES INTERVENIENTES NA FORMAÇÃO DE SPD: CONCENTRAÇÃO DE COMPOSTOS PRECURSORES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B5F22DB-FD5F-4D9F-955B-3BEA0166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C87822C-E145-416F-9E5C-3899766ABBC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C76A483F-9BFA-4347-BCB7-5B2DA05032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1563688"/>
          <a:ext cx="6981825" cy="50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Gráfico" r:id="rId4" imgW="5143500" imgH="3657600" progId="Excel.Chart.8">
                  <p:embed followColorScheme="full"/>
                </p:oleObj>
              </mc:Choice>
              <mc:Fallback>
                <p:oleObj name="Gráfico" r:id="rId4" imgW="5143500" imgH="36576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63688"/>
                        <a:ext cx="6981825" cy="506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7">
            <a:extLst>
              <a:ext uri="{FF2B5EF4-FFF2-40B4-BE49-F238E27FC236}">
                <a16:creationId xmlns:a16="http://schemas.microsoft.com/office/drawing/2014/main" id="{E965BC73-E5BF-47B0-A83B-5F7AA2425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001125" cy="1366838"/>
          </a:xfrm>
          <a:noFill/>
          <a:ln/>
        </p:spPr>
        <p:txBody>
          <a:bodyPr/>
          <a:lstStyle/>
          <a:p>
            <a:r>
              <a:rPr lang="pt-BR" altLang="pt-BR" sz="3200" b="1"/>
              <a:t>FATORES INTERVENIENTES NA FORMAÇÃO DE SPD: pH DE COAGULAÇÃO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0" name="Picture 14" descr="Chegada Agua Rio Grande">
            <a:extLst>
              <a:ext uri="{FF2B5EF4-FFF2-40B4-BE49-F238E27FC236}">
                <a16:creationId xmlns:a16="http://schemas.microsoft.com/office/drawing/2014/main" id="{427919D3-0C64-49CF-83F6-D50C5D7260D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141663"/>
            <a:ext cx="4608513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23224247-6A21-45B4-B65E-BB7905B2D4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pic>
        <p:nvPicPr>
          <p:cNvPr id="19467" name="Picture 11" descr="101">
            <a:extLst>
              <a:ext uri="{FF2B5EF4-FFF2-40B4-BE49-F238E27FC236}">
                <a16:creationId xmlns:a16="http://schemas.microsoft.com/office/drawing/2014/main" id="{69779C8C-09E9-4285-A31E-79E19124A5F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4319588" cy="324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B4A15786-2EA0-4B92-BAE5-919BFEC103A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5D255AA4-999D-4C6C-8B07-28A72CE7C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82804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Remoção dos compostos orgânicos precursores (Otimização do processo de coagulação) !!!</a:t>
            </a:r>
          </a:p>
          <a:p>
            <a:pPr>
              <a:spcAft>
                <a:spcPct val="40000"/>
              </a:spcAft>
            </a:pPr>
            <a:endParaRPr lang="pt-BR" altLang="pt-BR" sz="2800" b="1">
              <a:cs typeface="Times New Roman" panose="02020603050405020304" pitchFamily="18" charset="0"/>
            </a:endParaRPr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3DE87820-16EB-4856-A8E6-5A3CDAC4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789363"/>
            <a:ext cx="669607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Mudança do coagulante</a:t>
            </a:r>
          </a:p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Alteração do pH de coagulação</a:t>
            </a:r>
          </a:p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Aumento da dosagem de coagulante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8AF0BF0-91F6-48BE-BB24-038335AB6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MINIMIZAÇÃO DA FORMAÇÃO DE SUB-PRODUTOS DA DESINFECÇÃO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73EA3D6D-9EC0-428C-9CA1-4A4EF2A064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pic>
        <p:nvPicPr>
          <p:cNvPr id="144390" name="Picture 6" descr="ETA Alto Tietê - Cilindros de Cloro 1">
            <a:extLst>
              <a:ext uri="{FF2B5EF4-FFF2-40B4-BE49-F238E27FC236}">
                <a16:creationId xmlns:a16="http://schemas.microsoft.com/office/drawing/2014/main" id="{F6109043-960F-4365-B51B-B8428C4FF2D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4679950" cy="313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386" name="Picture 2">
            <a:extLst>
              <a:ext uri="{FF2B5EF4-FFF2-40B4-BE49-F238E27FC236}">
                <a16:creationId xmlns:a16="http://schemas.microsoft.com/office/drawing/2014/main" id="{BC874771-4437-4286-AF47-68FF5813AE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9" name="Rectangle 5">
            <a:extLst>
              <a:ext uri="{FF2B5EF4-FFF2-40B4-BE49-F238E27FC236}">
                <a16:creationId xmlns:a16="http://schemas.microsoft.com/office/drawing/2014/main" id="{B1670868-BA8B-4341-9204-3609F322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16113"/>
            <a:ext cx="69945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Mudança do agente oxidante !!!</a:t>
            </a:r>
          </a:p>
          <a:p>
            <a:pPr>
              <a:spcAft>
                <a:spcPct val="40000"/>
              </a:spcAft>
            </a:pPr>
            <a:endParaRPr lang="pt-BR" altLang="pt-BR" sz="2800" b="1">
              <a:cs typeface="Times New Roman" panose="02020603050405020304" pitchFamily="18" charset="0"/>
            </a:endParaRPr>
          </a:p>
        </p:txBody>
      </p:sp>
      <p:pic>
        <p:nvPicPr>
          <p:cNvPr id="144394" name="Picture 10" descr="ETA Capivari (Sanasa) 061">
            <a:extLst>
              <a:ext uri="{FF2B5EF4-FFF2-40B4-BE49-F238E27FC236}">
                <a16:creationId xmlns:a16="http://schemas.microsoft.com/office/drawing/2014/main" id="{AE074F18-56BF-433F-860A-F534800753D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852738"/>
            <a:ext cx="4968875" cy="3725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96" name="Rectangle 12">
            <a:extLst>
              <a:ext uri="{FF2B5EF4-FFF2-40B4-BE49-F238E27FC236}">
                <a16:creationId xmlns:a16="http://schemas.microsoft.com/office/drawing/2014/main" id="{9E6CF27A-B2C8-4697-A02A-2203E6A02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565400"/>
            <a:ext cx="70580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Interrupção da pré-cloração</a:t>
            </a:r>
          </a:p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Em não sendo possível, diminuir da concentração residual de cloro na água decantada</a:t>
            </a:r>
          </a:p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Prever sistema de intercloração</a:t>
            </a:r>
          </a:p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Utilização do permanganato de potássio como pré-oxidante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6A08481A-3ED8-4D8A-9295-3B0968555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r>
              <a:rPr lang="pt-BR" altLang="pt-BR" sz="4000"/>
              <a:t>MINIMIZAÇÃO DA FORMAÇÃO DE SUB-PRODUTOS DA DESINFECÇÃO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3" name="Picture 9" descr="benzinkut">
            <a:extLst>
              <a:ext uri="{FF2B5EF4-FFF2-40B4-BE49-F238E27FC236}">
                <a16:creationId xmlns:a16="http://schemas.microsoft.com/office/drawing/2014/main" id="{087E4552-EC8B-42D9-82F9-08AE6D2E999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844675"/>
            <a:ext cx="4105275" cy="482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511" name="Picture 7" descr="air-stripper2">
            <a:extLst>
              <a:ext uri="{FF2B5EF4-FFF2-40B4-BE49-F238E27FC236}">
                <a16:creationId xmlns:a16="http://schemas.microsoft.com/office/drawing/2014/main" id="{10B44B51-73B3-4506-AC9B-774146DAF2C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2268538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508" name="Rectangle 4">
            <a:extLst>
              <a:ext uri="{FF2B5EF4-FFF2-40B4-BE49-F238E27FC236}">
                <a16:creationId xmlns:a16="http://schemas.microsoft.com/office/drawing/2014/main" id="{1415842D-7B87-4436-B936-DC8FF7CE4C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pic>
        <p:nvPicPr>
          <p:cNvPr id="149506" name="Picture 2">
            <a:extLst>
              <a:ext uri="{FF2B5EF4-FFF2-40B4-BE49-F238E27FC236}">
                <a16:creationId xmlns:a16="http://schemas.microsoft.com/office/drawing/2014/main" id="{D335E6AD-41C0-4157-BFE9-53AC261BECF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10" name="Rectangle 6">
            <a:extLst>
              <a:ext uri="{FF2B5EF4-FFF2-40B4-BE49-F238E27FC236}">
                <a16:creationId xmlns:a16="http://schemas.microsoft.com/office/drawing/2014/main" id="{FFB44953-CF70-4B4F-BC95-517E43CA5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781300"/>
            <a:ext cx="741680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Em face da diversidade de características físico-químicas dos SPD, não é possível a sua remoção por meio de um único processo unitário</a:t>
            </a:r>
          </a:p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A formação dos SPD é um processo cinético !!! Ocorre o seu aumento ao longo do sistema de distribuição !!!</a:t>
            </a:r>
          </a:p>
        </p:txBody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5320F1E4-4384-4942-A6ED-9F3FE394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85074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Remoção dos sub-produtos da desinfecção </a:t>
            </a:r>
          </a:p>
          <a:p>
            <a:pPr>
              <a:spcAft>
                <a:spcPct val="40000"/>
              </a:spcAft>
            </a:pPr>
            <a:endParaRPr lang="pt-BR" altLang="pt-BR" sz="2800" b="1">
              <a:cs typeface="Times New Roman" panose="02020603050405020304" pitchFamily="18" charset="0"/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60740D4-AC5D-41FD-9C29-D21AA094B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MINIMIZAÇÃO DA FORMAÇÃO DE SUB-PRODUTOS DA DESINFECÇÃO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21" name="Picture 9" descr="ETE Piçarrão 046">
            <a:extLst>
              <a:ext uri="{FF2B5EF4-FFF2-40B4-BE49-F238E27FC236}">
                <a16:creationId xmlns:a16="http://schemas.microsoft.com/office/drawing/2014/main" id="{D2F39480-3487-4D3B-9608-54B0C8D631A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033713"/>
            <a:ext cx="4824413" cy="361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16" name="Rectangle 4">
            <a:extLst>
              <a:ext uri="{FF2B5EF4-FFF2-40B4-BE49-F238E27FC236}">
                <a16:creationId xmlns:a16="http://schemas.microsoft.com/office/drawing/2014/main" id="{7C2F247B-90EB-47F0-A088-1F7E92B184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pic>
        <p:nvPicPr>
          <p:cNvPr id="141319" name="Picture 7" descr="SISTEM~1">
            <a:extLst>
              <a:ext uri="{FF2B5EF4-FFF2-40B4-BE49-F238E27FC236}">
                <a16:creationId xmlns:a16="http://schemas.microsoft.com/office/drawing/2014/main" id="{DE320834-2B36-4D95-8B6F-E400EA9EB0F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4824413" cy="341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14" name="Picture 2">
            <a:extLst>
              <a:ext uri="{FF2B5EF4-FFF2-40B4-BE49-F238E27FC236}">
                <a16:creationId xmlns:a16="http://schemas.microsoft.com/office/drawing/2014/main" id="{4FE616F2-597E-4A31-B67D-CE7C907043D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7" name="Rectangle 5">
            <a:extLst>
              <a:ext uri="{FF2B5EF4-FFF2-40B4-BE49-F238E27FC236}">
                <a16:creationId xmlns:a16="http://schemas.microsoft.com/office/drawing/2014/main" id="{EA871374-6CED-451B-99C6-946DFC6F0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89138"/>
            <a:ext cx="85074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Controle da qualidade da água bruta diretamente no manancial (Gerenciamento da qualidade da água na bacia hidrográfica)</a:t>
            </a:r>
          </a:p>
          <a:p>
            <a:pPr>
              <a:spcAft>
                <a:spcPct val="40000"/>
              </a:spcAft>
            </a:pPr>
            <a:endParaRPr lang="pt-BR" altLang="pt-BR" sz="2800" b="1"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endParaRPr lang="pt-BR" altLang="pt-BR" sz="2800" b="1">
              <a:cs typeface="Times New Roman" panose="02020603050405020304" pitchFamily="18" charset="0"/>
            </a:endParaRPr>
          </a:p>
        </p:txBody>
      </p:sp>
      <p:sp>
        <p:nvSpPr>
          <p:cNvPr id="141318" name="Rectangle 6">
            <a:extLst>
              <a:ext uri="{FF2B5EF4-FFF2-40B4-BE49-F238E27FC236}">
                <a16:creationId xmlns:a16="http://schemas.microsoft.com/office/drawing/2014/main" id="{2D1B8D18-E68D-4E63-9A9C-9AE1D50FB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573463"/>
            <a:ext cx="70580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Difícil implementação prática !!!</a:t>
            </a:r>
          </a:p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Coleta, afastamento, tratamento e disposição adequada de esgotos sanitários </a:t>
            </a:r>
          </a:p>
          <a:p>
            <a:pPr>
              <a:spcAft>
                <a:spcPct val="40000"/>
              </a:spcAft>
            </a:pPr>
            <a:r>
              <a:rPr lang="pt-BR" altLang="pt-BR" sz="2800" b="1">
                <a:cs typeface="Times New Roman" panose="02020603050405020304" pitchFamily="18" charset="0"/>
              </a:rPr>
              <a:t>Deve ser prevista a remoção de nutrientes !!!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A4F04620-3641-4101-99F3-6A3EF225E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r>
              <a:rPr lang="pt-BR" altLang="pt-BR" sz="4000"/>
              <a:t>MINIMIZAÇÃO DA FORMAÇÃO DE SUB-PRODUTOS DA DESINFECÇÃO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77DB75F6-E857-47A3-93ED-E56FB7E0D6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3" name="Rectangle 3">
            <a:extLst>
              <a:ext uri="{FF2B5EF4-FFF2-40B4-BE49-F238E27FC236}">
                <a16:creationId xmlns:a16="http://schemas.microsoft.com/office/drawing/2014/main" id="{E4912275-FA21-4EE8-8DBA-47C623D6A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387A40EB-D6E3-4CAF-B818-84E9FE4A3E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aphicFrame>
        <p:nvGraphicFramePr>
          <p:cNvPr id="117766" name="Object 6">
            <a:extLst>
              <a:ext uri="{FF2B5EF4-FFF2-40B4-BE49-F238E27FC236}">
                <a16:creationId xmlns:a16="http://schemas.microsoft.com/office/drawing/2014/main" id="{EAF9ED32-8541-4578-A574-F25CB569A716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50825" y="2174875"/>
          <a:ext cx="8497888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Planilha" r:id="rId4" imgW="7315200" imgH="3467100" progId="Excel.Sheet.8">
                  <p:embed/>
                </p:oleObj>
              </mc:Choice>
              <mc:Fallback>
                <p:oleObj name="Planilha" r:id="rId4" imgW="7315200" imgH="34671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74875"/>
                        <a:ext cx="8497888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067E9EE2-F173-470B-AF56-6F7732F8EEB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1" name="Rectangle 3">
            <a:extLst>
              <a:ext uri="{FF2B5EF4-FFF2-40B4-BE49-F238E27FC236}">
                <a16:creationId xmlns:a16="http://schemas.microsoft.com/office/drawing/2014/main" id="{6324B4AA-F99C-4DE7-BE44-CE0CDD36A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23FFEDA5-E4ED-4EAE-9850-E07881D84B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aphicFrame>
        <p:nvGraphicFramePr>
          <p:cNvPr id="119818" name="Object 10">
            <a:extLst>
              <a:ext uri="{FF2B5EF4-FFF2-40B4-BE49-F238E27FC236}">
                <a16:creationId xmlns:a16="http://schemas.microsoft.com/office/drawing/2014/main" id="{641ED7F0-27B6-4C81-95CD-5CF57531963A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9388" y="2060575"/>
          <a:ext cx="8497887" cy="404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Planilha" r:id="rId4" imgW="7381875" imgH="3514725" progId="Excel.Sheet.8">
                  <p:embed/>
                </p:oleObj>
              </mc:Choice>
              <mc:Fallback>
                <p:oleObj name="Planilha" r:id="rId4" imgW="7381875" imgH="3514725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060575"/>
                        <a:ext cx="8497887" cy="404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SISTEM~1">
            <a:extLst>
              <a:ext uri="{FF2B5EF4-FFF2-40B4-BE49-F238E27FC236}">
                <a16:creationId xmlns:a16="http://schemas.microsoft.com/office/drawing/2014/main" id="{FE82C3EA-9760-40EB-B8EE-3E4EFEA6698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038600" cy="2855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2" name="Picture 2">
            <a:extLst>
              <a:ext uri="{FF2B5EF4-FFF2-40B4-BE49-F238E27FC236}">
                <a16:creationId xmlns:a16="http://schemas.microsoft.com/office/drawing/2014/main" id="{767CBC71-7A1F-4CFA-80BC-8FE418859E7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FF21BD0E-5531-402F-AA2B-ADA359214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154492B3-04EA-4D45-A84D-80F0F88142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pSp>
        <p:nvGrpSpPr>
          <p:cNvPr id="122887" name="Group 7">
            <a:extLst>
              <a:ext uri="{FF2B5EF4-FFF2-40B4-BE49-F238E27FC236}">
                <a16:creationId xmlns:a16="http://schemas.microsoft.com/office/drawing/2014/main" id="{BC2EF653-E703-4409-A58E-1193AC4566E1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205038"/>
            <a:ext cx="3960812" cy="2016125"/>
            <a:chOff x="113" y="1480"/>
            <a:chExt cx="2540" cy="1179"/>
          </a:xfrm>
        </p:grpSpPr>
        <p:sp>
          <p:nvSpPr>
            <p:cNvPr id="122888" name="Oval 8">
              <a:extLst>
                <a:ext uri="{FF2B5EF4-FFF2-40B4-BE49-F238E27FC236}">
                  <a16:creationId xmlns:a16="http://schemas.microsoft.com/office/drawing/2014/main" id="{8D514149-1B93-49D3-A272-BAFAA95EA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89FB6545-B38A-41C5-8D4A-0EF5B84A2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122890" name="AutoShape 10">
              <a:extLst>
                <a:ext uri="{FF2B5EF4-FFF2-40B4-BE49-F238E27FC236}">
                  <a16:creationId xmlns:a16="http://schemas.microsoft.com/office/drawing/2014/main" id="{1679BB0A-C4CC-41BA-8DA6-5AC446DAF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122891" name="AutoShape 11">
              <a:extLst>
                <a:ext uri="{FF2B5EF4-FFF2-40B4-BE49-F238E27FC236}">
                  <a16:creationId xmlns:a16="http://schemas.microsoft.com/office/drawing/2014/main" id="{C66B7156-D248-4FE0-8171-15FD218EB6CF}"/>
                </a:ext>
              </a:extLst>
            </p:cNvPr>
            <p:cNvCxnSpPr>
              <a:cxnSpLocks noChangeShapeType="1"/>
              <a:stCxn id="122888" idx="6"/>
              <a:endCxn id="122890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892" name="AutoShape 12">
              <a:extLst>
                <a:ext uri="{FF2B5EF4-FFF2-40B4-BE49-F238E27FC236}">
                  <a16:creationId xmlns:a16="http://schemas.microsoft.com/office/drawing/2014/main" id="{AE6252F3-4A48-4D43-A4E0-AEDF6201F091}"/>
                </a:ext>
              </a:extLst>
            </p:cNvPr>
            <p:cNvCxnSpPr>
              <a:cxnSpLocks noChangeShapeType="1"/>
              <a:stCxn id="122889" idx="3"/>
              <a:endCxn id="122890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893" name="Rectangle 13">
            <a:extLst>
              <a:ext uri="{FF2B5EF4-FFF2-40B4-BE49-F238E27FC236}">
                <a16:creationId xmlns:a16="http://schemas.microsoft.com/office/drawing/2014/main" id="{CC6B15A4-C91A-4EC3-99A7-6D6DA4B51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4724400"/>
            <a:ext cx="43307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400">
                <a:cs typeface="Times New Roman" panose="02020603050405020304" pitchFamily="18" charset="0"/>
              </a:rPr>
              <a:t>A demanda de cloro variável no tempo indica que também deverá ser variável a concentração de CONs na fase líquida !!!</a:t>
            </a:r>
          </a:p>
        </p:txBody>
      </p:sp>
      <p:sp>
        <p:nvSpPr>
          <p:cNvPr id="122894" name="Rectangle 14">
            <a:extLst>
              <a:ext uri="{FF2B5EF4-FFF2-40B4-BE49-F238E27FC236}">
                <a16:creationId xmlns:a16="http://schemas.microsoft.com/office/drawing/2014/main" id="{27BEA98B-1602-406B-8FC5-4F63D3CF1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724400"/>
            <a:ext cx="43307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400">
                <a:cs typeface="Times New Roman" panose="02020603050405020304" pitchFamily="18" charset="0"/>
              </a:rPr>
              <a:t>A concentração de CONs na fase líquida, por sua vez, deverá ser função do escoamento superficial direto !!!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4FC49B0C-C486-4A18-A88D-C53DE2D69A8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E6083E8D-2654-471B-8734-543FB9C51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C8E556FD-CDC5-42C3-B101-5C63E6DF48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aphicFrame>
        <p:nvGraphicFramePr>
          <p:cNvPr id="125960" name="Object 8">
            <a:extLst>
              <a:ext uri="{FF2B5EF4-FFF2-40B4-BE49-F238E27FC236}">
                <a16:creationId xmlns:a16="http://schemas.microsoft.com/office/drawing/2014/main" id="{C04AED7C-554D-479B-8C35-4C0297C391EA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15888" y="2238375"/>
          <a:ext cx="8642350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Planilha" r:id="rId4" imgW="7334250" imgH="3457575" progId="Excel.Sheet.8">
                  <p:embed/>
                </p:oleObj>
              </mc:Choice>
              <mc:Fallback>
                <p:oleObj name="Planilha" r:id="rId4" imgW="7334250" imgH="3457575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2238375"/>
                        <a:ext cx="8642350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F26A1FB-4CDE-4A6C-B55D-0EFE09D5C94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52CF309A-A41B-4E17-A157-8CE0B9F92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021388"/>
            <a:ext cx="7996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Taxa de mortalidade de febre tifóide nos Estados Unidos da América</a:t>
            </a:r>
          </a:p>
          <a:p>
            <a:r>
              <a:rPr lang="pt-BR" altLang="pt-BR" b="1"/>
              <a:t>Fonte: Jacangelo, M. (2001)</a:t>
            </a:r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A28E825D-6414-4491-9277-F40D62E92A3C}"/>
              </a:ext>
            </a:extLst>
          </p:cNvPr>
          <p:cNvGrpSpPr>
            <a:grpSpLocks/>
          </p:cNvGrpSpPr>
          <p:nvPr/>
        </p:nvGrpSpPr>
        <p:grpSpPr bwMode="auto">
          <a:xfrm>
            <a:off x="592138" y="1773238"/>
            <a:ext cx="8083550" cy="4318000"/>
            <a:chOff x="249" y="1434"/>
            <a:chExt cx="5092" cy="2720"/>
          </a:xfrm>
        </p:grpSpPr>
        <p:sp>
          <p:nvSpPr>
            <p:cNvPr id="13317" name="Rectangle 5">
              <a:extLst>
                <a:ext uri="{FF2B5EF4-FFF2-40B4-BE49-F238E27FC236}">
                  <a16:creationId xmlns:a16="http://schemas.microsoft.com/office/drawing/2014/main" id="{9BDECA40-0768-4764-830C-035CD66D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34"/>
              <a:ext cx="5092" cy="2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18" name="Rectangle 6">
              <a:extLst>
                <a:ext uri="{FF2B5EF4-FFF2-40B4-BE49-F238E27FC236}">
                  <a16:creationId xmlns:a16="http://schemas.microsoft.com/office/drawing/2014/main" id="{7F9B7994-0AA0-43E8-8FBF-F5CE71CE1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579"/>
              <a:ext cx="4447" cy="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19" name="Line 7">
              <a:extLst>
                <a:ext uri="{FF2B5EF4-FFF2-40B4-BE49-F238E27FC236}">
                  <a16:creationId xmlns:a16="http://schemas.microsoft.com/office/drawing/2014/main" id="{41106814-3B25-4AC9-B456-12941484C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3303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0" name="Line 8">
              <a:extLst>
                <a:ext uri="{FF2B5EF4-FFF2-40B4-BE49-F238E27FC236}">
                  <a16:creationId xmlns:a16="http://schemas.microsoft.com/office/drawing/2014/main" id="{B96DB87B-0F15-496F-BF04-F710B9D77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2957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1" name="Line 9">
              <a:extLst>
                <a:ext uri="{FF2B5EF4-FFF2-40B4-BE49-F238E27FC236}">
                  <a16:creationId xmlns:a16="http://schemas.microsoft.com/office/drawing/2014/main" id="{E9496B03-B18D-41FA-AF9F-2714C04FD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2613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2" name="Line 10">
              <a:extLst>
                <a:ext uri="{FF2B5EF4-FFF2-40B4-BE49-F238E27FC236}">
                  <a16:creationId xmlns:a16="http://schemas.microsoft.com/office/drawing/2014/main" id="{F21B4607-862E-4503-B431-09E0D4021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2268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3" name="Line 11">
              <a:extLst>
                <a:ext uri="{FF2B5EF4-FFF2-40B4-BE49-F238E27FC236}">
                  <a16:creationId xmlns:a16="http://schemas.microsoft.com/office/drawing/2014/main" id="{E6C8DF8E-51D8-41F6-A9E2-AD117EAF3C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1923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4" name="Line 12">
              <a:extLst>
                <a:ext uri="{FF2B5EF4-FFF2-40B4-BE49-F238E27FC236}">
                  <a16:creationId xmlns:a16="http://schemas.microsoft.com/office/drawing/2014/main" id="{95D77A35-5D36-472B-BED8-8A7567E06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1579"/>
              <a:ext cx="44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5" name="Rectangle 13">
              <a:extLst>
                <a:ext uri="{FF2B5EF4-FFF2-40B4-BE49-F238E27FC236}">
                  <a16:creationId xmlns:a16="http://schemas.microsoft.com/office/drawing/2014/main" id="{2A43EFFD-8E5C-4848-925E-EEA6B3B41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579"/>
              <a:ext cx="4447" cy="20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6" name="Line 14">
              <a:extLst>
                <a:ext uri="{FF2B5EF4-FFF2-40B4-BE49-F238E27FC236}">
                  <a16:creationId xmlns:a16="http://schemas.microsoft.com/office/drawing/2014/main" id="{0636C78E-7478-48B4-9F11-BA401889E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1579"/>
              <a:ext cx="1" cy="20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7" name="Line 15">
              <a:extLst>
                <a:ext uri="{FF2B5EF4-FFF2-40B4-BE49-F238E27FC236}">
                  <a16:creationId xmlns:a16="http://schemas.microsoft.com/office/drawing/2014/main" id="{7FDC79F3-3C6C-482E-AAEB-926E1D9C1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364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8" name="Line 16">
              <a:extLst>
                <a:ext uri="{FF2B5EF4-FFF2-40B4-BE49-F238E27FC236}">
                  <a16:creationId xmlns:a16="http://schemas.microsoft.com/office/drawing/2014/main" id="{F05987F2-7B69-4390-9844-DECCB5FD8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330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9" name="Line 17">
              <a:extLst>
                <a:ext uri="{FF2B5EF4-FFF2-40B4-BE49-F238E27FC236}">
                  <a16:creationId xmlns:a16="http://schemas.microsoft.com/office/drawing/2014/main" id="{39D6D17C-13D5-4CC4-A080-4FED65DC4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2957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0" name="Line 18">
              <a:extLst>
                <a:ext uri="{FF2B5EF4-FFF2-40B4-BE49-F238E27FC236}">
                  <a16:creationId xmlns:a16="http://schemas.microsoft.com/office/drawing/2014/main" id="{58FC22AC-7E3B-4DA4-AA0C-508A90337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261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1" name="Line 19">
              <a:extLst>
                <a:ext uri="{FF2B5EF4-FFF2-40B4-BE49-F238E27FC236}">
                  <a16:creationId xmlns:a16="http://schemas.microsoft.com/office/drawing/2014/main" id="{62D2A07D-379F-45AD-B33B-9DDD7C5CD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226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2" name="Line 20">
              <a:extLst>
                <a:ext uri="{FF2B5EF4-FFF2-40B4-BE49-F238E27FC236}">
                  <a16:creationId xmlns:a16="http://schemas.microsoft.com/office/drawing/2014/main" id="{9CE81187-71B8-43C6-8954-A6B082E19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192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3" name="Line 21">
              <a:extLst>
                <a:ext uri="{FF2B5EF4-FFF2-40B4-BE49-F238E27FC236}">
                  <a16:creationId xmlns:a16="http://schemas.microsoft.com/office/drawing/2014/main" id="{12B41A37-DB6C-4497-B2B0-942B8F6B4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1579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4" name="Line 22">
              <a:extLst>
                <a:ext uri="{FF2B5EF4-FFF2-40B4-BE49-F238E27FC236}">
                  <a16:creationId xmlns:a16="http://schemas.microsoft.com/office/drawing/2014/main" id="{B65B4AA8-A1AF-4A19-B4BB-C3B9152A4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3648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5" name="Line 23">
              <a:extLst>
                <a:ext uri="{FF2B5EF4-FFF2-40B4-BE49-F238E27FC236}">
                  <a16:creationId xmlns:a16="http://schemas.microsoft.com/office/drawing/2014/main" id="{C3313059-1459-4267-BD0C-BC49D3D39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6" name="Line 24">
              <a:extLst>
                <a:ext uri="{FF2B5EF4-FFF2-40B4-BE49-F238E27FC236}">
                  <a16:creationId xmlns:a16="http://schemas.microsoft.com/office/drawing/2014/main" id="{CD24E561-3FE4-45CD-A76F-F094A17BC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7" name="Line 25">
              <a:extLst>
                <a:ext uri="{FF2B5EF4-FFF2-40B4-BE49-F238E27FC236}">
                  <a16:creationId xmlns:a16="http://schemas.microsoft.com/office/drawing/2014/main" id="{FAB91D3E-CB2F-435B-8137-77085678F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8" name="Line 26">
              <a:extLst>
                <a:ext uri="{FF2B5EF4-FFF2-40B4-BE49-F238E27FC236}">
                  <a16:creationId xmlns:a16="http://schemas.microsoft.com/office/drawing/2014/main" id="{3B74226D-60D3-4772-AEE8-621F95F9D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1" y="3648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9" name="Line 27">
              <a:extLst>
                <a:ext uri="{FF2B5EF4-FFF2-40B4-BE49-F238E27FC236}">
                  <a16:creationId xmlns:a16="http://schemas.microsoft.com/office/drawing/2014/main" id="{47039A5E-4F7F-4479-BC4B-7432623D5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0" name="Line 28">
              <a:extLst>
                <a:ext uri="{FF2B5EF4-FFF2-40B4-BE49-F238E27FC236}">
                  <a16:creationId xmlns:a16="http://schemas.microsoft.com/office/drawing/2014/main" id="{4850A64E-37EE-42E9-9988-3D6716CAF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1" name="Line 29">
              <a:extLst>
                <a:ext uri="{FF2B5EF4-FFF2-40B4-BE49-F238E27FC236}">
                  <a16:creationId xmlns:a16="http://schemas.microsoft.com/office/drawing/2014/main" id="{CA13D982-C04B-4F2B-800A-ED2BD6968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8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2" name="Line 30">
              <a:extLst>
                <a:ext uri="{FF2B5EF4-FFF2-40B4-BE49-F238E27FC236}">
                  <a16:creationId xmlns:a16="http://schemas.microsoft.com/office/drawing/2014/main" id="{3ACCB33F-8322-4670-BF21-9992F65E6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3" name="Line 31">
              <a:extLst>
                <a:ext uri="{FF2B5EF4-FFF2-40B4-BE49-F238E27FC236}">
                  <a16:creationId xmlns:a16="http://schemas.microsoft.com/office/drawing/2014/main" id="{B0060D35-521F-4E33-AE05-865399EF4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4" name="Line 32">
              <a:extLst>
                <a:ext uri="{FF2B5EF4-FFF2-40B4-BE49-F238E27FC236}">
                  <a16:creationId xmlns:a16="http://schemas.microsoft.com/office/drawing/2014/main" id="{B1C52B86-38D7-43EA-8BCD-EF6E3A280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5" name="Line 33">
              <a:extLst>
                <a:ext uri="{FF2B5EF4-FFF2-40B4-BE49-F238E27FC236}">
                  <a16:creationId xmlns:a16="http://schemas.microsoft.com/office/drawing/2014/main" id="{DB9AB61F-F50D-4950-A65C-3F529B54C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6" name="Line 34">
              <a:extLst>
                <a:ext uri="{FF2B5EF4-FFF2-40B4-BE49-F238E27FC236}">
                  <a16:creationId xmlns:a16="http://schemas.microsoft.com/office/drawing/2014/main" id="{187130B1-1E6B-4577-B776-AF5F9922D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1" y="3648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7" name="Line 35">
              <a:extLst>
                <a:ext uri="{FF2B5EF4-FFF2-40B4-BE49-F238E27FC236}">
                  <a16:creationId xmlns:a16="http://schemas.microsoft.com/office/drawing/2014/main" id="{6FF3117C-1234-4EB2-9E6A-56D0CC270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8" name="Line 36">
              <a:extLst>
                <a:ext uri="{FF2B5EF4-FFF2-40B4-BE49-F238E27FC236}">
                  <a16:creationId xmlns:a16="http://schemas.microsoft.com/office/drawing/2014/main" id="{4F746896-4718-4972-A6ED-EAF5015BC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49" name="Line 37">
              <a:extLst>
                <a:ext uri="{FF2B5EF4-FFF2-40B4-BE49-F238E27FC236}">
                  <a16:creationId xmlns:a16="http://schemas.microsoft.com/office/drawing/2014/main" id="{B35E0CB4-2DED-426D-BCD6-E285B33DE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0" name="Line 38">
              <a:extLst>
                <a:ext uri="{FF2B5EF4-FFF2-40B4-BE49-F238E27FC236}">
                  <a16:creationId xmlns:a16="http://schemas.microsoft.com/office/drawing/2014/main" id="{8CBEFFC0-FBDF-47E8-94E4-23961C8F4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1" name="Line 39">
              <a:extLst>
                <a:ext uri="{FF2B5EF4-FFF2-40B4-BE49-F238E27FC236}">
                  <a16:creationId xmlns:a16="http://schemas.microsoft.com/office/drawing/2014/main" id="{D2FD49CD-AB6F-45D8-BD89-AB9DF0AB5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2" name="Line 40">
              <a:extLst>
                <a:ext uri="{FF2B5EF4-FFF2-40B4-BE49-F238E27FC236}">
                  <a16:creationId xmlns:a16="http://schemas.microsoft.com/office/drawing/2014/main" id="{86DAD225-7711-41C9-B3D2-546D99DC2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3" name="Line 41">
              <a:extLst>
                <a:ext uri="{FF2B5EF4-FFF2-40B4-BE49-F238E27FC236}">
                  <a16:creationId xmlns:a16="http://schemas.microsoft.com/office/drawing/2014/main" id="{1541B193-A21D-4015-8FAD-2310A38F1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4" name="Line 42">
              <a:extLst>
                <a:ext uri="{FF2B5EF4-FFF2-40B4-BE49-F238E27FC236}">
                  <a16:creationId xmlns:a16="http://schemas.microsoft.com/office/drawing/2014/main" id="{66762011-7793-46FA-B845-33EBB901D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5" name="Line 43">
              <a:extLst>
                <a:ext uri="{FF2B5EF4-FFF2-40B4-BE49-F238E27FC236}">
                  <a16:creationId xmlns:a16="http://schemas.microsoft.com/office/drawing/2014/main" id="{02C5294E-449C-46FE-985E-4D471E776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6" name="Line 44">
              <a:extLst>
                <a:ext uri="{FF2B5EF4-FFF2-40B4-BE49-F238E27FC236}">
                  <a16:creationId xmlns:a16="http://schemas.microsoft.com/office/drawing/2014/main" id="{4E51D462-1F03-4B48-8264-8FCF8CB6C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" y="1647"/>
              <a:ext cx="43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7" name="Line 45">
              <a:extLst>
                <a:ext uri="{FF2B5EF4-FFF2-40B4-BE49-F238E27FC236}">
                  <a16:creationId xmlns:a16="http://schemas.microsoft.com/office/drawing/2014/main" id="{E60A0E4F-D0AA-4BED-8B40-35CEF35F8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716"/>
              <a:ext cx="49" cy="1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8" name="Line 46">
              <a:extLst>
                <a:ext uri="{FF2B5EF4-FFF2-40B4-BE49-F238E27FC236}">
                  <a16:creationId xmlns:a16="http://schemas.microsoft.com/office/drawing/2014/main" id="{355B17C4-DC8A-44B2-B2F9-4AB427D73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854"/>
              <a:ext cx="43" cy="1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59" name="Line 47">
              <a:extLst>
                <a:ext uri="{FF2B5EF4-FFF2-40B4-BE49-F238E27FC236}">
                  <a16:creationId xmlns:a16="http://schemas.microsoft.com/office/drawing/2014/main" id="{55A064AA-4E2E-4760-9D8D-4A0F3DB1B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992"/>
              <a:ext cx="42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0" name="Line 48">
              <a:extLst>
                <a:ext uri="{FF2B5EF4-FFF2-40B4-BE49-F238E27FC236}">
                  <a16:creationId xmlns:a16="http://schemas.microsoft.com/office/drawing/2014/main" id="{DBA60726-BA9F-4BEC-90F6-73D85A310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" y="2061"/>
              <a:ext cx="92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1" name="Line 49">
              <a:extLst>
                <a:ext uri="{FF2B5EF4-FFF2-40B4-BE49-F238E27FC236}">
                  <a16:creationId xmlns:a16="http://schemas.microsoft.com/office/drawing/2014/main" id="{B052B2FE-E7D8-46F5-ADE0-999CE8A37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3" y="1660"/>
              <a:ext cx="43" cy="47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2" name="Line 50">
              <a:extLst>
                <a:ext uri="{FF2B5EF4-FFF2-40B4-BE49-F238E27FC236}">
                  <a16:creationId xmlns:a16="http://schemas.microsoft.com/office/drawing/2014/main" id="{F4F95F54-C6CE-459D-8F8B-B973FBC87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" y="1660"/>
              <a:ext cx="42" cy="30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3" name="Line 51">
              <a:extLst>
                <a:ext uri="{FF2B5EF4-FFF2-40B4-BE49-F238E27FC236}">
                  <a16:creationId xmlns:a16="http://schemas.microsoft.com/office/drawing/2014/main" id="{916F45F4-ADED-42E0-B941-31D24DCE8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8" y="1960"/>
              <a:ext cx="44" cy="17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4" name="Line 52">
              <a:extLst>
                <a:ext uri="{FF2B5EF4-FFF2-40B4-BE49-F238E27FC236}">
                  <a16:creationId xmlns:a16="http://schemas.microsoft.com/office/drawing/2014/main" id="{2E4C8A80-4A6E-4D31-AFBB-00A0670AF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" y="2130"/>
              <a:ext cx="49" cy="17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5" name="Line 53">
              <a:extLst>
                <a:ext uri="{FF2B5EF4-FFF2-40B4-BE49-F238E27FC236}">
                  <a16:creationId xmlns:a16="http://schemas.microsoft.com/office/drawing/2014/main" id="{459F573D-13A1-401A-8873-83C188422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1" y="2186"/>
              <a:ext cx="43" cy="12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6" name="Line 54">
              <a:extLst>
                <a:ext uri="{FF2B5EF4-FFF2-40B4-BE49-F238E27FC236}">
                  <a16:creationId xmlns:a16="http://schemas.microsoft.com/office/drawing/2014/main" id="{59BAF4EF-F9A0-4C50-826B-B98C7936D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4" y="2186"/>
              <a:ext cx="42" cy="15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7" name="Line 55">
              <a:extLst>
                <a:ext uri="{FF2B5EF4-FFF2-40B4-BE49-F238E27FC236}">
                  <a16:creationId xmlns:a16="http://schemas.microsoft.com/office/drawing/2014/main" id="{8910ED2B-547A-4F96-9778-D715E0042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6" y="2337"/>
              <a:ext cx="50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8" name="Line 56">
              <a:extLst>
                <a:ext uri="{FF2B5EF4-FFF2-40B4-BE49-F238E27FC236}">
                  <a16:creationId xmlns:a16="http://schemas.microsoft.com/office/drawing/2014/main" id="{F3866B63-2C92-4791-8B00-B1D234D58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6" y="2406"/>
              <a:ext cx="85" cy="34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69" name="Line 57">
              <a:extLst>
                <a:ext uri="{FF2B5EF4-FFF2-40B4-BE49-F238E27FC236}">
                  <a16:creationId xmlns:a16="http://schemas.microsoft.com/office/drawing/2014/main" id="{479A95B1-A43F-49E2-9585-3A456A6E2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" y="2751"/>
              <a:ext cx="42" cy="17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0" name="Line 58">
              <a:extLst>
                <a:ext uri="{FF2B5EF4-FFF2-40B4-BE49-F238E27FC236}">
                  <a16:creationId xmlns:a16="http://schemas.microsoft.com/office/drawing/2014/main" id="{B58433F1-8703-483A-906B-0656E1B75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3" y="2819"/>
              <a:ext cx="50" cy="10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1" name="Line 59">
              <a:extLst>
                <a:ext uri="{FF2B5EF4-FFF2-40B4-BE49-F238E27FC236}">
                  <a16:creationId xmlns:a16="http://schemas.microsoft.com/office/drawing/2014/main" id="{531A7EA6-F80E-492D-91E6-5BF63FD27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2819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2" name="Line 60">
              <a:extLst>
                <a:ext uri="{FF2B5EF4-FFF2-40B4-BE49-F238E27FC236}">
                  <a16:creationId xmlns:a16="http://schemas.microsoft.com/office/drawing/2014/main" id="{240AEB17-60B0-4E9B-9154-21D439145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6" y="2819"/>
              <a:ext cx="42" cy="17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3" name="Line 61">
              <a:extLst>
                <a:ext uri="{FF2B5EF4-FFF2-40B4-BE49-F238E27FC236}">
                  <a16:creationId xmlns:a16="http://schemas.microsoft.com/office/drawing/2014/main" id="{781EC7E1-0AF7-4089-9096-29CF67E44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8" y="2995"/>
              <a:ext cx="43" cy="10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4" name="Line 62">
              <a:extLst>
                <a:ext uri="{FF2B5EF4-FFF2-40B4-BE49-F238E27FC236}">
                  <a16:creationId xmlns:a16="http://schemas.microsoft.com/office/drawing/2014/main" id="{2D68C41D-4626-43F6-B1CF-58CAD7206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" y="3096"/>
              <a:ext cx="49" cy="3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5" name="Line 63">
              <a:extLst>
                <a:ext uri="{FF2B5EF4-FFF2-40B4-BE49-F238E27FC236}">
                  <a16:creationId xmlns:a16="http://schemas.microsoft.com/office/drawing/2014/main" id="{D1F598EF-7506-4DE5-A4B8-62C3A2687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0" y="3090"/>
              <a:ext cx="43" cy="43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6" name="Line 64">
              <a:extLst>
                <a:ext uri="{FF2B5EF4-FFF2-40B4-BE49-F238E27FC236}">
                  <a16:creationId xmlns:a16="http://schemas.microsoft.com/office/drawing/2014/main" id="{1819181D-03DC-4D4B-9B54-4AF59DD0C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3090"/>
              <a:ext cx="42" cy="5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7" name="Line 65">
              <a:extLst>
                <a:ext uri="{FF2B5EF4-FFF2-40B4-BE49-F238E27FC236}">
                  <a16:creationId xmlns:a16="http://schemas.microsoft.com/office/drawing/2014/main" id="{BE8ADCD4-8C5D-4F5E-BAA4-52BF3CCD1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3140"/>
              <a:ext cx="43" cy="2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8" name="Line 66">
              <a:extLst>
                <a:ext uri="{FF2B5EF4-FFF2-40B4-BE49-F238E27FC236}">
                  <a16:creationId xmlns:a16="http://schemas.microsoft.com/office/drawing/2014/main" id="{52B4E9BC-9100-4CFF-A3D3-68AE8609B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3165"/>
              <a:ext cx="49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9" name="Line 67">
              <a:extLst>
                <a:ext uri="{FF2B5EF4-FFF2-40B4-BE49-F238E27FC236}">
                  <a16:creationId xmlns:a16="http://schemas.microsoft.com/office/drawing/2014/main" id="{0DE5D31B-54AA-4652-A90B-8906D90C1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3202"/>
              <a:ext cx="43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0" name="Line 68">
              <a:extLst>
                <a:ext uri="{FF2B5EF4-FFF2-40B4-BE49-F238E27FC236}">
                  <a16:creationId xmlns:a16="http://schemas.microsoft.com/office/drawing/2014/main" id="{81B2F0A7-55EB-477F-BA35-39C8EB6E2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0" y="3165"/>
              <a:ext cx="42" cy="3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1" name="Line 69">
              <a:extLst>
                <a:ext uri="{FF2B5EF4-FFF2-40B4-BE49-F238E27FC236}">
                  <a16:creationId xmlns:a16="http://schemas.microsoft.com/office/drawing/2014/main" id="{A2DBC391-5C16-437E-B4D3-14ECE88A2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2" y="3165"/>
              <a:ext cx="51" cy="1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2" name="Line 70">
              <a:extLst>
                <a:ext uri="{FF2B5EF4-FFF2-40B4-BE49-F238E27FC236}">
                  <a16:creationId xmlns:a16="http://schemas.microsoft.com/office/drawing/2014/main" id="{FF4D630E-261D-4B99-BDC8-9AAC5B6FA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303"/>
              <a:ext cx="42" cy="3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3" name="Line 71">
              <a:extLst>
                <a:ext uri="{FF2B5EF4-FFF2-40B4-BE49-F238E27FC236}">
                  <a16:creationId xmlns:a16="http://schemas.microsoft.com/office/drawing/2014/main" id="{EED84ED0-618F-4EF1-BDB9-161682FF5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3340"/>
              <a:ext cx="43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4" name="Line 72">
              <a:extLst>
                <a:ext uri="{FF2B5EF4-FFF2-40B4-BE49-F238E27FC236}">
                  <a16:creationId xmlns:a16="http://schemas.microsoft.com/office/drawing/2014/main" id="{E3263841-4AEE-4CA8-BF98-9C952E87C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8" y="3340"/>
              <a:ext cx="42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5" name="Line 73">
              <a:extLst>
                <a:ext uri="{FF2B5EF4-FFF2-40B4-BE49-F238E27FC236}">
                  <a16:creationId xmlns:a16="http://schemas.microsoft.com/office/drawing/2014/main" id="{1D9BC88F-5596-4B68-960F-C8673BCC6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340"/>
              <a:ext cx="50" cy="4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6" name="Line 74">
              <a:extLst>
                <a:ext uri="{FF2B5EF4-FFF2-40B4-BE49-F238E27FC236}">
                  <a16:creationId xmlns:a16="http://schemas.microsoft.com/office/drawing/2014/main" id="{17990307-8317-485C-BA5F-80C7DAC12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3385"/>
              <a:ext cx="42" cy="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7" name="Line 75">
              <a:extLst>
                <a:ext uri="{FF2B5EF4-FFF2-40B4-BE49-F238E27FC236}">
                  <a16:creationId xmlns:a16="http://schemas.microsoft.com/office/drawing/2014/main" id="{38C45A62-92B5-4233-9D9C-CB24F764F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" y="3390"/>
              <a:ext cx="43" cy="2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8" name="Line 76">
              <a:extLst>
                <a:ext uri="{FF2B5EF4-FFF2-40B4-BE49-F238E27FC236}">
                  <a16:creationId xmlns:a16="http://schemas.microsoft.com/office/drawing/2014/main" id="{DD96539A-5817-4F77-AF40-519D1E26A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5" y="3410"/>
              <a:ext cx="42" cy="1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89" name="Line 77">
              <a:extLst>
                <a:ext uri="{FF2B5EF4-FFF2-40B4-BE49-F238E27FC236}">
                  <a16:creationId xmlns:a16="http://schemas.microsoft.com/office/drawing/2014/main" id="{E8D099E7-1AFA-4122-BC11-AF7D4129B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" y="3422"/>
              <a:ext cx="50" cy="1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0" name="Line 78">
              <a:extLst>
                <a:ext uri="{FF2B5EF4-FFF2-40B4-BE49-F238E27FC236}">
                  <a16:creationId xmlns:a16="http://schemas.microsoft.com/office/drawing/2014/main" id="{49C57E3C-1DB6-4659-B654-F6250054D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7" y="3440"/>
              <a:ext cx="42" cy="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1" name="Line 79">
              <a:extLst>
                <a:ext uri="{FF2B5EF4-FFF2-40B4-BE49-F238E27FC236}">
                  <a16:creationId xmlns:a16="http://schemas.microsoft.com/office/drawing/2014/main" id="{1AC30636-363D-40B0-8D43-9E76BB804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9" y="3478"/>
              <a:ext cx="43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2" name="Line 80">
              <a:extLst>
                <a:ext uri="{FF2B5EF4-FFF2-40B4-BE49-F238E27FC236}">
                  <a16:creationId xmlns:a16="http://schemas.microsoft.com/office/drawing/2014/main" id="{01E2389A-9E64-4B6A-B2D8-1E7ED3FAA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3510"/>
              <a:ext cx="50" cy="1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3" name="Line 81">
              <a:extLst>
                <a:ext uri="{FF2B5EF4-FFF2-40B4-BE49-F238E27FC236}">
                  <a16:creationId xmlns:a16="http://schemas.microsoft.com/office/drawing/2014/main" id="{F61817B2-5B93-40EC-B37A-F6D4158A4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2" y="3522"/>
              <a:ext cx="42" cy="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4" name="Line 82">
              <a:extLst>
                <a:ext uri="{FF2B5EF4-FFF2-40B4-BE49-F238E27FC236}">
                  <a16:creationId xmlns:a16="http://schemas.microsoft.com/office/drawing/2014/main" id="{6F16332D-5EDA-4DA0-98DA-CB93486A7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3528"/>
              <a:ext cx="43" cy="2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5" name="Line 83">
              <a:extLst>
                <a:ext uri="{FF2B5EF4-FFF2-40B4-BE49-F238E27FC236}">
                  <a16:creationId xmlns:a16="http://schemas.microsoft.com/office/drawing/2014/main" id="{09144A1B-0D6E-4F8E-9A3A-44928B6C0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7" y="3548"/>
              <a:ext cx="42" cy="2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6" name="Line 84">
              <a:extLst>
                <a:ext uri="{FF2B5EF4-FFF2-40B4-BE49-F238E27FC236}">
                  <a16:creationId xmlns:a16="http://schemas.microsoft.com/office/drawing/2014/main" id="{83388603-E72D-41C9-B5A3-E287A20AC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9" y="3573"/>
              <a:ext cx="50" cy="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7" name="Line 85">
              <a:extLst>
                <a:ext uri="{FF2B5EF4-FFF2-40B4-BE49-F238E27FC236}">
                  <a16:creationId xmlns:a16="http://schemas.microsoft.com/office/drawing/2014/main" id="{29127B80-9DF4-4FAC-B64F-7339D481E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3578"/>
              <a:ext cx="42" cy="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8" name="Line 86">
              <a:extLst>
                <a:ext uri="{FF2B5EF4-FFF2-40B4-BE49-F238E27FC236}">
                  <a16:creationId xmlns:a16="http://schemas.microsoft.com/office/drawing/2014/main" id="{8C16B529-A655-4F69-840D-2AE5368C4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616"/>
              <a:ext cx="43" cy="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99" name="Line 87">
              <a:extLst>
                <a:ext uri="{FF2B5EF4-FFF2-40B4-BE49-F238E27FC236}">
                  <a16:creationId xmlns:a16="http://schemas.microsoft.com/office/drawing/2014/main" id="{4E2FC2D9-F604-406C-917A-FCA5F5CBD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" y="3623"/>
              <a:ext cx="42" cy="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0" name="Line 88">
              <a:extLst>
                <a:ext uri="{FF2B5EF4-FFF2-40B4-BE49-F238E27FC236}">
                  <a16:creationId xmlns:a16="http://schemas.microsoft.com/office/drawing/2014/main" id="{7DE93867-A9D0-49F6-9F2E-4B44B4DBF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6" y="3629"/>
              <a:ext cx="51" cy="1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1" name="Line 89">
              <a:extLst>
                <a:ext uri="{FF2B5EF4-FFF2-40B4-BE49-F238E27FC236}">
                  <a16:creationId xmlns:a16="http://schemas.microsoft.com/office/drawing/2014/main" id="{692324B2-0D35-4E72-BD23-53FDC2124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3641"/>
              <a:ext cx="42" cy="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2" name="Line 90">
              <a:extLst>
                <a:ext uri="{FF2B5EF4-FFF2-40B4-BE49-F238E27FC236}">
                  <a16:creationId xmlns:a16="http://schemas.microsoft.com/office/drawing/2014/main" id="{A8FC2BCE-AEB0-4ADD-B96E-CE82C0B34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9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3" name="Line 91">
              <a:extLst>
                <a:ext uri="{FF2B5EF4-FFF2-40B4-BE49-F238E27FC236}">
                  <a16:creationId xmlns:a16="http://schemas.microsoft.com/office/drawing/2014/main" id="{37DA6413-8076-4763-85A0-01048396F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648"/>
              <a:ext cx="49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4" name="Line 92">
              <a:extLst>
                <a:ext uri="{FF2B5EF4-FFF2-40B4-BE49-F238E27FC236}">
                  <a16:creationId xmlns:a16="http://schemas.microsoft.com/office/drawing/2014/main" id="{8EB238C7-881D-46ED-93FE-E4CFAF6EE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1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5" name="Line 93">
              <a:extLst>
                <a:ext uri="{FF2B5EF4-FFF2-40B4-BE49-F238E27FC236}">
                  <a16:creationId xmlns:a16="http://schemas.microsoft.com/office/drawing/2014/main" id="{AFA6DD06-2987-4EA9-98A5-36CDA37F6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4" y="3648"/>
              <a:ext cx="4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6" name="Line 94">
              <a:extLst>
                <a:ext uri="{FF2B5EF4-FFF2-40B4-BE49-F238E27FC236}">
                  <a16:creationId xmlns:a16="http://schemas.microsoft.com/office/drawing/2014/main" id="{6B7140EC-9A56-472E-A2C9-B4648D27B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7" name="Line 95">
              <a:extLst>
                <a:ext uri="{FF2B5EF4-FFF2-40B4-BE49-F238E27FC236}">
                  <a16:creationId xmlns:a16="http://schemas.microsoft.com/office/drawing/2014/main" id="{F69D60C0-1BBB-476C-BD42-B7C65429F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3648"/>
              <a:ext cx="49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8" name="Line 96">
              <a:extLst>
                <a:ext uri="{FF2B5EF4-FFF2-40B4-BE49-F238E27FC236}">
                  <a16:creationId xmlns:a16="http://schemas.microsoft.com/office/drawing/2014/main" id="{BBD56482-D438-481E-8EF3-47E1CC792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09" name="Line 97">
              <a:extLst>
                <a:ext uri="{FF2B5EF4-FFF2-40B4-BE49-F238E27FC236}">
                  <a16:creationId xmlns:a16="http://schemas.microsoft.com/office/drawing/2014/main" id="{10695710-CD95-4252-AF32-24F4B1FFF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3648"/>
              <a:ext cx="4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10" name="Line 98">
              <a:extLst>
                <a:ext uri="{FF2B5EF4-FFF2-40B4-BE49-F238E27FC236}">
                  <a16:creationId xmlns:a16="http://schemas.microsoft.com/office/drawing/2014/main" id="{1A33F0F6-66E1-4E53-AA78-F1994D289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3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11" name="Line 99">
              <a:extLst>
                <a:ext uri="{FF2B5EF4-FFF2-40B4-BE49-F238E27FC236}">
                  <a16:creationId xmlns:a16="http://schemas.microsoft.com/office/drawing/2014/main" id="{34F8F7F2-D2DC-48E5-BA0F-C3FA9F419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6" y="3648"/>
              <a:ext cx="50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12" name="Line 100">
              <a:extLst>
                <a:ext uri="{FF2B5EF4-FFF2-40B4-BE49-F238E27FC236}">
                  <a16:creationId xmlns:a16="http://schemas.microsoft.com/office/drawing/2014/main" id="{72DCCA7D-EB96-481B-A73E-0907C9D64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3648"/>
              <a:ext cx="4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13" name="Line 101">
              <a:extLst>
                <a:ext uri="{FF2B5EF4-FFF2-40B4-BE49-F238E27FC236}">
                  <a16:creationId xmlns:a16="http://schemas.microsoft.com/office/drawing/2014/main" id="{2E0A9E49-255A-403E-987F-018AAA6E1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14" name="Rectangle 102">
              <a:extLst>
                <a:ext uri="{FF2B5EF4-FFF2-40B4-BE49-F238E27FC236}">
                  <a16:creationId xmlns:a16="http://schemas.microsoft.com/office/drawing/2014/main" id="{853D3723-9A7E-4530-B7B4-8D1D05A4C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359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15" name="Rectangle 103">
              <a:extLst>
                <a:ext uri="{FF2B5EF4-FFF2-40B4-BE49-F238E27FC236}">
                  <a16:creationId xmlns:a16="http://schemas.microsoft.com/office/drawing/2014/main" id="{9D623BD2-A21D-4B16-AE63-C8A1A4D9B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325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16" name="Rectangle 104">
              <a:extLst>
                <a:ext uri="{FF2B5EF4-FFF2-40B4-BE49-F238E27FC236}">
                  <a16:creationId xmlns:a16="http://schemas.microsoft.com/office/drawing/2014/main" id="{2C921438-05D7-43A4-A7B1-1F73B0DCD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290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17" name="Rectangle 105">
              <a:extLst>
                <a:ext uri="{FF2B5EF4-FFF2-40B4-BE49-F238E27FC236}">
                  <a16:creationId xmlns:a16="http://schemas.microsoft.com/office/drawing/2014/main" id="{0E4D3EC8-6DEF-4F14-8B75-8D78504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2563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18" name="Rectangle 106">
              <a:extLst>
                <a:ext uri="{FF2B5EF4-FFF2-40B4-BE49-F238E27FC236}">
                  <a16:creationId xmlns:a16="http://schemas.microsoft.com/office/drawing/2014/main" id="{2E6E0994-11B5-4110-A0E8-043075399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2218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19" name="Rectangle 107">
              <a:extLst>
                <a:ext uri="{FF2B5EF4-FFF2-40B4-BE49-F238E27FC236}">
                  <a16:creationId xmlns:a16="http://schemas.microsoft.com/office/drawing/2014/main" id="{D84A6B4D-4922-478F-AC5E-79A79497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74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0" name="Rectangle 108">
              <a:extLst>
                <a:ext uri="{FF2B5EF4-FFF2-40B4-BE49-F238E27FC236}">
                  <a16:creationId xmlns:a16="http://schemas.microsoft.com/office/drawing/2014/main" id="{A89FD035-8080-4E17-98B8-8CC7B63B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528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1" name="Rectangle 109">
              <a:extLst>
                <a:ext uri="{FF2B5EF4-FFF2-40B4-BE49-F238E27FC236}">
                  <a16:creationId xmlns:a16="http://schemas.microsoft.com/office/drawing/2014/main" id="{9E459ABA-B7D5-480C-8A33-70EA78254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1900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2" name="Rectangle 110">
              <a:extLst>
                <a:ext uri="{FF2B5EF4-FFF2-40B4-BE49-F238E27FC236}">
                  <a16:creationId xmlns:a16="http://schemas.microsoft.com/office/drawing/2014/main" id="{0CA16E0B-4FAC-464B-9DCC-E2A78A136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1910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3" name="Rectangle 111">
              <a:extLst>
                <a:ext uri="{FF2B5EF4-FFF2-40B4-BE49-F238E27FC236}">
                  <a16:creationId xmlns:a16="http://schemas.microsoft.com/office/drawing/2014/main" id="{4CF3A57E-83F0-4DC3-9487-53301187D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1920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4" name="Rectangle 112">
              <a:extLst>
                <a:ext uri="{FF2B5EF4-FFF2-40B4-BE49-F238E27FC236}">
                  <a16:creationId xmlns:a16="http://schemas.microsoft.com/office/drawing/2014/main" id="{27A0E9B8-B693-45E6-9BE7-E4130B918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1930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5" name="Rectangle 113">
              <a:extLst>
                <a:ext uri="{FF2B5EF4-FFF2-40B4-BE49-F238E27FC236}">
                  <a16:creationId xmlns:a16="http://schemas.microsoft.com/office/drawing/2014/main" id="{B4C3F403-5A09-4CC0-987C-B50DFDB7F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1940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6" name="Rectangle 114">
              <a:extLst>
                <a:ext uri="{FF2B5EF4-FFF2-40B4-BE49-F238E27FC236}">
                  <a16:creationId xmlns:a16="http://schemas.microsoft.com/office/drawing/2014/main" id="{CC33DD80-C6DB-46BC-ADEB-56ACCF791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1950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7" name="Rectangle 115">
              <a:extLst>
                <a:ext uri="{FF2B5EF4-FFF2-40B4-BE49-F238E27FC236}">
                  <a16:creationId xmlns:a16="http://schemas.microsoft.com/office/drawing/2014/main" id="{C6F78D3A-5A1F-4031-AC17-4F975EBF5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1960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8" name="Rectangle 116">
              <a:extLst>
                <a:ext uri="{FF2B5EF4-FFF2-40B4-BE49-F238E27FC236}">
                  <a16:creationId xmlns:a16="http://schemas.microsoft.com/office/drawing/2014/main" id="{D4F72CCD-4350-4CEB-9B70-390DA5C72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1970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29" name="Rectangle 117">
              <a:extLst>
                <a:ext uri="{FF2B5EF4-FFF2-40B4-BE49-F238E27FC236}">
                  <a16:creationId xmlns:a16="http://schemas.microsoft.com/office/drawing/2014/main" id="{ADA7DF40-A317-49F9-A344-42935CFEC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1980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30" name="Rectangle 118">
              <a:extLst>
                <a:ext uri="{FF2B5EF4-FFF2-40B4-BE49-F238E27FC236}">
                  <a16:creationId xmlns:a16="http://schemas.microsoft.com/office/drawing/2014/main" id="{DB8F8731-FC70-40F3-A2EB-BA3712173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1990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31" name="Rectangle 119">
              <a:extLst>
                <a:ext uri="{FF2B5EF4-FFF2-40B4-BE49-F238E27FC236}">
                  <a16:creationId xmlns:a16="http://schemas.microsoft.com/office/drawing/2014/main" id="{A386E185-88F4-4771-9718-B0DBA7617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2000</a:t>
              </a:r>
              <a:endParaRPr lang="en-US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32" name="Rectangle 120">
              <a:extLst>
                <a:ext uri="{FF2B5EF4-FFF2-40B4-BE49-F238E27FC236}">
                  <a16:creationId xmlns:a16="http://schemas.microsoft.com/office/drawing/2014/main" id="{520D771E-0CA4-40B3-B63D-FB5507E70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3930"/>
              <a:ext cx="2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altLang="pt-BR" sz="1900" b="1">
                  <a:solidFill>
                    <a:srgbClr val="000000"/>
                  </a:solidFill>
                  <a:latin typeface="Arial" panose="020B0604020202020204" pitchFamily="34" charset="0"/>
                </a:rPr>
                <a:t>Ano</a:t>
              </a:r>
              <a:endParaRPr lang="pt-BR" altLang="pt-BR" sz="3200">
                <a:latin typeface="Arial" panose="020B0604020202020204" pitchFamily="34" charset="0"/>
              </a:endParaRPr>
            </a:p>
          </p:txBody>
        </p:sp>
        <p:sp>
          <p:nvSpPr>
            <p:cNvPr id="13433" name="Rectangle 121">
              <a:extLst>
                <a:ext uri="{FF2B5EF4-FFF2-40B4-BE49-F238E27FC236}">
                  <a16:creationId xmlns:a16="http://schemas.microsoft.com/office/drawing/2014/main" id="{21132346-332E-4D59-9CB6-411185729A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51" y="2552"/>
              <a:ext cx="19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Taxa de mortalidade por 100.000 habitantes</a:t>
              </a:r>
              <a:endParaRPr lang="pt-BR" altLang="pt-BR" sz="1200">
                <a:latin typeface="Arial" panose="020B0604020202020204" pitchFamily="34" charset="0"/>
              </a:endParaRPr>
            </a:p>
          </p:txBody>
        </p:sp>
        <p:sp>
          <p:nvSpPr>
            <p:cNvPr id="13434" name="Line 122">
              <a:extLst>
                <a:ext uri="{FF2B5EF4-FFF2-40B4-BE49-F238E27FC236}">
                  <a16:creationId xmlns:a16="http://schemas.microsoft.com/office/drawing/2014/main" id="{066193E0-C131-4B2E-849F-AFEF50730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35"/>
              <a:ext cx="0" cy="1722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35" name="Line 123">
              <a:extLst>
                <a:ext uri="{FF2B5EF4-FFF2-40B4-BE49-F238E27FC236}">
                  <a16:creationId xmlns:a16="http://schemas.microsoft.com/office/drawing/2014/main" id="{25375094-832D-4FAD-88C9-6E1B126E7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35"/>
              <a:ext cx="487" cy="0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36" name="Rectangle 124">
              <a:extLst>
                <a:ext uri="{FF2B5EF4-FFF2-40B4-BE49-F238E27FC236}">
                  <a16:creationId xmlns:a16="http://schemas.microsoft.com/office/drawing/2014/main" id="{6E491327-E4AC-40A4-A172-6E44A484F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1710"/>
              <a:ext cx="1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altLang="pt-BR">
                  <a:solidFill>
                    <a:srgbClr val="473074"/>
                  </a:solidFill>
                  <a:latin typeface="Arial" panose="020B0604020202020204" pitchFamily="34" charset="0"/>
                </a:rPr>
                <a:t>Início do processo </a:t>
              </a:r>
            </a:p>
            <a:p>
              <a:pPr algn="ctr" eaLnBrk="0" hangingPunct="0"/>
              <a:r>
                <a:rPr lang="pt-BR" altLang="pt-BR">
                  <a:solidFill>
                    <a:srgbClr val="473074"/>
                  </a:solidFill>
                  <a:latin typeface="Arial" panose="020B0604020202020204" pitchFamily="34" charset="0"/>
                </a:rPr>
                <a:t>de cloração</a:t>
              </a:r>
            </a:p>
          </p:txBody>
        </p:sp>
        <p:sp>
          <p:nvSpPr>
            <p:cNvPr id="13437" name="Line 125">
              <a:extLst>
                <a:ext uri="{FF2B5EF4-FFF2-40B4-BE49-F238E27FC236}">
                  <a16:creationId xmlns:a16="http://schemas.microsoft.com/office/drawing/2014/main" id="{9530DC8F-135B-4BF2-9A9D-5616B1DEA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935"/>
              <a:ext cx="0" cy="1722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38" name="Rectangle 126">
              <a:extLst>
                <a:ext uri="{FF2B5EF4-FFF2-40B4-BE49-F238E27FC236}">
                  <a16:creationId xmlns:a16="http://schemas.microsoft.com/office/drawing/2014/main" id="{6D2CEF02-EEBF-493F-A442-6849AD257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657"/>
              <a:ext cx="1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altLang="pt-BR">
                  <a:solidFill>
                    <a:srgbClr val="473074"/>
                  </a:solidFill>
                  <a:latin typeface="Arial" panose="020B0604020202020204" pitchFamily="34" charset="0"/>
                </a:rPr>
                <a:t>Identificação dos DBP’s</a:t>
              </a:r>
            </a:p>
          </p:txBody>
        </p:sp>
        <p:sp>
          <p:nvSpPr>
            <p:cNvPr id="13439" name="Rectangle 127">
              <a:extLst>
                <a:ext uri="{FF2B5EF4-FFF2-40B4-BE49-F238E27FC236}">
                  <a16:creationId xmlns:a16="http://schemas.microsoft.com/office/drawing/2014/main" id="{39EBC16A-496B-4AB1-9EFB-7A62473BE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933"/>
              <a:ext cx="1361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altLang="pt-BR" sz="1600">
                  <a:solidFill>
                    <a:srgbClr val="473074"/>
                  </a:solidFill>
                  <a:latin typeface="Arial" panose="020B0604020202020204" pitchFamily="34" charset="0"/>
                </a:rPr>
                <a:t>Protozoários resistentes a ação dos agentes desinfetantes convencionais</a:t>
              </a:r>
            </a:p>
          </p:txBody>
        </p:sp>
        <p:sp>
          <p:nvSpPr>
            <p:cNvPr id="13440" name="Line 128">
              <a:extLst>
                <a:ext uri="{FF2B5EF4-FFF2-40B4-BE49-F238E27FC236}">
                  <a16:creationId xmlns:a16="http://schemas.microsoft.com/office/drawing/2014/main" id="{4D3F3AA5-3546-4C54-83A9-8F3D475B8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5" y="2790"/>
              <a:ext cx="0" cy="867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41" name="Line 129">
              <a:extLst>
                <a:ext uri="{FF2B5EF4-FFF2-40B4-BE49-F238E27FC236}">
                  <a16:creationId xmlns:a16="http://schemas.microsoft.com/office/drawing/2014/main" id="{54B4BC5F-0F55-4E2E-9382-66B844C05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2791"/>
              <a:ext cx="1" cy="866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442" name="Rectangle 130">
            <a:extLst>
              <a:ext uri="{FF2B5EF4-FFF2-40B4-BE49-F238E27FC236}">
                <a16:creationId xmlns:a16="http://schemas.microsoft.com/office/drawing/2014/main" id="{D6CC2E2A-A533-4B68-A265-B642A71F5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1212850"/>
          </a:xfrm>
          <a:noFill/>
          <a:ln/>
        </p:spPr>
        <p:txBody>
          <a:bodyPr anchorCtr="1"/>
          <a:lstStyle/>
          <a:p>
            <a:r>
              <a:rPr lang="pt-BR" altLang="pt-BR" sz="4000"/>
              <a:t>SUBPRODUTOS DA DESINFECÇÃO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769E9465-3D58-4E8A-84E5-96D8BD8F017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3" name="Rectangle 3">
            <a:extLst>
              <a:ext uri="{FF2B5EF4-FFF2-40B4-BE49-F238E27FC236}">
                <a16:creationId xmlns:a16="http://schemas.microsoft.com/office/drawing/2014/main" id="{B77C0EF6-E0D6-47B8-958A-6291BE334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DF31A8E9-058D-43CA-90FE-9E4B9B6867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aphicFrame>
        <p:nvGraphicFramePr>
          <p:cNvPr id="128007" name="Object 7">
            <a:extLst>
              <a:ext uri="{FF2B5EF4-FFF2-40B4-BE49-F238E27FC236}">
                <a16:creationId xmlns:a16="http://schemas.microsoft.com/office/drawing/2014/main" id="{67A19540-8D21-4B13-96A5-8D1E5CF3D17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53988" y="2205038"/>
          <a:ext cx="8640762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0" name="Planilha" r:id="rId4" imgW="7315200" imgH="3543300" progId="Excel.Sheet.8">
                  <p:embed/>
                </p:oleObj>
              </mc:Choice>
              <mc:Fallback>
                <p:oleObj name="Planilha" r:id="rId4" imgW="7315200" imgH="354330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205038"/>
                        <a:ext cx="8640762" cy="418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SISTEM~1">
            <a:extLst>
              <a:ext uri="{FF2B5EF4-FFF2-40B4-BE49-F238E27FC236}">
                <a16:creationId xmlns:a16="http://schemas.microsoft.com/office/drawing/2014/main" id="{FA3C78CB-6CB5-4B2D-9191-E4E1E4ECA2D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038600" cy="2855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099" name="Picture 3">
            <a:extLst>
              <a:ext uri="{FF2B5EF4-FFF2-40B4-BE49-F238E27FC236}">
                <a16:creationId xmlns:a16="http://schemas.microsoft.com/office/drawing/2014/main" id="{3162182D-EC7F-4799-9644-CF4586A4672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0" name="Rectangle 4">
            <a:extLst>
              <a:ext uri="{FF2B5EF4-FFF2-40B4-BE49-F238E27FC236}">
                <a16:creationId xmlns:a16="http://schemas.microsoft.com/office/drawing/2014/main" id="{B4FF19AD-2C7D-47FE-843E-7209E80A1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D6EE20A4-5850-4BD6-B20F-526DA3913F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pSp>
        <p:nvGrpSpPr>
          <p:cNvPr id="132102" name="Group 6">
            <a:extLst>
              <a:ext uri="{FF2B5EF4-FFF2-40B4-BE49-F238E27FC236}">
                <a16:creationId xmlns:a16="http://schemas.microsoft.com/office/drawing/2014/main" id="{E8746B43-9AED-4A5F-9620-F0338DEC4DA4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205038"/>
            <a:ext cx="3960812" cy="2016125"/>
            <a:chOff x="113" y="1480"/>
            <a:chExt cx="2540" cy="1179"/>
          </a:xfrm>
        </p:grpSpPr>
        <p:sp>
          <p:nvSpPr>
            <p:cNvPr id="132103" name="Oval 7">
              <a:extLst>
                <a:ext uri="{FF2B5EF4-FFF2-40B4-BE49-F238E27FC236}">
                  <a16:creationId xmlns:a16="http://schemas.microsoft.com/office/drawing/2014/main" id="{BFCC69C7-ADC9-4FA2-B21D-533931B79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132104" name="Rectangle 8">
              <a:extLst>
                <a:ext uri="{FF2B5EF4-FFF2-40B4-BE49-F238E27FC236}">
                  <a16:creationId xmlns:a16="http://schemas.microsoft.com/office/drawing/2014/main" id="{50A64A00-CC9C-4DF3-8D79-050F91BC1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132105" name="AutoShape 9">
              <a:extLst>
                <a:ext uri="{FF2B5EF4-FFF2-40B4-BE49-F238E27FC236}">
                  <a16:creationId xmlns:a16="http://schemas.microsoft.com/office/drawing/2014/main" id="{286A37A8-54E9-427B-8805-0807E1D35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132106" name="AutoShape 10">
              <a:extLst>
                <a:ext uri="{FF2B5EF4-FFF2-40B4-BE49-F238E27FC236}">
                  <a16:creationId xmlns:a16="http://schemas.microsoft.com/office/drawing/2014/main" id="{9F25FE01-7D7F-4196-A628-CAA1939D9ED5}"/>
                </a:ext>
              </a:extLst>
            </p:cNvPr>
            <p:cNvCxnSpPr>
              <a:cxnSpLocks noChangeShapeType="1"/>
              <a:stCxn id="132103" idx="6"/>
              <a:endCxn id="132105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7" name="AutoShape 11">
              <a:extLst>
                <a:ext uri="{FF2B5EF4-FFF2-40B4-BE49-F238E27FC236}">
                  <a16:creationId xmlns:a16="http://schemas.microsoft.com/office/drawing/2014/main" id="{6C6D54ED-0399-4DB0-98C1-C63AC2655DB4}"/>
                </a:ext>
              </a:extLst>
            </p:cNvPr>
            <p:cNvCxnSpPr>
              <a:cxnSpLocks noChangeShapeType="1"/>
              <a:stCxn id="132104" idx="3"/>
              <a:endCxn id="132105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2108" name="Rectangle 12">
            <a:extLst>
              <a:ext uri="{FF2B5EF4-FFF2-40B4-BE49-F238E27FC236}">
                <a16:creationId xmlns:a16="http://schemas.microsoft.com/office/drawing/2014/main" id="{E1539D24-62FB-411A-B136-D051E1253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4724400"/>
            <a:ext cx="43307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400">
                <a:cs typeface="Times New Roman" panose="02020603050405020304" pitchFamily="18" charset="0"/>
              </a:rPr>
              <a:t>Sendo variável no tempo a concentração de CONs na fase líquida, espera-se que seja também variável a formação de SPD !!!</a:t>
            </a:r>
          </a:p>
        </p:txBody>
      </p:sp>
      <p:sp>
        <p:nvSpPr>
          <p:cNvPr id="132109" name="Rectangle 13">
            <a:extLst>
              <a:ext uri="{FF2B5EF4-FFF2-40B4-BE49-F238E27FC236}">
                <a16:creationId xmlns:a16="http://schemas.microsoft.com/office/drawing/2014/main" id="{FCA18D4D-2E25-4A59-8244-B7437C3B8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724400"/>
            <a:ext cx="43307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400">
                <a:cs typeface="Times New Roman" panose="02020603050405020304" pitchFamily="18" charset="0"/>
              </a:rPr>
              <a:t>Dado que a formação de SPD é variável no tempo, as estratégias para a sua minimização também o serão !!!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6AE278CD-23E2-4A2F-8A13-7BE1E9D96A7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7" name="Rectangle 3">
            <a:extLst>
              <a:ext uri="{FF2B5EF4-FFF2-40B4-BE49-F238E27FC236}">
                <a16:creationId xmlns:a16="http://schemas.microsoft.com/office/drawing/2014/main" id="{A2A00ED1-EB12-4828-99E5-C67D244FE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6CA4AF1F-611C-47B4-8A74-87F8B13A0C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aphicFrame>
        <p:nvGraphicFramePr>
          <p:cNvPr id="129031" name="Object 7">
            <a:extLst>
              <a:ext uri="{FF2B5EF4-FFF2-40B4-BE49-F238E27FC236}">
                <a16:creationId xmlns:a16="http://schemas.microsoft.com/office/drawing/2014/main" id="{612AB3B2-F7E6-4D37-84D5-594284E9019E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95288" y="2033588"/>
          <a:ext cx="8188325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Planilha" r:id="rId4" imgW="7439025" imgH="3819525" progId="Excel.Sheet.8">
                  <p:embed/>
                </p:oleObj>
              </mc:Choice>
              <mc:Fallback>
                <p:oleObj name="Planilha" r:id="rId4" imgW="7439025" imgH="3819525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33588"/>
                        <a:ext cx="8188325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A966CECF-FF30-486F-9BA6-CB06111E2F2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1" name="Rectangle 3">
            <a:extLst>
              <a:ext uri="{FF2B5EF4-FFF2-40B4-BE49-F238E27FC236}">
                <a16:creationId xmlns:a16="http://schemas.microsoft.com/office/drawing/2014/main" id="{70D25FEA-FEA8-4FDB-A0B0-F32660C60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4C9FC9A7-A9CE-4086-9968-FDF65108D1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aphicFrame>
        <p:nvGraphicFramePr>
          <p:cNvPr id="130053" name="Object 5">
            <a:extLst>
              <a:ext uri="{FF2B5EF4-FFF2-40B4-BE49-F238E27FC236}">
                <a16:creationId xmlns:a16="http://schemas.microsoft.com/office/drawing/2014/main" id="{FD417551-35B2-4938-B145-36587CE2E1D1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9850" y="2012950"/>
          <a:ext cx="8964613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Planilha" r:id="rId4" imgW="7296150" imgH="3495675" progId="Excel.Sheet.8">
                  <p:embed/>
                </p:oleObj>
              </mc:Choice>
              <mc:Fallback>
                <p:oleObj name="Planilha" r:id="rId4" imgW="7296150" imgH="349567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2012950"/>
                        <a:ext cx="8964613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SISTEM~1">
            <a:extLst>
              <a:ext uri="{FF2B5EF4-FFF2-40B4-BE49-F238E27FC236}">
                <a16:creationId xmlns:a16="http://schemas.microsoft.com/office/drawing/2014/main" id="{62DC57FC-B41F-4194-B947-E2D6247F29D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038600" cy="2855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3" name="Picture 3">
            <a:extLst>
              <a:ext uri="{FF2B5EF4-FFF2-40B4-BE49-F238E27FC236}">
                <a16:creationId xmlns:a16="http://schemas.microsoft.com/office/drawing/2014/main" id="{28D681B8-269C-4A8F-82A3-BBDB690AF53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4" name="Rectangle 4">
            <a:extLst>
              <a:ext uri="{FF2B5EF4-FFF2-40B4-BE49-F238E27FC236}">
                <a16:creationId xmlns:a16="http://schemas.microsoft.com/office/drawing/2014/main" id="{B377FBD5-8405-4140-B823-9878DAFC6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F50904E9-68AC-445E-A6F8-9EF4E2C1E3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pSp>
        <p:nvGrpSpPr>
          <p:cNvPr id="133126" name="Group 6">
            <a:extLst>
              <a:ext uri="{FF2B5EF4-FFF2-40B4-BE49-F238E27FC236}">
                <a16:creationId xmlns:a16="http://schemas.microsoft.com/office/drawing/2014/main" id="{EE95224F-35C9-4AC2-8C4C-ADF917D9BD23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205038"/>
            <a:ext cx="3960812" cy="2016125"/>
            <a:chOff x="113" y="1480"/>
            <a:chExt cx="2540" cy="1179"/>
          </a:xfrm>
        </p:grpSpPr>
        <p:sp>
          <p:nvSpPr>
            <p:cNvPr id="133127" name="Oval 7">
              <a:extLst>
                <a:ext uri="{FF2B5EF4-FFF2-40B4-BE49-F238E27FC236}">
                  <a16:creationId xmlns:a16="http://schemas.microsoft.com/office/drawing/2014/main" id="{3C65F4FF-AB47-4DFF-9566-F6BEFD174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133128" name="Rectangle 8">
              <a:extLst>
                <a:ext uri="{FF2B5EF4-FFF2-40B4-BE49-F238E27FC236}">
                  <a16:creationId xmlns:a16="http://schemas.microsoft.com/office/drawing/2014/main" id="{E8A8DEDC-24CA-4C88-96E8-BB568184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133129" name="AutoShape 9">
              <a:extLst>
                <a:ext uri="{FF2B5EF4-FFF2-40B4-BE49-F238E27FC236}">
                  <a16:creationId xmlns:a16="http://schemas.microsoft.com/office/drawing/2014/main" id="{2D1486FC-F08A-4396-B25D-9EA99ED61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133130" name="AutoShape 10">
              <a:extLst>
                <a:ext uri="{FF2B5EF4-FFF2-40B4-BE49-F238E27FC236}">
                  <a16:creationId xmlns:a16="http://schemas.microsoft.com/office/drawing/2014/main" id="{BB7ED39A-48D2-4074-9406-EDEA0C8F6F46}"/>
                </a:ext>
              </a:extLst>
            </p:cNvPr>
            <p:cNvCxnSpPr>
              <a:cxnSpLocks noChangeShapeType="1"/>
              <a:stCxn id="133127" idx="6"/>
              <a:endCxn id="133129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131" name="AutoShape 11">
              <a:extLst>
                <a:ext uri="{FF2B5EF4-FFF2-40B4-BE49-F238E27FC236}">
                  <a16:creationId xmlns:a16="http://schemas.microsoft.com/office/drawing/2014/main" id="{D373819F-FBC8-4805-BD35-131A29DFC97F}"/>
                </a:ext>
              </a:extLst>
            </p:cNvPr>
            <p:cNvCxnSpPr>
              <a:cxnSpLocks noChangeShapeType="1"/>
              <a:stCxn id="133128" idx="3"/>
              <a:endCxn id="133129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132" name="Rectangle 12">
            <a:extLst>
              <a:ext uri="{FF2B5EF4-FFF2-40B4-BE49-F238E27FC236}">
                <a16:creationId xmlns:a16="http://schemas.microsoft.com/office/drawing/2014/main" id="{04BA05DF-22B2-424A-B067-F03FC9FA4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4724400"/>
            <a:ext cx="43307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400">
                <a:cs typeface="Times New Roman" panose="02020603050405020304" pitchFamily="18" charset="0"/>
              </a:rPr>
              <a:t>Em utilizando-se o cloro como agente oxidante, o THM principal deverá ser o clorofórmio !!!</a:t>
            </a:r>
          </a:p>
        </p:txBody>
      </p:sp>
      <p:sp>
        <p:nvSpPr>
          <p:cNvPr id="133133" name="Rectangle 13">
            <a:extLst>
              <a:ext uri="{FF2B5EF4-FFF2-40B4-BE49-F238E27FC236}">
                <a16:creationId xmlns:a16="http://schemas.microsoft.com/office/drawing/2014/main" id="{E69B546A-FF28-4035-AFAA-AA7E79E9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724400"/>
            <a:ext cx="43307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400">
                <a:cs typeface="Times New Roman" panose="02020603050405020304" pitchFamily="18" charset="0"/>
              </a:rPr>
              <a:t>A especiação química dos THMs formados será função dos agentes oxidantes empregados e da qualidade da água !!!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8384AF96-EA1A-46EA-8511-1E010D9CD3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5" name="Rectangle 3">
            <a:extLst>
              <a:ext uri="{FF2B5EF4-FFF2-40B4-BE49-F238E27FC236}">
                <a16:creationId xmlns:a16="http://schemas.microsoft.com/office/drawing/2014/main" id="{3A6CCF31-E1E6-45E4-B147-167410384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0FF222EE-3D52-49D1-A321-145FF3F3E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aphicFrame>
        <p:nvGraphicFramePr>
          <p:cNvPr id="131077" name="Object 5">
            <a:extLst>
              <a:ext uri="{FF2B5EF4-FFF2-40B4-BE49-F238E27FC236}">
                <a16:creationId xmlns:a16="http://schemas.microsoft.com/office/drawing/2014/main" id="{308D2629-FA02-4BA1-A074-51F12AB711C7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9388" y="1890713"/>
          <a:ext cx="8785225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Planilha" r:id="rId4" imgW="7286625" imgH="3486150" progId="Excel.Sheet.8">
                  <p:embed/>
                </p:oleObj>
              </mc:Choice>
              <mc:Fallback>
                <p:oleObj name="Planilha" r:id="rId4" imgW="7286625" imgH="348615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90713"/>
                        <a:ext cx="8785225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SISTEM~1">
            <a:extLst>
              <a:ext uri="{FF2B5EF4-FFF2-40B4-BE49-F238E27FC236}">
                <a16:creationId xmlns:a16="http://schemas.microsoft.com/office/drawing/2014/main" id="{B41BFF81-AFD4-4218-8E44-119EB4502A5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038600" cy="2855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147" name="Picture 3">
            <a:extLst>
              <a:ext uri="{FF2B5EF4-FFF2-40B4-BE49-F238E27FC236}">
                <a16:creationId xmlns:a16="http://schemas.microsoft.com/office/drawing/2014/main" id="{E003619E-B1D5-45D0-941B-5EA8EF94772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8" name="Rectangle 4">
            <a:extLst>
              <a:ext uri="{FF2B5EF4-FFF2-40B4-BE49-F238E27FC236}">
                <a16:creationId xmlns:a16="http://schemas.microsoft.com/office/drawing/2014/main" id="{0D8679A5-0580-4583-A9D1-6E38B54E3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r>
              <a:rPr lang="pt-BR" altLang="pt-BR" sz="4000"/>
              <a:t>FORMAÇÃO DE SUB-PRODUTOS DA DESINFECÇÃO – ESTUDO DE CASO</a:t>
            </a:r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6BBC5584-0B7E-4ACD-B88A-6263B88C62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 altLang="pt-BR" sz="2800">
              <a:cs typeface="Times New Roman" panose="02020603050405020304" pitchFamily="18" charset="0"/>
            </a:endParaRPr>
          </a:p>
        </p:txBody>
      </p:sp>
      <p:grpSp>
        <p:nvGrpSpPr>
          <p:cNvPr id="134150" name="Group 6">
            <a:extLst>
              <a:ext uri="{FF2B5EF4-FFF2-40B4-BE49-F238E27FC236}">
                <a16:creationId xmlns:a16="http://schemas.microsoft.com/office/drawing/2014/main" id="{DF5FE3DD-096E-436B-AE34-C166482BB569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1844675"/>
            <a:ext cx="3960812" cy="2016125"/>
            <a:chOff x="113" y="1480"/>
            <a:chExt cx="2540" cy="1179"/>
          </a:xfrm>
        </p:grpSpPr>
        <p:sp>
          <p:nvSpPr>
            <p:cNvPr id="134151" name="Oval 7">
              <a:extLst>
                <a:ext uri="{FF2B5EF4-FFF2-40B4-BE49-F238E27FC236}">
                  <a16:creationId xmlns:a16="http://schemas.microsoft.com/office/drawing/2014/main" id="{28186EEC-9DEE-4D33-A1CE-32B363A7F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480"/>
              <a:ext cx="1148" cy="6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Compostos orgânicos </a:t>
              </a:r>
            </a:p>
            <a:p>
              <a:pPr algn="ctr"/>
              <a:r>
                <a:rPr lang="pt-BR" altLang="pt-BR" sz="1000" b="1"/>
                <a:t>Precursores</a:t>
              </a:r>
            </a:p>
            <a:p>
              <a:pPr algn="ctr"/>
              <a:r>
                <a:rPr lang="pt-BR" altLang="pt-BR" sz="1000" b="1"/>
                <a:t>(P)</a:t>
              </a:r>
            </a:p>
          </p:txBody>
        </p:sp>
        <p:sp>
          <p:nvSpPr>
            <p:cNvPr id="134152" name="Rectangle 8">
              <a:extLst>
                <a:ext uri="{FF2B5EF4-FFF2-40B4-BE49-F238E27FC236}">
                  <a16:creationId xmlns:a16="http://schemas.microsoft.com/office/drawing/2014/main" id="{392772CE-7B63-4D04-9E16-6BC8FF09C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2350"/>
              <a:ext cx="976" cy="30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Cloro livre</a:t>
              </a:r>
            </a:p>
            <a:p>
              <a:pPr algn="ctr"/>
              <a:r>
                <a:rPr lang="pt-BR" altLang="pt-BR" sz="1000" b="1"/>
                <a:t>(C)</a:t>
              </a:r>
            </a:p>
          </p:txBody>
        </p:sp>
        <p:sp>
          <p:nvSpPr>
            <p:cNvPr id="134153" name="AutoShape 9">
              <a:extLst>
                <a:ext uri="{FF2B5EF4-FFF2-40B4-BE49-F238E27FC236}">
                  <a16:creationId xmlns:a16="http://schemas.microsoft.com/office/drawing/2014/main" id="{0BF33BF4-263F-46BE-8D74-B2E907BE7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845"/>
              <a:ext cx="854" cy="435"/>
            </a:xfrm>
            <a:prstGeom prst="cube">
              <a:avLst>
                <a:gd name="adj" fmla="val 2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000" b="1"/>
                <a:t>Sub-produtos da </a:t>
              </a:r>
            </a:p>
            <a:p>
              <a:pPr algn="ctr"/>
              <a:r>
                <a:rPr lang="pt-BR" altLang="pt-BR" sz="1000" b="1"/>
                <a:t>desinfecção</a:t>
              </a:r>
            </a:p>
          </p:txBody>
        </p:sp>
        <p:cxnSp>
          <p:nvCxnSpPr>
            <p:cNvPr id="134154" name="AutoShape 10">
              <a:extLst>
                <a:ext uri="{FF2B5EF4-FFF2-40B4-BE49-F238E27FC236}">
                  <a16:creationId xmlns:a16="http://schemas.microsoft.com/office/drawing/2014/main" id="{761405CF-22FB-40E2-A402-88F6FB840FD5}"/>
                </a:ext>
              </a:extLst>
            </p:cNvPr>
            <p:cNvCxnSpPr>
              <a:cxnSpLocks noChangeShapeType="1"/>
              <a:stCxn id="134151" idx="6"/>
              <a:endCxn id="134153" idx="2"/>
            </p:cNvCxnSpPr>
            <p:nvPr/>
          </p:nvCxnSpPr>
          <p:spPr bwMode="auto">
            <a:xfrm>
              <a:off x="1261" y="1789"/>
              <a:ext cx="538" cy="328"/>
            </a:xfrm>
            <a:prstGeom prst="bentConnector3">
              <a:avLst>
                <a:gd name="adj1" fmla="val 41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155" name="AutoShape 11">
              <a:extLst>
                <a:ext uri="{FF2B5EF4-FFF2-40B4-BE49-F238E27FC236}">
                  <a16:creationId xmlns:a16="http://schemas.microsoft.com/office/drawing/2014/main" id="{A0E0B439-9775-4A5B-8ACB-38B5D27EE084}"/>
                </a:ext>
              </a:extLst>
            </p:cNvPr>
            <p:cNvCxnSpPr>
              <a:cxnSpLocks noChangeShapeType="1"/>
              <a:stCxn id="134152" idx="3"/>
              <a:endCxn id="134153" idx="2"/>
            </p:cNvCxnSpPr>
            <p:nvPr/>
          </p:nvCxnSpPr>
          <p:spPr bwMode="auto">
            <a:xfrm flipV="1">
              <a:off x="1163" y="2117"/>
              <a:ext cx="636" cy="3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4156" name="Rectangle 12">
            <a:extLst>
              <a:ext uri="{FF2B5EF4-FFF2-40B4-BE49-F238E27FC236}">
                <a16:creationId xmlns:a16="http://schemas.microsoft.com/office/drawing/2014/main" id="{72FA5763-AA1B-431A-9E5D-7B15CE9F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4724400"/>
            <a:ext cx="43307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400">
                <a:cs typeface="Times New Roman" panose="02020603050405020304" pitchFamily="18" charset="0"/>
              </a:rPr>
              <a:t>A demanda de cloro pode ser empregada como um parâmetro surrugado indicador da formação de SPD !!!</a:t>
            </a:r>
          </a:p>
        </p:txBody>
      </p:sp>
      <p:sp>
        <p:nvSpPr>
          <p:cNvPr id="134157" name="Rectangle 13">
            <a:extLst>
              <a:ext uri="{FF2B5EF4-FFF2-40B4-BE49-F238E27FC236}">
                <a16:creationId xmlns:a16="http://schemas.microsoft.com/office/drawing/2014/main" id="{0D598672-615B-4377-A072-18E0B8AA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02088"/>
            <a:ext cx="4330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pt-BR" altLang="pt-BR" sz="2400">
                <a:cs typeface="Times New Roman" panose="02020603050405020304" pitchFamily="18" charset="0"/>
              </a:rPr>
              <a:t>As estratégias mais simples para a minimização da formação dos SPD são interrupção da pré-cloração, remoção de COT e mudança do agente oxidante !!!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id="{560A2C0A-A6FD-4507-9AA7-50880A88FE7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7" name="Rectangle 3">
            <a:extLst>
              <a:ext uri="{FF2B5EF4-FFF2-40B4-BE49-F238E27FC236}">
                <a16:creationId xmlns:a16="http://schemas.microsoft.com/office/drawing/2014/main" id="{C8CDC1A2-DF05-4DB9-8A3C-8ED501754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</a:t>
            </a:r>
          </a:p>
        </p:txBody>
      </p:sp>
      <p:graphicFrame>
        <p:nvGraphicFramePr>
          <p:cNvPr id="154628" name="Object 4">
            <a:extLst>
              <a:ext uri="{FF2B5EF4-FFF2-40B4-BE49-F238E27FC236}">
                <a16:creationId xmlns:a16="http://schemas.microsoft.com/office/drawing/2014/main" id="{C1C5D2F9-4C7A-47FF-9280-1FBE35EA25D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1268413"/>
          <a:ext cx="8713787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name="Gráfico" r:id="rId4" imgW="6810375" imgH="3886200" progId="Excel.Chart.8">
                  <p:embed followColorScheme="full"/>
                </p:oleObj>
              </mc:Choice>
              <mc:Fallback>
                <p:oleObj name="Gráfico" r:id="rId4" imgW="6810375" imgH="38862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8413"/>
                        <a:ext cx="8713787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9" name="Text Box 5">
            <a:extLst>
              <a:ext uri="{FF2B5EF4-FFF2-40B4-BE49-F238E27FC236}">
                <a16:creationId xmlns:a16="http://schemas.microsoft.com/office/drawing/2014/main" id="{B2616420-4803-45B3-BE97-19E5CF99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975350"/>
            <a:ext cx="3805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 Bruta: Sistema Cantareira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Bruta: 1,87 mg/L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564A512E-1D13-421B-B64B-6C4FD0C627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1" name="Rectangle 3">
            <a:extLst>
              <a:ext uri="{FF2B5EF4-FFF2-40B4-BE49-F238E27FC236}">
                <a16:creationId xmlns:a16="http://schemas.microsoft.com/office/drawing/2014/main" id="{156B0647-B80D-4598-93E3-6E9154CCA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</a:t>
            </a:r>
          </a:p>
        </p:txBody>
      </p:sp>
      <p:graphicFrame>
        <p:nvGraphicFramePr>
          <p:cNvPr id="155652" name="Object 4">
            <a:extLst>
              <a:ext uri="{FF2B5EF4-FFF2-40B4-BE49-F238E27FC236}">
                <a16:creationId xmlns:a16="http://schemas.microsoft.com/office/drawing/2014/main" id="{BE294304-9629-4C61-95BB-4F7E2D31C7C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1133475"/>
          <a:ext cx="8713787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5" name="Gráfico" r:id="rId4" imgW="6810375" imgH="3886200" progId="Excel.Chart.8">
                  <p:embed followColorScheme="full"/>
                </p:oleObj>
              </mc:Choice>
              <mc:Fallback>
                <p:oleObj name="Gráfico" r:id="rId4" imgW="6810375" imgH="38862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33475"/>
                        <a:ext cx="8713787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3" name="Text Box 5">
            <a:extLst>
              <a:ext uri="{FF2B5EF4-FFF2-40B4-BE49-F238E27FC236}">
                <a16:creationId xmlns:a16="http://schemas.microsoft.com/office/drawing/2014/main" id="{70064303-71BE-4885-901D-09B09139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975350"/>
            <a:ext cx="370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 Bruta: Sistema Alto Tietê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Bruta: 5,76 mg/L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>
            <a:extLst>
              <a:ext uri="{FF2B5EF4-FFF2-40B4-BE49-F238E27FC236}">
                <a16:creationId xmlns:a16="http://schemas.microsoft.com/office/drawing/2014/main" id="{F637B9E0-B30B-4523-9628-3940E4A0D13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5" name="Rectangle 3">
            <a:extLst>
              <a:ext uri="{FF2B5EF4-FFF2-40B4-BE49-F238E27FC236}">
                <a16:creationId xmlns:a16="http://schemas.microsoft.com/office/drawing/2014/main" id="{5CA5BA9A-FD2C-4249-B27D-5B10B29E0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</a:t>
            </a:r>
          </a:p>
        </p:txBody>
      </p:sp>
      <p:sp>
        <p:nvSpPr>
          <p:cNvPr id="156676" name="Text Box 4">
            <a:extLst>
              <a:ext uri="{FF2B5EF4-FFF2-40B4-BE49-F238E27FC236}">
                <a16:creationId xmlns:a16="http://schemas.microsoft.com/office/drawing/2014/main" id="{B7DDA6D9-FD29-4085-94D4-52F2F1CE7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975350"/>
            <a:ext cx="3640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 Bruta: Sistema Rio Claro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Bruta: 5,73 mg/L</a:t>
            </a:r>
          </a:p>
        </p:txBody>
      </p:sp>
      <p:graphicFrame>
        <p:nvGraphicFramePr>
          <p:cNvPr id="156677" name="Object 5">
            <a:extLst>
              <a:ext uri="{FF2B5EF4-FFF2-40B4-BE49-F238E27FC236}">
                <a16:creationId xmlns:a16="http://schemas.microsoft.com/office/drawing/2014/main" id="{7E14E96C-D4F5-4316-A06B-3BBCEBC7B65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07950" y="1341438"/>
          <a:ext cx="8640763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9" name="Gráfico" r:id="rId4" imgW="6810375" imgH="3886200" progId="Excel.Chart.8">
                  <p:embed followColorScheme="full"/>
                </p:oleObj>
              </mc:Choice>
              <mc:Fallback>
                <p:oleObj name="Gráfico" r:id="rId4" imgW="6810375" imgH="38862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341438"/>
                        <a:ext cx="8640763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5917A544-2E19-4546-A5B9-ECE761C1ABA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E586F0CF-8C89-4994-BAC5-5EC986C30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385763"/>
            <a:ext cx="8245475" cy="1212850"/>
          </a:xfrm>
        </p:spPr>
        <p:txBody>
          <a:bodyPr/>
          <a:lstStyle/>
          <a:p>
            <a:r>
              <a:rPr lang="pt-BR" altLang="pt-BR" sz="4000">
                <a:solidFill>
                  <a:schemeClr val="tx1"/>
                </a:solidFill>
              </a:rPr>
              <a:t>CONTAMINANTES EM ÁGUAS NATURAIS E SUA REMOÇÃO</a:t>
            </a:r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14525DE3-7C1D-4A57-9CEC-69F635722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924050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Águas Naturais</a:t>
            </a: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D59AD0EC-3A86-4E34-9B2C-9CD14F9D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3135313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Sólidos em Suspensão</a:t>
            </a:r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93492B80-4565-4E4A-8F50-9A5FCCA7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3135313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Compostos Dissolvidos</a:t>
            </a:r>
          </a:p>
        </p:txBody>
      </p:sp>
      <p:cxnSp>
        <p:nvCxnSpPr>
          <p:cNvPr id="20487" name="AutoShape 7">
            <a:extLst>
              <a:ext uri="{FF2B5EF4-FFF2-40B4-BE49-F238E27FC236}">
                <a16:creationId xmlns:a16="http://schemas.microsoft.com/office/drawing/2014/main" id="{6468C2EC-A6C4-452C-A2B6-A8863C4FA6E7}"/>
              </a:ext>
            </a:extLst>
          </p:cNvPr>
          <p:cNvCxnSpPr>
            <a:cxnSpLocks noChangeShapeType="1"/>
            <a:stCxn id="20484" idx="3"/>
            <a:endCxn id="20485" idx="1"/>
          </p:cNvCxnSpPr>
          <p:nvPr/>
        </p:nvCxnSpPr>
        <p:spPr bwMode="auto">
          <a:xfrm rot="5400000">
            <a:off x="2755107" y="1488281"/>
            <a:ext cx="865188" cy="2759075"/>
          </a:xfrm>
          <a:prstGeom prst="bentConnector3">
            <a:avLst>
              <a:gd name="adj1" fmla="val 4036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8" name="AutoShape 8">
            <a:extLst>
              <a:ext uri="{FF2B5EF4-FFF2-40B4-BE49-F238E27FC236}">
                <a16:creationId xmlns:a16="http://schemas.microsoft.com/office/drawing/2014/main" id="{067B5684-04B9-4E64-BEBB-404DE769345C}"/>
              </a:ext>
            </a:extLst>
          </p:cNvPr>
          <p:cNvCxnSpPr>
            <a:cxnSpLocks noChangeShapeType="1"/>
            <a:stCxn id="20484" idx="3"/>
            <a:endCxn id="20486" idx="1"/>
          </p:cNvCxnSpPr>
          <p:nvPr/>
        </p:nvCxnSpPr>
        <p:spPr bwMode="auto">
          <a:xfrm rot="16200000" flipH="1">
            <a:off x="4933950" y="2068513"/>
            <a:ext cx="865188" cy="1598612"/>
          </a:xfrm>
          <a:prstGeom prst="bentConnector3">
            <a:avLst>
              <a:gd name="adj1" fmla="val 4036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9" name="AutoShape 9">
            <a:extLst>
              <a:ext uri="{FF2B5EF4-FFF2-40B4-BE49-F238E27FC236}">
                <a16:creationId xmlns:a16="http://schemas.microsoft.com/office/drawing/2014/main" id="{A173F1A2-7777-4FDF-8AE2-0EB9BF519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4665663"/>
            <a:ext cx="1584325" cy="9175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SST Orgânicos</a:t>
            </a: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C0DF6881-C841-41E3-BA2D-3E2442A64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4646613"/>
            <a:ext cx="1798637" cy="9175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SST Inorgânicos</a:t>
            </a:r>
          </a:p>
        </p:txBody>
      </p:sp>
      <p:cxnSp>
        <p:nvCxnSpPr>
          <p:cNvPr id="20491" name="AutoShape 11">
            <a:extLst>
              <a:ext uri="{FF2B5EF4-FFF2-40B4-BE49-F238E27FC236}">
                <a16:creationId xmlns:a16="http://schemas.microsoft.com/office/drawing/2014/main" id="{18BB03A0-4105-4740-AA04-70C1DC58A498}"/>
              </a:ext>
            </a:extLst>
          </p:cNvPr>
          <p:cNvCxnSpPr>
            <a:cxnSpLocks noChangeShapeType="1"/>
            <a:stCxn id="20485" idx="3"/>
            <a:endCxn id="20489" idx="1"/>
          </p:cNvCxnSpPr>
          <p:nvPr/>
        </p:nvCxnSpPr>
        <p:spPr bwMode="auto">
          <a:xfrm rot="5400000">
            <a:off x="828675" y="3916363"/>
            <a:ext cx="1100137" cy="858838"/>
          </a:xfrm>
          <a:prstGeom prst="bentConnector3">
            <a:avLst>
              <a:gd name="adj1" fmla="val 39537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2" name="AutoShape 12">
            <a:extLst>
              <a:ext uri="{FF2B5EF4-FFF2-40B4-BE49-F238E27FC236}">
                <a16:creationId xmlns:a16="http://schemas.microsoft.com/office/drawing/2014/main" id="{1215E50F-E141-40FC-A5BD-E0731A9430AF}"/>
              </a:ext>
            </a:extLst>
          </p:cNvPr>
          <p:cNvCxnSpPr>
            <a:cxnSpLocks noChangeShapeType="1"/>
            <a:stCxn id="20485" idx="3"/>
            <a:endCxn id="20490" idx="1"/>
          </p:cNvCxnSpPr>
          <p:nvPr/>
        </p:nvCxnSpPr>
        <p:spPr bwMode="auto">
          <a:xfrm rot="16200000" flipH="1">
            <a:off x="1862932" y="3740944"/>
            <a:ext cx="1081087" cy="1190625"/>
          </a:xfrm>
          <a:prstGeom prst="bentConnector3">
            <a:avLst>
              <a:gd name="adj1" fmla="val 3935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3" name="AutoShape 13">
            <a:extLst>
              <a:ext uri="{FF2B5EF4-FFF2-40B4-BE49-F238E27FC236}">
                <a16:creationId xmlns:a16="http://schemas.microsoft.com/office/drawing/2014/main" id="{EA3C9A84-6636-448C-B6CD-F0F3301CE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906963"/>
            <a:ext cx="1887537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Inorgânicos</a:t>
            </a:r>
          </a:p>
        </p:txBody>
      </p:sp>
      <p:sp>
        <p:nvSpPr>
          <p:cNvPr id="20494" name="AutoShape 14">
            <a:extLst>
              <a:ext uri="{FF2B5EF4-FFF2-40B4-BE49-F238E27FC236}">
                <a16:creationId xmlns:a16="http://schemas.microsoft.com/office/drawing/2014/main" id="{BEDE3C3C-715C-4F54-8D01-46F7F0CB4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49101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Orgânicos</a:t>
            </a:r>
          </a:p>
        </p:txBody>
      </p:sp>
      <p:cxnSp>
        <p:nvCxnSpPr>
          <p:cNvPr id="20495" name="AutoShape 15">
            <a:extLst>
              <a:ext uri="{FF2B5EF4-FFF2-40B4-BE49-F238E27FC236}">
                <a16:creationId xmlns:a16="http://schemas.microsoft.com/office/drawing/2014/main" id="{3F2D9C6D-3166-45F8-A219-AFA99065C7BE}"/>
              </a:ext>
            </a:extLst>
          </p:cNvPr>
          <p:cNvCxnSpPr>
            <a:cxnSpLocks noChangeShapeType="1"/>
            <a:stCxn id="20486" idx="3"/>
            <a:endCxn id="20493" idx="1"/>
          </p:cNvCxnSpPr>
          <p:nvPr/>
        </p:nvCxnSpPr>
        <p:spPr bwMode="auto">
          <a:xfrm rot="5400000">
            <a:off x="5162550" y="4032251"/>
            <a:ext cx="1239837" cy="766762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6" name="AutoShape 16">
            <a:extLst>
              <a:ext uri="{FF2B5EF4-FFF2-40B4-BE49-F238E27FC236}">
                <a16:creationId xmlns:a16="http://schemas.microsoft.com/office/drawing/2014/main" id="{D10D9C06-F33F-4591-8F1C-4EAE4247EBF4}"/>
              </a:ext>
            </a:extLst>
          </p:cNvPr>
          <p:cNvCxnSpPr>
            <a:cxnSpLocks noChangeShapeType="1"/>
            <a:stCxn id="20486" idx="3"/>
            <a:endCxn id="20494" idx="1"/>
          </p:cNvCxnSpPr>
          <p:nvPr/>
        </p:nvCxnSpPr>
        <p:spPr bwMode="auto">
          <a:xfrm rot="16200000" flipH="1">
            <a:off x="6232526" y="3729037"/>
            <a:ext cx="1243012" cy="1376363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7" name="AutoShape 17">
            <a:extLst>
              <a:ext uri="{FF2B5EF4-FFF2-40B4-BE49-F238E27FC236}">
                <a16:creationId xmlns:a16="http://schemas.microsoft.com/office/drawing/2014/main" id="{FBE63A6C-3644-46ED-B52E-28FD3C68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58705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Sintéticos</a:t>
            </a:r>
          </a:p>
        </p:txBody>
      </p:sp>
      <p:sp>
        <p:nvSpPr>
          <p:cNvPr id="20498" name="AutoShape 18">
            <a:extLst>
              <a:ext uri="{FF2B5EF4-FFF2-40B4-BE49-F238E27FC236}">
                <a16:creationId xmlns:a16="http://schemas.microsoft.com/office/drawing/2014/main" id="{C75266EF-92E2-4878-B07B-50ADF5AB3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58705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Naturais</a:t>
            </a:r>
          </a:p>
        </p:txBody>
      </p:sp>
      <p:cxnSp>
        <p:nvCxnSpPr>
          <p:cNvPr id="20499" name="AutoShape 19">
            <a:extLst>
              <a:ext uri="{FF2B5EF4-FFF2-40B4-BE49-F238E27FC236}">
                <a16:creationId xmlns:a16="http://schemas.microsoft.com/office/drawing/2014/main" id="{F119BA0A-9EFD-4838-AB8B-B8473A355200}"/>
              </a:ext>
            </a:extLst>
          </p:cNvPr>
          <p:cNvCxnSpPr>
            <a:cxnSpLocks noChangeShapeType="1"/>
            <a:stCxn id="20494" idx="3"/>
            <a:endCxn id="20498" idx="1"/>
          </p:cNvCxnSpPr>
          <p:nvPr/>
        </p:nvCxnSpPr>
        <p:spPr bwMode="auto">
          <a:xfrm rot="16200000" flipH="1">
            <a:off x="7397751" y="55657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0" name="AutoShape 20">
            <a:extLst>
              <a:ext uri="{FF2B5EF4-FFF2-40B4-BE49-F238E27FC236}">
                <a16:creationId xmlns:a16="http://schemas.microsoft.com/office/drawing/2014/main" id="{21805668-690F-4B64-B691-2D9F2ECA603B}"/>
              </a:ext>
            </a:extLst>
          </p:cNvPr>
          <p:cNvCxnSpPr>
            <a:cxnSpLocks noChangeShapeType="1"/>
            <a:stCxn id="20494" idx="3"/>
            <a:endCxn id="20497" idx="1"/>
          </p:cNvCxnSpPr>
          <p:nvPr/>
        </p:nvCxnSpPr>
        <p:spPr bwMode="auto">
          <a:xfrm rot="5400000">
            <a:off x="6286501" y="47434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8963F31D-EB82-4B87-9756-1CAA79E74D6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9" name="Rectangle 3">
            <a:extLst>
              <a:ext uri="{FF2B5EF4-FFF2-40B4-BE49-F238E27FC236}">
                <a16:creationId xmlns:a16="http://schemas.microsoft.com/office/drawing/2014/main" id="{7F818143-C339-4DA3-AA35-E73FF355D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</a:t>
            </a: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53AC5B32-410D-4F99-B350-0C2B88E32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26125"/>
            <a:ext cx="4103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 Bruta: Sistema Cantareira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Bruta: 1,94 mg/L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Coagulada: 1,77 mg/L</a:t>
            </a:r>
          </a:p>
        </p:txBody>
      </p:sp>
      <p:graphicFrame>
        <p:nvGraphicFramePr>
          <p:cNvPr id="157701" name="Object 5">
            <a:extLst>
              <a:ext uri="{FF2B5EF4-FFF2-40B4-BE49-F238E27FC236}">
                <a16:creationId xmlns:a16="http://schemas.microsoft.com/office/drawing/2014/main" id="{994EF2A8-E237-47A5-9954-98AC4A9360A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50825" y="1196975"/>
          <a:ext cx="8785225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3" name="Gráfico" r:id="rId4" imgW="6810375" imgH="3886200" progId="Excel.Chart.8">
                  <p:embed followColorScheme="full"/>
                </p:oleObj>
              </mc:Choice>
              <mc:Fallback>
                <p:oleObj name="Gráfico" r:id="rId4" imgW="6810375" imgH="38862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6975"/>
                        <a:ext cx="8785225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>
            <a:extLst>
              <a:ext uri="{FF2B5EF4-FFF2-40B4-BE49-F238E27FC236}">
                <a16:creationId xmlns:a16="http://schemas.microsoft.com/office/drawing/2014/main" id="{89A1DA53-3244-4832-8103-FD7DC37C122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3" name="Rectangle 3">
            <a:extLst>
              <a:ext uri="{FF2B5EF4-FFF2-40B4-BE49-F238E27FC236}">
                <a16:creationId xmlns:a16="http://schemas.microsoft.com/office/drawing/2014/main" id="{FA90E2DA-BAB6-4692-B51D-0EE28E9FF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</a:t>
            </a:r>
          </a:p>
        </p:txBody>
      </p:sp>
      <p:sp>
        <p:nvSpPr>
          <p:cNvPr id="158724" name="Text Box 4">
            <a:extLst>
              <a:ext uri="{FF2B5EF4-FFF2-40B4-BE49-F238E27FC236}">
                <a16:creationId xmlns:a16="http://schemas.microsoft.com/office/drawing/2014/main" id="{143E3753-074F-4CC8-A7EE-9E319220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26125"/>
            <a:ext cx="4103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 Bruta: Sistema Alto Tietê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Bruta: 4,01 mg/L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Coagulada: 3,38 mg/L</a:t>
            </a:r>
          </a:p>
        </p:txBody>
      </p:sp>
      <p:graphicFrame>
        <p:nvGraphicFramePr>
          <p:cNvPr id="158725" name="Object 5">
            <a:extLst>
              <a:ext uri="{FF2B5EF4-FFF2-40B4-BE49-F238E27FC236}">
                <a16:creationId xmlns:a16="http://schemas.microsoft.com/office/drawing/2014/main" id="{15B950D4-59B6-4360-959B-B9E7CE3A5FB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07950" y="1257300"/>
          <a:ext cx="8856663" cy="505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7" name="Gráfico" r:id="rId4" imgW="6810375" imgH="3886200" progId="Excel.Chart.8">
                  <p:embed followColorScheme="full"/>
                </p:oleObj>
              </mc:Choice>
              <mc:Fallback>
                <p:oleObj name="Gráfico" r:id="rId4" imgW="6810375" imgH="38862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57300"/>
                        <a:ext cx="8856663" cy="505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>
            <a:extLst>
              <a:ext uri="{FF2B5EF4-FFF2-40B4-BE49-F238E27FC236}">
                <a16:creationId xmlns:a16="http://schemas.microsoft.com/office/drawing/2014/main" id="{6BF71678-4886-4104-B399-CBE3F78363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7" name="Rectangle 3">
            <a:extLst>
              <a:ext uri="{FF2B5EF4-FFF2-40B4-BE49-F238E27FC236}">
                <a16:creationId xmlns:a16="http://schemas.microsoft.com/office/drawing/2014/main" id="{4DF2AE59-5598-4C55-B3CA-8DCABEA90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</a:t>
            </a:r>
          </a:p>
        </p:txBody>
      </p:sp>
      <p:sp>
        <p:nvSpPr>
          <p:cNvPr id="159748" name="Text Box 4">
            <a:extLst>
              <a:ext uri="{FF2B5EF4-FFF2-40B4-BE49-F238E27FC236}">
                <a16:creationId xmlns:a16="http://schemas.microsoft.com/office/drawing/2014/main" id="{BC235851-8C30-45F5-BF46-DA204D639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26125"/>
            <a:ext cx="4103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 Bruta: Sistema Rio Claro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Bruta: 5,73 mg/L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Coagulada: 2,27 mg/L</a:t>
            </a:r>
          </a:p>
        </p:txBody>
      </p:sp>
      <p:graphicFrame>
        <p:nvGraphicFramePr>
          <p:cNvPr id="159749" name="Object 5">
            <a:extLst>
              <a:ext uri="{FF2B5EF4-FFF2-40B4-BE49-F238E27FC236}">
                <a16:creationId xmlns:a16="http://schemas.microsoft.com/office/drawing/2014/main" id="{74D0B970-594A-40C6-8190-C4652924EDE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07950" y="1268413"/>
          <a:ext cx="8856663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1" name="Gráfico" r:id="rId4" imgW="6810375" imgH="3886200" progId="Excel.Chart.8">
                  <p:embed followColorScheme="full"/>
                </p:oleObj>
              </mc:Choice>
              <mc:Fallback>
                <p:oleObj name="Gráfico" r:id="rId4" imgW="6810375" imgH="38862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68413"/>
                        <a:ext cx="8856663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>
            <a:extLst>
              <a:ext uri="{FF2B5EF4-FFF2-40B4-BE49-F238E27FC236}">
                <a16:creationId xmlns:a16="http://schemas.microsoft.com/office/drawing/2014/main" id="{2CE404F8-F648-43DC-BA13-7EFB983E0BE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1" name="Rectangle 3">
            <a:extLst>
              <a:ext uri="{FF2B5EF4-FFF2-40B4-BE49-F238E27FC236}">
                <a16:creationId xmlns:a16="http://schemas.microsoft.com/office/drawing/2014/main" id="{6FEF7D76-4021-4851-9738-5253A9D25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</a:t>
            </a:r>
          </a:p>
        </p:txBody>
      </p:sp>
      <p:sp>
        <p:nvSpPr>
          <p:cNvPr id="160772" name="Text Box 4">
            <a:extLst>
              <a:ext uri="{FF2B5EF4-FFF2-40B4-BE49-F238E27FC236}">
                <a16:creationId xmlns:a16="http://schemas.microsoft.com/office/drawing/2014/main" id="{14991503-A511-4617-A481-3395A03B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26125"/>
            <a:ext cx="4103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 Bruta: Sistema Cantareira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Bruta: 2,39 mg/L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Coagulada: 1,10 mg/L</a:t>
            </a:r>
          </a:p>
        </p:txBody>
      </p:sp>
      <p:graphicFrame>
        <p:nvGraphicFramePr>
          <p:cNvPr id="160773" name="Object 5">
            <a:extLst>
              <a:ext uri="{FF2B5EF4-FFF2-40B4-BE49-F238E27FC236}">
                <a16:creationId xmlns:a16="http://schemas.microsoft.com/office/drawing/2014/main" id="{963FBE7C-81EB-4AFF-8C29-331A98DB9A7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1438" y="1274763"/>
          <a:ext cx="8964612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Gráfico" r:id="rId4" imgW="7019925" imgH="3886200" progId="Excel.Chart.8">
                  <p:embed followColorScheme="full"/>
                </p:oleObj>
              </mc:Choice>
              <mc:Fallback>
                <p:oleObj name="Gráfico" r:id="rId4" imgW="7019925" imgH="38862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274763"/>
                        <a:ext cx="8964612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8576EC42-5E46-4AD7-BC94-36E20C8D3B9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5" name="Rectangle 3">
            <a:extLst>
              <a:ext uri="{FF2B5EF4-FFF2-40B4-BE49-F238E27FC236}">
                <a16:creationId xmlns:a16="http://schemas.microsoft.com/office/drawing/2014/main" id="{5539F535-2176-447D-996C-0D8DE70E7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</a:t>
            </a:r>
          </a:p>
        </p:txBody>
      </p:sp>
      <p:sp>
        <p:nvSpPr>
          <p:cNvPr id="161796" name="Text Box 4">
            <a:extLst>
              <a:ext uri="{FF2B5EF4-FFF2-40B4-BE49-F238E27FC236}">
                <a16:creationId xmlns:a16="http://schemas.microsoft.com/office/drawing/2014/main" id="{1BD3A758-E255-41B3-9538-526CFBCB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26125"/>
            <a:ext cx="4103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 Bruta: Sistema Alto Tietê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Bruta: 5,95 mg/L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Coagulada: 2,99 mg/L</a:t>
            </a:r>
          </a:p>
        </p:txBody>
      </p:sp>
      <p:graphicFrame>
        <p:nvGraphicFramePr>
          <p:cNvPr id="161797" name="Object 5">
            <a:extLst>
              <a:ext uri="{FF2B5EF4-FFF2-40B4-BE49-F238E27FC236}">
                <a16:creationId xmlns:a16="http://schemas.microsoft.com/office/drawing/2014/main" id="{17E69E2C-657E-4353-84CD-21F2D28B001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-34925" y="1125538"/>
          <a:ext cx="9144000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Gráfico" r:id="rId4" imgW="7019925" imgH="3886200" progId="Excel.Chart.8">
                  <p:embed followColorScheme="full"/>
                </p:oleObj>
              </mc:Choice>
              <mc:Fallback>
                <p:oleObj name="Gráfico" r:id="rId4" imgW="7019925" imgH="38862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925" y="1125538"/>
                        <a:ext cx="9144000" cy="506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extLst>
              <a:ext uri="{FF2B5EF4-FFF2-40B4-BE49-F238E27FC236}">
                <a16:creationId xmlns:a16="http://schemas.microsoft.com/office/drawing/2014/main" id="{42FEA120-B0A4-445A-AE38-73072142DB6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9" name="Rectangle 3">
            <a:extLst>
              <a:ext uri="{FF2B5EF4-FFF2-40B4-BE49-F238E27FC236}">
                <a16:creationId xmlns:a16="http://schemas.microsoft.com/office/drawing/2014/main" id="{20304A24-8F3F-40EF-A55E-4036C4B60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</a:t>
            </a:r>
          </a:p>
        </p:txBody>
      </p:sp>
      <p:sp>
        <p:nvSpPr>
          <p:cNvPr id="162820" name="Text Box 4">
            <a:extLst>
              <a:ext uri="{FF2B5EF4-FFF2-40B4-BE49-F238E27FC236}">
                <a16:creationId xmlns:a16="http://schemas.microsoft.com/office/drawing/2014/main" id="{F16D8EC1-0CB0-4658-9AC5-533393FD1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26125"/>
            <a:ext cx="4103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 Bruta: Sistema Rio Claro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Bruta: 2,29 mg/L</a:t>
            </a:r>
          </a:p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COT Água Coagulada: 1,10 mg/L</a:t>
            </a:r>
          </a:p>
        </p:txBody>
      </p:sp>
      <p:graphicFrame>
        <p:nvGraphicFramePr>
          <p:cNvPr id="162821" name="Object 5">
            <a:extLst>
              <a:ext uri="{FF2B5EF4-FFF2-40B4-BE49-F238E27FC236}">
                <a16:creationId xmlns:a16="http://schemas.microsoft.com/office/drawing/2014/main" id="{BB129975-5F3E-445C-B910-F3E83FF2CD2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1196975"/>
          <a:ext cx="9144000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3" name="Gráfico" r:id="rId4" imgW="7019925" imgH="3886200" progId="Excel.Chart.8">
                  <p:embed followColorScheme="full"/>
                </p:oleObj>
              </mc:Choice>
              <mc:Fallback>
                <p:oleObj name="Gráfico" r:id="rId4" imgW="7019925" imgH="38862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144000" cy="506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>
            <a:extLst>
              <a:ext uri="{FF2B5EF4-FFF2-40B4-BE49-F238E27FC236}">
                <a16:creationId xmlns:a16="http://schemas.microsoft.com/office/drawing/2014/main" id="{31B47D16-7A8D-4818-8A3E-3A7BFD406CF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3" name="Rectangle 3">
            <a:extLst>
              <a:ext uri="{FF2B5EF4-FFF2-40B4-BE49-F238E27FC236}">
                <a16:creationId xmlns:a16="http://schemas.microsoft.com/office/drawing/2014/main" id="{8B172AC2-62A8-4614-BF39-D5E091E7D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 E THMs</a:t>
            </a:r>
          </a:p>
        </p:txBody>
      </p:sp>
      <p:graphicFrame>
        <p:nvGraphicFramePr>
          <p:cNvPr id="163844" name="Object 4">
            <a:extLst>
              <a:ext uri="{FF2B5EF4-FFF2-40B4-BE49-F238E27FC236}">
                <a16:creationId xmlns:a16="http://schemas.microsoft.com/office/drawing/2014/main" id="{6A8AD427-112A-49FD-9050-FE908D2038F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1692275"/>
          <a:ext cx="9144000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6" name="Gráfico" r:id="rId4" imgW="7610475" imgH="3905250" progId="Excel.Chart.8">
                  <p:embed followColorScheme="full"/>
                </p:oleObj>
              </mc:Choice>
              <mc:Fallback>
                <p:oleObj name="Gráfico" r:id="rId4" imgW="7610475" imgH="390525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2275"/>
                        <a:ext cx="9144000" cy="469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>
            <a:extLst>
              <a:ext uri="{FF2B5EF4-FFF2-40B4-BE49-F238E27FC236}">
                <a16:creationId xmlns:a16="http://schemas.microsoft.com/office/drawing/2014/main" id="{7A0FA02B-37F2-452E-BA71-0C5C794ED9D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7" name="Rectangle 3">
            <a:extLst>
              <a:ext uri="{FF2B5EF4-FFF2-40B4-BE49-F238E27FC236}">
                <a16:creationId xmlns:a16="http://schemas.microsoft.com/office/drawing/2014/main" id="{9D2A04B4-5521-48AB-BE5D-4F4C95A08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 E THMs</a:t>
            </a:r>
          </a:p>
        </p:txBody>
      </p:sp>
      <p:graphicFrame>
        <p:nvGraphicFramePr>
          <p:cNvPr id="164868" name="Object 4">
            <a:extLst>
              <a:ext uri="{FF2B5EF4-FFF2-40B4-BE49-F238E27FC236}">
                <a16:creationId xmlns:a16="http://schemas.microsoft.com/office/drawing/2014/main" id="{879715EB-A814-42A4-B8B1-B7700CC336F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1939925"/>
          <a:ext cx="9144000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0" name="Gráfico" r:id="rId4" imgW="8486775" imgH="3895725" progId="Excel.Chart.8">
                  <p:embed followColorScheme="full"/>
                </p:oleObj>
              </mc:Choice>
              <mc:Fallback>
                <p:oleObj name="Gráfico" r:id="rId4" imgW="8486775" imgH="389572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9144000" cy="419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241E5A0C-1F5C-4176-9CF9-77EBBAED54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Rectangle 3">
            <a:extLst>
              <a:ext uri="{FF2B5EF4-FFF2-40B4-BE49-F238E27FC236}">
                <a16:creationId xmlns:a16="http://schemas.microsoft.com/office/drawing/2014/main" id="{06EE68D2-A566-4AD8-A9BE-25A3A31C3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CLORO E SUAS REAÇÕES </a:t>
            </a:r>
            <a:br>
              <a:rPr lang="pt-BR" altLang="pt-BR" sz="3600" b="1"/>
            </a:br>
            <a:r>
              <a:rPr lang="pt-BR" altLang="pt-BR" sz="3600" b="1"/>
              <a:t>DEMANDA DE CLORO E THMs</a:t>
            </a:r>
          </a:p>
        </p:txBody>
      </p:sp>
      <p:graphicFrame>
        <p:nvGraphicFramePr>
          <p:cNvPr id="165892" name="Object 4">
            <a:extLst>
              <a:ext uri="{FF2B5EF4-FFF2-40B4-BE49-F238E27FC236}">
                <a16:creationId xmlns:a16="http://schemas.microsoft.com/office/drawing/2014/main" id="{72774482-BE88-453E-8B12-7055169FF40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2039938"/>
          <a:ext cx="9144000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4" name="Gráfico" r:id="rId4" imgW="8915400" imgH="3895725" progId="Excel.Chart.8">
                  <p:embed followColorScheme="full"/>
                </p:oleObj>
              </mc:Choice>
              <mc:Fallback>
                <p:oleObj name="Gráfico" r:id="rId4" imgW="8915400" imgH="389572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39938"/>
                        <a:ext cx="9144000" cy="399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03B3D494-BC69-4271-A452-F2560697CB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7388" y="1844675"/>
            <a:ext cx="7772400" cy="2711450"/>
          </a:xfrm>
        </p:spPr>
        <p:txBody>
          <a:bodyPr/>
          <a:lstStyle/>
          <a:p>
            <a:r>
              <a:rPr lang="pt-BR" altLang="pt-BR" sz="9600">
                <a:solidFill>
                  <a:schemeClr val="tx1"/>
                </a:solidFill>
              </a:rPr>
              <a:t>Muito Obrigado !!!</a:t>
            </a:r>
          </a:p>
        </p:txBody>
      </p:sp>
      <p:pic>
        <p:nvPicPr>
          <p:cNvPr id="116739" name="Picture 3">
            <a:extLst>
              <a:ext uri="{FF2B5EF4-FFF2-40B4-BE49-F238E27FC236}">
                <a16:creationId xmlns:a16="http://schemas.microsoft.com/office/drawing/2014/main" id="{17550EDA-87AE-4D77-AD24-E0FFB8D35A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xturizado">
  <a:themeElements>
    <a:clrScheme name="Texturizado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izad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xturizad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izad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xturizado 2">
    <a:dk1>
      <a:srgbClr val="003300"/>
    </a:dk1>
    <a:lt1>
      <a:srgbClr val="FFFFFF"/>
    </a:lt1>
    <a:dk2>
      <a:srgbClr val="4D6A2A"/>
    </a:dk2>
    <a:lt2>
      <a:srgbClr val="CCFF99"/>
    </a:lt2>
    <a:accent1>
      <a:srgbClr val="33CC33"/>
    </a:accent1>
    <a:accent2>
      <a:srgbClr val="46562A"/>
    </a:accent2>
    <a:accent3>
      <a:srgbClr val="B2B9AC"/>
    </a:accent3>
    <a:accent4>
      <a:srgbClr val="DADADA"/>
    </a:accent4>
    <a:accent5>
      <a:srgbClr val="ADE2AD"/>
    </a:accent5>
    <a:accent6>
      <a:srgbClr val="3F4D25"/>
    </a:accent6>
    <a:hlink>
      <a:srgbClr val="009999"/>
    </a:hlink>
    <a:folHlink>
      <a:srgbClr val="CC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2329</Words>
  <Application>Microsoft Office PowerPoint</Application>
  <PresentationFormat>Apresentação na tela (4:3)</PresentationFormat>
  <Paragraphs>625</Paragraphs>
  <Slides>99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99</vt:i4>
      </vt:variant>
    </vt:vector>
  </HeadingPairs>
  <TitlesOfParts>
    <vt:vector size="111" baseType="lpstr">
      <vt:lpstr>Arial</vt:lpstr>
      <vt:lpstr>Tahoma</vt:lpstr>
      <vt:lpstr>Wingdings</vt:lpstr>
      <vt:lpstr>Times</vt:lpstr>
      <vt:lpstr>Times New Roman</vt:lpstr>
      <vt:lpstr>Garamond</vt:lpstr>
      <vt:lpstr>Symbol</vt:lpstr>
      <vt:lpstr>Texturizado</vt:lpstr>
      <vt:lpstr>Microsoft Equation 3.0</vt:lpstr>
      <vt:lpstr>Foto do Microsoft Photo Editor 3.0</vt:lpstr>
      <vt:lpstr>Gráfico do Microsoft Excel</vt:lpstr>
      <vt:lpstr>Planilha do Microsoft Excel</vt:lpstr>
      <vt:lpstr>ESCOLA POLITÉCNICA DA USP DEPARTAMENTO DE ENGENHARIA  HIDRÁULICA E SANITÁRIA PHD 5750 – TRATAMENTO AVANÇADO DE ÁGUAS DE ABASTECIMENTO  SUBPRODUTOS DA DESINFECÇÃO: FORMAÇÃO, MINIMIZAÇÃO E REMOÇÃO</vt:lpstr>
      <vt:lpstr>TRATAMENTO AVANÇADO DE ÁGUAS DE ABASTECIMENTO</vt:lpstr>
      <vt:lpstr>TRATAMENTO AVANÇADO DE ÁGUAS DE ABASTECIMENTO</vt:lpstr>
      <vt:lpstr>TRATAMENTO AVANÇADO DE ÁGUAS DE ABASTECIMENTO</vt:lpstr>
      <vt:lpstr>CONCEPÇÃO HISTÓRICA DE SISTEMAS DE TRATAMENTO DE ÁGUA</vt:lpstr>
      <vt:lpstr>Apresentação do PowerPoint</vt:lpstr>
      <vt:lpstr>TRATAMENTO CONVENCIONAL DE ÁGUAS  DE ABASTECIMENTO</vt:lpstr>
      <vt:lpstr>SUBPRODUTOS DA DESINFECÇÃO</vt:lpstr>
      <vt:lpstr>CONTAMINANTES EM ÁGUAS NATURAIS E SUA REMOÇÃO</vt:lpstr>
      <vt:lpstr>CONTAMINANTES ORGÂNICOS EM ÁGUAS NATURAIS: ORIGEM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CONTAMINANTES ORGÂNICOS EM ÁGUAS NATURAIS: ORIGEM</vt:lpstr>
      <vt:lpstr>PADRÕES DE POTABILIDADE PORTARIA 518 (MS-25/03/2004)</vt:lpstr>
      <vt:lpstr>FORMAÇÃO DE SUB-PRODUTOS DA DESINFECÇÃO </vt:lpstr>
      <vt:lpstr>FORMAÇÃO DE SUB-PRODUTOS DA DESINFECÇÃO - TRIHALOMETANOS </vt:lpstr>
      <vt:lpstr>FORMAÇÃO DE SUB-PRODUTOS DA DESINFECÇÃO - HALOACÉTICOS </vt:lpstr>
      <vt:lpstr>FORMAÇÃO DE SUB-PRODUTOS DA DESINFECÇÃO - HALOACÉTICOS </vt:lpstr>
      <vt:lpstr>FORMAÇÃO DE SUB-PRODUTOS DA DESINFECÇÃO </vt:lpstr>
      <vt:lpstr>FORMAÇÃO DE SUB-PRODUTOS DA DESINFECÇÃO </vt:lpstr>
      <vt:lpstr>FORMAÇÃO DE SUB-PRODUTOS DA DESINFECÇÃO </vt:lpstr>
      <vt:lpstr>FORMAÇÃO DE SUB-PRODUTOS DA DESINFECÇÃO </vt:lpstr>
      <vt:lpstr>FORMAÇÃO DE SUB-PRODUTOS DA DESINFECÇÃO </vt:lpstr>
      <vt:lpstr>FORMAÇÃO DE SUB-PRODUTOS DA DESINFECÇÃO </vt:lpstr>
      <vt:lpstr>FORMAÇÃO DE SUB-PRODUTOS DA DESINFECÇÃO </vt:lpstr>
      <vt:lpstr>FORMAÇÃO DE SUB-PRODUTOS DA DESINFECÇÃO </vt:lpstr>
      <vt:lpstr>FORMAÇÃO DE SUB-PRODUTOS DA DESINFECÇÃO </vt:lpstr>
      <vt:lpstr>FORMAÇÃO DE SUB-PRODUTOS DA DESINFECÇÃO </vt:lpstr>
      <vt:lpstr>FORMAÇÃO DE SUB-PRODUTOS DA DESINFECÇÃO </vt:lpstr>
      <vt:lpstr>FORMAÇÃO DE SUB-PRODUTOS DA DESINFECÇÃO </vt:lpstr>
      <vt:lpstr>PADRÕES DE POTABILIDADE PORTARIA 518 (MS-25/03/2004)</vt:lpstr>
      <vt:lpstr>SUBPRODUTOS DA DESINFECÇÃO TÉCNICAS DE QUANTIFICAÇÃO</vt:lpstr>
      <vt:lpstr>SUBPRODUTOS DA DESINFECÇÃO TÉCNICAS DE QUANTIFICAÇÃO</vt:lpstr>
      <vt:lpstr>FORMAÇÃO DE SUB-PRODUTOS DA DESINFECÇÃO</vt:lpstr>
      <vt:lpstr>COMPOSTOS ORGÂNICOS NATURAIS EM ÁGUAS DE ABASTECIMENTO</vt:lpstr>
      <vt:lpstr>ÁCIDOS HÚMICOS E FÚLVICOS  DIFERENÇAS ESTRUTURAIS</vt:lpstr>
      <vt:lpstr>SUBSTÂNCIAS HÚMICAS ESTRUTURA MOLECULAR APROXIMADA</vt:lpstr>
      <vt:lpstr>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CINÉTICOS ENVOLVIDOS NA FORMAÇÃO DE SUB-PRODUTOS DA DESINFECÇÃO</vt:lpstr>
      <vt:lpstr>ASPECTOS  QUÍMICOS DO CLORO E BROMO NA FASE LÍQUIDA</vt:lpstr>
      <vt:lpstr>ASPECTOS  QUÍMICOS DO CLORO E BROMO NA FASE LÍQUIDA</vt:lpstr>
      <vt:lpstr>ASPECTOS  QUÍMICOS DO CLORO E BROMO NA FASE LÍQUIDA</vt:lpstr>
      <vt:lpstr>ASPECTOS  QUÍMICOS DO CLORO E BROMO NA FASE LÍQUIDA</vt:lpstr>
      <vt:lpstr>ASPECTOS  QUÍMICOS DO CLORO E BROMO NA FASE LÍQUIDA</vt:lpstr>
      <vt:lpstr>ASPECTOS  QUÍMICOS DO CLORO E BROMO NA FASE LÍQUIDA REAÇÕES OLEFÍNICAS</vt:lpstr>
      <vt:lpstr>ASPECTOS  QUÍMICOS DO CLORO E BROMO NA FASE LÍQUIDA SUBSTITUIÇÃO EM AROMÁTICOS</vt:lpstr>
      <vt:lpstr>ASPECTOS  QUÍMICOS DO CLORO E BROMO NA FASE LÍQUIDA SUBSTITUIÇÃO EM NITROGÊNIO</vt:lpstr>
      <vt:lpstr>ASPECTOS QUÍMICOS DO CLORO E BROMO NA FASE LÍQUIDA - OXIDAÇÃO COM TRANSFERÊNCIA DE OXIGÊNIO</vt:lpstr>
      <vt:lpstr>FATORES INTERVENIENTES NA FORMAÇÃO DE SPD: DOSAGEM DE AO</vt:lpstr>
      <vt:lpstr>FATORES INTERVENIENTES NA FORMAÇÃO DE SPD: CONCENTRAÇÃO DE COMPOSTOS PRECURSORES</vt:lpstr>
      <vt:lpstr>FATORES INTERVENIENTES NA FORMAÇÃO DE SPD: pH DE COAGULAÇÃO</vt:lpstr>
      <vt:lpstr>MINIMIZAÇÃO DA FORMAÇÃO DE SUB-PRODUTOS DA DESINFECÇÃO</vt:lpstr>
      <vt:lpstr>MINIMIZAÇÃO DA FORMAÇÃO DE SUB-PRODUTOS DA DESINFECÇÃO</vt:lpstr>
      <vt:lpstr>MINIMIZAÇÃO DA FORMAÇÃO DE SUB-PRODUTOS DA DESINFECÇÃO</vt:lpstr>
      <vt:lpstr>MINIMIZAÇÃO DA FORMAÇÃO DE SUB-PRODUTOS DA DESINFECÇÃO</vt:lpstr>
      <vt:lpstr>FORMAÇÃO DE SUB-PRODUTOS DA DESINFECÇÃO – ESTUDO DE CASO</vt:lpstr>
      <vt:lpstr>FORMAÇÃO DE SUB-PRODUTOS DA DESINFECÇÃO – ESTUDO DE CASO</vt:lpstr>
      <vt:lpstr>FORMAÇÃO DE SUB-PRODUTOS DA DESINFECÇÃO – ESTUDO DE CASO</vt:lpstr>
      <vt:lpstr>FORMAÇÃO DE SUB-PRODUTOS DA DESINFECÇÃO – ESTUDO DE CASO</vt:lpstr>
      <vt:lpstr>FORMAÇÃO DE SUB-PRODUTOS DA DESINFECÇÃO – ESTUDO DE CASO</vt:lpstr>
      <vt:lpstr>FORMAÇÃO DE SUB-PRODUTOS DA DESINFECÇÃO – ESTUDO DE CASO</vt:lpstr>
      <vt:lpstr>FORMAÇÃO DE SUB-PRODUTOS DA DESINFECÇÃO – ESTUDO DE CASO</vt:lpstr>
      <vt:lpstr>FORMAÇÃO DE SUB-PRODUTOS DA DESINFECÇÃO – ESTUDO DE CASO</vt:lpstr>
      <vt:lpstr>FORMAÇÃO DE SUB-PRODUTOS DA DESINFECÇÃO – ESTUDO DE CASO</vt:lpstr>
      <vt:lpstr>FORMAÇÃO DE SUB-PRODUTOS DA DESINFECÇÃO – ESTUDO DE CASO</vt:lpstr>
      <vt:lpstr>FORMAÇÃO DE SUB-PRODUTOS DA DESINFECÇÃO – ESTUDO DE CASO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 E THMs</vt:lpstr>
      <vt:lpstr>CLORO E SUAS REAÇÕES  DEMANDA DE CLORO E THMs</vt:lpstr>
      <vt:lpstr>CLORO E SUAS REAÇÕES  DEMANDA DE CLORO E THMs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5750 – TRATAMENTO AVANÇADO DE ÁGUAS DE ABASTECIMENTO  REMOÇÃO DE COMPOSTOS ORGÂNICOS NATURAIS EM ÁGUAS DE ABASTECIMENTO</dc:title>
  <dc:creator>Sidney Seckler</dc:creator>
  <cp:lastModifiedBy>Sidney Seckler</cp:lastModifiedBy>
  <cp:revision>53</cp:revision>
  <dcterms:created xsi:type="dcterms:W3CDTF">2006-02-28T14:53:00Z</dcterms:created>
  <dcterms:modified xsi:type="dcterms:W3CDTF">2017-06-22T17:01:45Z</dcterms:modified>
</cp:coreProperties>
</file>