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26"/>
  </p:notesMasterIdLst>
  <p:sldIdLst>
    <p:sldId id="257" r:id="rId2"/>
    <p:sldId id="258" r:id="rId3"/>
    <p:sldId id="297" r:id="rId4"/>
    <p:sldId id="339" r:id="rId5"/>
    <p:sldId id="259" r:id="rId6"/>
    <p:sldId id="260" r:id="rId7"/>
    <p:sldId id="261" r:id="rId8"/>
    <p:sldId id="264" r:id="rId9"/>
    <p:sldId id="263" r:id="rId10"/>
    <p:sldId id="265" r:id="rId11"/>
    <p:sldId id="298" r:id="rId12"/>
    <p:sldId id="270" r:id="rId13"/>
    <p:sldId id="266" r:id="rId14"/>
    <p:sldId id="299" r:id="rId15"/>
    <p:sldId id="271" r:id="rId16"/>
    <p:sldId id="267" r:id="rId17"/>
    <p:sldId id="300" r:id="rId18"/>
    <p:sldId id="272" r:id="rId19"/>
    <p:sldId id="268" r:id="rId20"/>
    <p:sldId id="301" r:id="rId21"/>
    <p:sldId id="273" r:id="rId22"/>
    <p:sldId id="269" r:id="rId23"/>
    <p:sldId id="302" r:id="rId24"/>
    <p:sldId id="274" r:id="rId25"/>
    <p:sldId id="275" r:id="rId26"/>
    <p:sldId id="262" r:id="rId27"/>
    <p:sldId id="276" r:id="rId28"/>
    <p:sldId id="277" r:id="rId29"/>
    <p:sldId id="278" r:id="rId30"/>
    <p:sldId id="279" r:id="rId31"/>
    <p:sldId id="282" r:id="rId32"/>
    <p:sldId id="281" r:id="rId33"/>
    <p:sldId id="283" r:id="rId34"/>
    <p:sldId id="284" r:id="rId35"/>
    <p:sldId id="286" r:id="rId36"/>
    <p:sldId id="287" r:id="rId37"/>
    <p:sldId id="288" r:id="rId38"/>
    <p:sldId id="289" r:id="rId39"/>
    <p:sldId id="290" r:id="rId40"/>
    <p:sldId id="291" r:id="rId41"/>
    <p:sldId id="294" r:id="rId42"/>
    <p:sldId id="295" r:id="rId43"/>
    <p:sldId id="296" r:id="rId44"/>
    <p:sldId id="292" r:id="rId45"/>
    <p:sldId id="293" r:id="rId46"/>
    <p:sldId id="285" r:id="rId47"/>
    <p:sldId id="303" r:id="rId48"/>
    <p:sldId id="304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6" r:id="rId79"/>
    <p:sldId id="337" r:id="rId80"/>
    <p:sldId id="338" r:id="rId81"/>
    <p:sldId id="353" r:id="rId82"/>
    <p:sldId id="354" r:id="rId83"/>
    <p:sldId id="355" r:id="rId84"/>
    <p:sldId id="356" r:id="rId85"/>
    <p:sldId id="357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6" r:id="rId107"/>
    <p:sldId id="367" r:id="rId108"/>
    <p:sldId id="368" r:id="rId109"/>
    <p:sldId id="369" r:id="rId110"/>
    <p:sldId id="365" r:id="rId111"/>
    <p:sldId id="370" r:id="rId112"/>
    <p:sldId id="371" r:id="rId113"/>
    <p:sldId id="373" r:id="rId114"/>
    <p:sldId id="374" r:id="rId115"/>
    <p:sldId id="372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A0F15FE-0287-4E9E-9535-F863FCD4EB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B9E8D28-445D-4D5C-B90D-EF267A0063B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E44A9C1-C863-4B69-80F5-A78453F720F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12792F3-E8BB-4200-952D-C76D9EB33F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C0D998B-096B-43EF-8ECA-7B8F904F3B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1756BFE-5A80-49A8-88B9-FB64BDE77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55D3A1A-B0FC-4CDA-8C3E-69C3BC963E5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4707CB-693F-4CEA-9D07-300950C0F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808CE-077F-468E-9E53-60E834C031E6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CABE9921-8FE4-477B-9B1C-53034231B7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0BEB092-1A17-48AB-8EC9-CAB5A0109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56F360-2644-4AFE-A202-851AE72ABB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D08B7-CDEA-47E0-969E-0F16AB498C37}" type="slidenum">
              <a:rPr lang="pt-BR" altLang="pt-BR"/>
              <a:pPr/>
              <a:t>106</a:t>
            </a:fld>
            <a:endParaRPr lang="pt-BR" altLang="pt-BR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91A68B9C-0275-4E16-AE1A-D051A83A2F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CF323FFD-2BD4-4448-A7B8-70349585D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>
            <a:extLst>
              <a:ext uri="{FF2B5EF4-FFF2-40B4-BE49-F238E27FC236}">
                <a16:creationId xmlns:a16="http://schemas.microsoft.com/office/drawing/2014/main" id="{52C4D0C3-DBF8-4A0B-9E41-B072DB21A3F6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0963" name="Rectangle 3">
              <a:extLst>
                <a:ext uri="{FF2B5EF4-FFF2-40B4-BE49-F238E27FC236}">
                  <a16:creationId xmlns:a16="http://schemas.microsoft.com/office/drawing/2014/main" id="{E60A5937-1928-49EA-80BE-570C8158557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964" name="Freeform 4">
              <a:extLst>
                <a:ext uri="{FF2B5EF4-FFF2-40B4-BE49-F238E27FC236}">
                  <a16:creationId xmlns:a16="http://schemas.microsoft.com/office/drawing/2014/main" id="{91419B14-0A0A-4733-A891-A91BD08BE72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65" name="Freeform 5">
              <a:extLst>
                <a:ext uri="{FF2B5EF4-FFF2-40B4-BE49-F238E27FC236}">
                  <a16:creationId xmlns:a16="http://schemas.microsoft.com/office/drawing/2014/main" id="{49EFAFFA-9401-47B2-B475-220A6EA887F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66" name="Freeform 6">
              <a:extLst>
                <a:ext uri="{FF2B5EF4-FFF2-40B4-BE49-F238E27FC236}">
                  <a16:creationId xmlns:a16="http://schemas.microsoft.com/office/drawing/2014/main" id="{052F1345-31ED-469E-B14B-98E47B4D63C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67" name="Freeform 7">
              <a:extLst>
                <a:ext uri="{FF2B5EF4-FFF2-40B4-BE49-F238E27FC236}">
                  <a16:creationId xmlns:a16="http://schemas.microsoft.com/office/drawing/2014/main" id="{0A598150-2F63-40BE-816C-9443CA02E31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68" name="Freeform 8">
              <a:extLst>
                <a:ext uri="{FF2B5EF4-FFF2-40B4-BE49-F238E27FC236}">
                  <a16:creationId xmlns:a16="http://schemas.microsoft.com/office/drawing/2014/main" id="{F4F9E05D-BACC-4C14-85EE-8E7EDD69ACB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69" name="Freeform 9">
              <a:extLst>
                <a:ext uri="{FF2B5EF4-FFF2-40B4-BE49-F238E27FC236}">
                  <a16:creationId xmlns:a16="http://schemas.microsoft.com/office/drawing/2014/main" id="{7B55C62E-79A9-4835-A2E7-2E02689CA61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70" name="Freeform 10">
              <a:extLst>
                <a:ext uri="{FF2B5EF4-FFF2-40B4-BE49-F238E27FC236}">
                  <a16:creationId xmlns:a16="http://schemas.microsoft.com/office/drawing/2014/main" id="{4065BC43-23D0-412E-9C4B-1C06E361ED5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71" name="Freeform 11">
              <a:extLst>
                <a:ext uri="{FF2B5EF4-FFF2-40B4-BE49-F238E27FC236}">
                  <a16:creationId xmlns:a16="http://schemas.microsoft.com/office/drawing/2014/main" id="{B173DCAF-B5D2-4BAD-911C-BE9E6FEF1FD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72" name="Freeform 12">
              <a:extLst>
                <a:ext uri="{FF2B5EF4-FFF2-40B4-BE49-F238E27FC236}">
                  <a16:creationId xmlns:a16="http://schemas.microsoft.com/office/drawing/2014/main" id="{4F8C84D4-5DD8-4507-9F68-4F3E45EB9E5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73" name="Freeform 13">
              <a:extLst>
                <a:ext uri="{FF2B5EF4-FFF2-40B4-BE49-F238E27FC236}">
                  <a16:creationId xmlns:a16="http://schemas.microsoft.com/office/drawing/2014/main" id="{9A00C407-02B4-4F7A-9674-11A9FECAD51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74" name="Freeform 14">
              <a:extLst>
                <a:ext uri="{FF2B5EF4-FFF2-40B4-BE49-F238E27FC236}">
                  <a16:creationId xmlns:a16="http://schemas.microsoft.com/office/drawing/2014/main" id="{883E4453-FF62-4D43-BEE2-42BED58237B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75" name="Freeform 15">
              <a:extLst>
                <a:ext uri="{FF2B5EF4-FFF2-40B4-BE49-F238E27FC236}">
                  <a16:creationId xmlns:a16="http://schemas.microsoft.com/office/drawing/2014/main" id="{87BAD7F3-5071-4C1E-BADB-6A5387E8DE5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76" name="Freeform 16">
              <a:extLst>
                <a:ext uri="{FF2B5EF4-FFF2-40B4-BE49-F238E27FC236}">
                  <a16:creationId xmlns:a16="http://schemas.microsoft.com/office/drawing/2014/main" id="{554EE88A-4D45-4796-9DF8-9C9C451D803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77" name="Freeform 17">
              <a:extLst>
                <a:ext uri="{FF2B5EF4-FFF2-40B4-BE49-F238E27FC236}">
                  <a16:creationId xmlns:a16="http://schemas.microsoft.com/office/drawing/2014/main" id="{322B15EC-6216-4689-985B-182C32F000E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0978" name="Rectangle 18">
            <a:extLst>
              <a:ext uri="{FF2B5EF4-FFF2-40B4-BE49-F238E27FC236}">
                <a16:creationId xmlns:a16="http://schemas.microsoft.com/office/drawing/2014/main" id="{CF6516C7-DCE6-4DFF-A72F-FD66BE37015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641AEC90-CB5D-4BF1-9DBD-80292C9B28D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40980" name="Rectangle 20">
            <a:extLst>
              <a:ext uri="{FF2B5EF4-FFF2-40B4-BE49-F238E27FC236}">
                <a16:creationId xmlns:a16="http://schemas.microsoft.com/office/drawing/2014/main" id="{9198BB53-B6C2-462B-810B-9E169EE44C2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0981" name="Rectangle 21">
            <a:extLst>
              <a:ext uri="{FF2B5EF4-FFF2-40B4-BE49-F238E27FC236}">
                <a16:creationId xmlns:a16="http://schemas.microsoft.com/office/drawing/2014/main" id="{F512135A-E95A-4985-B433-C2C4FD61AA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0982" name="Rectangle 22">
            <a:extLst>
              <a:ext uri="{FF2B5EF4-FFF2-40B4-BE49-F238E27FC236}">
                <a16:creationId xmlns:a16="http://schemas.microsoft.com/office/drawing/2014/main" id="{BA29049E-510D-4449-8365-E31368B1AE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20B53B-EC6F-4FE4-820C-030B4F761F7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D7A02-D24D-4435-88C6-8C6B6856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C4CF90-DD19-4BAB-831C-CA251BA04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5F3B86-B44D-4670-A3D1-4BAF7ED2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85DCCD-924E-4A89-A022-E7C83954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FE4400-CDBB-47C0-9E38-4D669F19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D26EC-AE17-4A55-BEF6-8D302B7181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69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5DD650-BF28-4A7D-9A18-C520ECCA3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847916-FE35-493E-8FB0-67A292B0F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EC81F1-5E3D-40B7-9FBE-89CBA38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C886EF-0B5B-4418-A7FD-B06D90E0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1ED1B9-6F65-4D9C-96B1-6771E8A2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4B5D4-B3D9-4800-AD08-93FADF2219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709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92D50-E120-415D-B1F0-A2955626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F1E071-6863-4F0C-A9C4-2040A5A52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34E347-0275-4793-B1B7-BCBCEF45AEA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27CF0A7-C1BE-4D32-BD2A-6CF05FF87EB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A7F4FF03-6DCE-4E10-9314-906E13D0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5259BCFF-57CF-4113-B1AC-0573AB4C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0BEAAFA1-0024-4DDA-941C-E0F441F8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D1A29A-8597-496B-B20F-904B9ABD89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5215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FB101-BDF2-4453-93ED-A195AF00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25031CAE-035D-46C5-920A-5C0FAF2C79BD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D330A5-3AA5-4C8F-B7AA-233985EE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84A60D-4108-4F83-A425-D2185A5D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DA4C60-B0E0-4059-8DFB-00FB099D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E92DB01-7C5A-4AEF-BF39-D8D0E3D5A0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772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99575C1-76FD-41E2-8F31-C88B5708648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14B675-4A8E-41B3-A6B5-9A6DF2E31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4C94977-F0A3-4808-85FD-AD178BCB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8FFEB1-7076-435B-AD68-F5326C57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F643026-38DD-4A28-A31A-55CC8DB442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654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85486-0FB2-49E6-ABC7-7046592E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8BDDB2-4B61-4807-B0B2-5E13C82BA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42C55F-7457-4198-A18C-F996EE74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62BDE4-F168-40A8-89AC-FD713985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09D292-47B8-46FF-9199-B4F46773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F5167-6D20-4880-A3F1-1C5C378EB9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767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547AA-C53D-464F-8821-9D47D6A8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104B52-277E-4493-9DDD-5C6A3BEA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A93813-AAAD-4035-8DF6-C38144E9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3A9608-D702-494D-8FB7-34D173F6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E824AC-3F7D-4597-8D65-7DAD2344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FCE0D-F674-4D06-ABB9-845B032F8D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605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3C29C-C8D5-4153-A672-ED75427B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F52EBA-9832-4610-80CA-00627DC2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EE8961-3558-4E2A-9814-FD21E34C9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3B644F-5200-4FB4-8252-A54E3690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CBD457-68F5-4B4E-8672-EB5A6913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93B618-7F93-4F03-9E0C-A707FF14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4725A-C33E-4AD2-953F-F480845A97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112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1562-9B2D-4FA3-B879-C084D914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CA1E9E-ABAF-46E1-A41E-CC0E2555A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9FCD67-521F-4469-B461-98D8089EC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0B2878-A8CD-4263-A6E6-C55DCF5DC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B2F917-7C78-4046-A451-38431E96A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8FF037E-64D8-428A-B9AD-8E51979E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CD3100D-979E-4B99-8B39-9A08EDE8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C957C6-E6A7-4A5B-8C22-30492A97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1FEBD-FD15-419F-84B5-EFFA2E04D6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585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BCCA1-499B-4E54-AEDF-DC9C33B84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E7AC43-EF87-49B7-BA50-DF3BD3C2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428C7D-C7AF-4F9D-9C6B-60F25F88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3502A6D-5EFB-4DB3-87F9-C42368CC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5BD71-925E-4C6B-9E95-E3379BE651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468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ECFA227-3268-44D7-BF74-D428C250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15C4F0-EA9B-4495-A830-6FD52381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DB6210-A4FF-45D6-B887-EE6D2773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14198-882A-4E7C-9F05-4A5F9AC364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075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C17EE-59E1-42EC-8D8C-A266EDB4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B287DB-E000-495F-AF87-FAB12F1E3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4C3F0B-3D47-4ABB-AB99-C421D78CE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880850-E52C-4A0A-97EC-15C8E9C9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EC1CC1-68F5-4E33-AB0F-0FB7E5B4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807935-D564-45DB-B1F6-9AC1442F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3D5CC-68BC-4A41-B2E4-C395DB1C23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95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72611-F946-4C8E-84AC-D4DAC5D1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7D49994-71A4-400D-84DC-4CE63864B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6D7DF5-63BD-4919-98F7-7A6C4968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D83BC9-4192-4184-BA15-D3B6799D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9A139B-9101-491F-8556-119DB67F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F8DA1D-A055-4395-89B1-6B3D5FB5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F13E7-4E77-4C80-B82E-697D9BCE5F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6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>
            <a:extLst>
              <a:ext uri="{FF2B5EF4-FFF2-40B4-BE49-F238E27FC236}">
                <a16:creationId xmlns:a16="http://schemas.microsoft.com/office/drawing/2014/main" id="{B6FB4B80-9C8A-401E-BD56-8589AEB91C5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9939" name="Rectangle 3">
              <a:extLst>
                <a:ext uri="{FF2B5EF4-FFF2-40B4-BE49-F238E27FC236}">
                  <a16:creationId xmlns:a16="http://schemas.microsoft.com/office/drawing/2014/main" id="{DDC48F1E-B95F-4CE8-A014-4A8E5BE7E87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40" name="Freeform 4">
              <a:extLst>
                <a:ext uri="{FF2B5EF4-FFF2-40B4-BE49-F238E27FC236}">
                  <a16:creationId xmlns:a16="http://schemas.microsoft.com/office/drawing/2014/main" id="{D886E622-C9C3-4192-AECB-9B448146646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41" name="Freeform 5">
              <a:extLst>
                <a:ext uri="{FF2B5EF4-FFF2-40B4-BE49-F238E27FC236}">
                  <a16:creationId xmlns:a16="http://schemas.microsoft.com/office/drawing/2014/main" id="{E6910F53-2C40-4CB9-AC08-4738131F654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42" name="Freeform 6">
              <a:extLst>
                <a:ext uri="{FF2B5EF4-FFF2-40B4-BE49-F238E27FC236}">
                  <a16:creationId xmlns:a16="http://schemas.microsoft.com/office/drawing/2014/main" id="{DE9B181A-CF03-499B-81C7-9E759F2CC6D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43" name="Freeform 7">
              <a:extLst>
                <a:ext uri="{FF2B5EF4-FFF2-40B4-BE49-F238E27FC236}">
                  <a16:creationId xmlns:a16="http://schemas.microsoft.com/office/drawing/2014/main" id="{3E034DFA-F630-41C4-BBBF-F44839CB812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44" name="Freeform 8">
              <a:extLst>
                <a:ext uri="{FF2B5EF4-FFF2-40B4-BE49-F238E27FC236}">
                  <a16:creationId xmlns:a16="http://schemas.microsoft.com/office/drawing/2014/main" id="{04D5573F-D87D-4AE5-933F-892FAADCFCF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45" name="Freeform 9">
              <a:extLst>
                <a:ext uri="{FF2B5EF4-FFF2-40B4-BE49-F238E27FC236}">
                  <a16:creationId xmlns:a16="http://schemas.microsoft.com/office/drawing/2014/main" id="{A928150E-74DB-427B-8980-4F4576E47F4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46" name="Freeform 10">
              <a:extLst>
                <a:ext uri="{FF2B5EF4-FFF2-40B4-BE49-F238E27FC236}">
                  <a16:creationId xmlns:a16="http://schemas.microsoft.com/office/drawing/2014/main" id="{8BE51393-B724-47E6-8ADB-F1424F0E02C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47" name="Freeform 11">
              <a:extLst>
                <a:ext uri="{FF2B5EF4-FFF2-40B4-BE49-F238E27FC236}">
                  <a16:creationId xmlns:a16="http://schemas.microsoft.com/office/drawing/2014/main" id="{14DAE89B-B91F-4DBC-BAE6-1189AD5D37E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48" name="Freeform 12">
              <a:extLst>
                <a:ext uri="{FF2B5EF4-FFF2-40B4-BE49-F238E27FC236}">
                  <a16:creationId xmlns:a16="http://schemas.microsoft.com/office/drawing/2014/main" id="{C17DEB5A-A0E0-427C-94EB-1BA266B4D7B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49" name="Freeform 13">
              <a:extLst>
                <a:ext uri="{FF2B5EF4-FFF2-40B4-BE49-F238E27FC236}">
                  <a16:creationId xmlns:a16="http://schemas.microsoft.com/office/drawing/2014/main" id="{804073ED-086C-45EE-A795-A34275B1812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50" name="Freeform 14">
              <a:extLst>
                <a:ext uri="{FF2B5EF4-FFF2-40B4-BE49-F238E27FC236}">
                  <a16:creationId xmlns:a16="http://schemas.microsoft.com/office/drawing/2014/main" id="{FEF2F65E-43D0-46DF-9914-EB6C5846B20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51" name="Freeform 15">
              <a:extLst>
                <a:ext uri="{FF2B5EF4-FFF2-40B4-BE49-F238E27FC236}">
                  <a16:creationId xmlns:a16="http://schemas.microsoft.com/office/drawing/2014/main" id="{9D02C32A-FD6C-47DC-9D7C-7A8D753BA80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52" name="Freeform 16">
              <a:extLst>
                <a:ext uri="{FF2B5EF4-FFF2-40B4-BE49-F238E27FC236}">
                  <a16:creationId xmlns:a16="http://schemas.microsoft.com/office/drawing/2014/main" id="{38A3046A-09AD-4F22-A981-826DA067407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53" name="Freeform 17">
              <a:extLst>
                <a:ext uri="{FF2B5EF4-FFF2-40B4-BE49-F238E27FC236}">
                  <a16:creationId xmlns:a16="http://schemas.microsoft.com/office/drawing/2014/main" id="{1F6F9032-C6CF-41FC-9EAA-34FFA5695D8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9954" name="Rectangle 18">
            <a:extLst>
              <a:ext uri="{FF2B5EF4-FFF2-40B4-BE49-F238E27FC236}">
                <a16:creationId xmlns:a16="http://schemas.microsoft.com/office/drawing/2014/main" id="{4F1648CE-AC3E-40D6-B483-3836A4CCF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9955" name="Rectangle 19">
            <a:extLst>
              <a:ext uri="{FF2B5EF4-FFF2-40B4-BE49-F238E27FC236}">
                <a16:creationId xmlns:a16="http://schemas.microsoft.com/office/drawing/2014/main" id="{ED950FF2-A98F-4C1F-B116-5F5D710B9D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9956" name="Rectangle 20">
            <a:extLst>
              <a:ext uri="{FF2B5EF4-FFF2-40B4-BE49-F238E27FC236}">
                <a16:creationId xmlns:a16="http://schemas.microsoft.com/office/drawing/2014/main" id="{29B96418-38C0-459C-9159-3EAAA24F4D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39957" name="Rectangle 21">
            <a:extLst>
              <a:ext uri="{FF2B5EF4-FFF2-40B4-BE49-F238E27FC236}">
                <a16:creationId xmlns:a16="http://schemas.microsoft.com/office/drawing/2014/main" id="{987DC10C-6C8F-4AED-BF83-BFFFF2CC74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3B0783-BE16-4BEA-9378-7671CF83FFF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39958" name="Rectangle 22">
            <a:extLst>
              <a:ext uri="{FF2B5EF4-FFF2-40B4-BE49-F238E27FC236}">
                <a16:creationId xmlns:a16="http://schemas.microsoft.com/office/drawing/2014/main" id="{E51728F9-3E7B-4355-AEE1-A2C5C856F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25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26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27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28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29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30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81.emf"/><Relationship Id="rId4" Type="http://schemas.openxmlformats.org/officeDocument/2006/relationships/oleObject" Target="../embeddings/oleObject31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32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83.emf"/><Relationship Id="rId4" Type="http://schemas.openxmlformats.org/officeDocument/2006/relationships/oleObject" Target="../embeddings/oleObject33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84.emf"/><Relationship Id="rId4" Type="http://schemas.openxmlformats.org/officeDocument/2006/relationships/oleObject" Target="../embeddings/oleObject34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85.e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86.emf"/><Relationship Id="rId4" Type="http://schemas.openxmlformats.org/officeDocument/2006/relationships/oleObject" Target="../embeddings/oleObject36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87.emf"/><Relationship Id="rId4" Type="http://schemas.openxmlformats.org/officeDocument/2006/relationships/oleObject" Target="../embeddings/oleObject37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88.emf"/><Relationship Id="rId4" Type="http://schemas.openxmlformats.org/officeDocument/2006/relationships/oleObject" Target="../embeddings/oleObject38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89.emf"/><Relationship Id="rId4" Type="http://schemas.openxmlformats.org/officeDocument/2006/relationships/oleObject" Target="../embeddings/oleObject39.bin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4.emf"/><Relationship Id="rId3" Type="http://schemas.openxmlformats.org/officeDocument/2006/relationships/image" Target="../media/image2.wmf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18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9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20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22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3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24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emf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ntraQAhgua1">
            <a:extLst>
              <a:ext uri="{FF2B5EF4-FFF2-40B4-BE49-F238E27FC236}">
                <a16:creationId xmlns:a16="http://schemas.microsoft.com/office/drawing/2014/main" id="{8322874E-48CB-46C4-A287-4AA101AD3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918075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338D2F5B-0805-4323-A156-A15FEBFA0B9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8F279FA5-ED4F-403C-88D7-BB7C33C5E6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0988" y="549275"/>
            <a:ext cx="8610600" cy="4103688"/>
          </a:xfrm>
        </p:spPr>
        <p:txBody>
          <a:bodyPr/>
          <a:lstStyle/>
          <a:p>
            <a:r>
              <a:rPr lang="pt-BR" altLang="pt-BR" sz="3200">
                <a:solidFill>
                  <a:schemeClr val="tx1"/>
                </a:solidFill>
              </a:rPr>
              <a:t>ESCOLA POLITÉCNICA DA USP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DEPARTAMENTO DE ENGENHARIA 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HIDRÁULICA E SANITÁRIA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PHD 5750 – TRATAMENTO AVANÇADO DE ÁGUAS DE ABASTECIMENTO</a:t>
            </a:r>
            <a:br>
              <a:rPr lang="pt-BR" altLang="pt-BR" sz="3200">
                <a:solidFill>
                  <a:schemeClr val="tx1"/>
                </a:solidFill>
              </a:rPr>
            </a:b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CONTROLE DE GOSTO E ODOR EM ÁGUAS DE ABASTECIMENTO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52568C9-5520-442F-A449-2A86A8100A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2275" y="5589588"/>
            <a:ext cx="8382000" cy="792162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pt-BR" altLang="pt-BR" b="1">
                <a:latin typeface="Times" panose="02020603050405020304" pitchFamily="18" charset="0"/>
              </a:rPr>
              <a:t>Prof. Dr. Sidney Seckler Ferreira Filho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</a:pPr>
            <a:endParaRPr lang="pt-BR" altLang="pt-BR" b="1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E557D904-515A-4E7C-8572-6C188E726DF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>
            <a:extLst>
              <a:ext uri="{FF2B5EF4-FFF2-40B4-BE49-F238E27FC236}">
                <a16:creationId xmlns:a16="http://schemas.microsoft.com/office/drawing/2014/main" id="{67E6702C-F9FF-4992-A51C-1638DA0DF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09550"/>
            <a:ext cx="8785225" cy="13477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ORIGEM DOS PROBLEMAS DE GOSTO E ODOR EM ÁGUAS DE ABASTECIMENTO</a:t>
            </a:r>
          </a:p>
        </p:txBody>
      </p:sp>
      <p:sp>
        <p:nvSpPr>
          <p:cNvPr id="48132" name="AutoShape 4">
            <a:extLst>
              <a:ext uri="{FF2B5EF4-FFF2-40B4-BE49-F238E27FC236}">
                <a16:creationId xmlns:a16="http://schemas.microsoft.com/office/drawing/2014/main" id="{7E184647-7DDF-4FDE-8EF0-16D015D0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1924050"/>
            <a:ext cx="223837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48133" name="AutoShape 5">
            <a:extLst>
              <a:ext uri="{FF2B5EF4-FFF2-40B4-BE49-F238E27FC236}">
                <a16:creationId xmlns:a16="http://schemas.microsoft.com/office/drawing/2014/main" id="{8EED7428-BC71-4F26-A778-3A57B9BE9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021013"/>
            <a:ext cx="3167062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48134" name="AutoShape 6">
            <a:extLst>
              <a:ext uri="{FF2B5EF4-FFF2-40B4-BE49-F238E27FC236}">
                <a16:creationId xmlns:a16="http://schemas.microsoft.com/office/drawing/2014/main" id="{F74DDA08-91BD-4CEB-BC05-4409AF0D9A6C}"/>
              </a:ext>
            </a:extLst>
          </p:cNvPr>
          <p:cNvCxnSpPr>
            <a:cxnSpLocks noChangeShapeType="1"/>
            <a:stCxn id="48132" idx="3"/>
            <a:endCxn id="48133" idx="1"/>
          </p:cNvCxnSpPr>
          <p:nvPr/>
        </p:nvCxnSpPr>
        <p:spPr bwMode="auto">
          <a:xfrm rot="5400000">
            <a:off x="2856707" y="1475581"/>
            <a:ext cx="750888" cy="2670175"/>
          </a:xfrm>
          <a:prstGeom prst="bentConnector3">
            <a:avLst>
              <a:gd name="adj1" fmla="val 3890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5" name="AutoShape 7">
            <a:extLst>
              <a:ext uri="{FF2B5EF4-FFF2-40B4-BE49-F238E27FC236}">
                <a16:creationId xmlns:a16="http://schemas.microsoft.com/office/drawing/2014/main" id="{5F9FE427-58C4-4097-8F1C-91D187552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2663"/>
            <a:ext cx="1887538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48136" name="AutoShape 8">
            <a:extLst>
              <a:ext uri="{FF2B5EF4-FFF2-40B4-BE49-F238E27FC236}">
                <a16:creationId xmlns:a16="http://schemas.microsoft.com/office/drawing/2014/main" id="{2C4C42D2-7710-4E49-A007-285C05D30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79583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48137" name="AutoShape 9">
            <a:extLst>
              <a:ext uri="{FF2B5EF4-FFF2-40B4-BE49-F238E27FC236}">
                <a16:creationId xmlns:a16="http://schemas.microsoft.com/office/drawing/2014/main" id="{A76AD34F-96CA-4FA1-9A9B-A5FF35D36DFC}"/>
              </a:ext>
            </a:extLst>
          </p:cNvPr>
          <p:cNvCxnSpPr>
            <a:cxnSpLocks noChangeShapeType="1"/>
            <a:stCxn id="48133" idx="3"/>
            <a:endCxn id="48135" idx="1"/>
          </p:cNvCxnSpPr>
          <p:nvPr/>
        </p:nvCxnSpPr>
        <p:spPr bwMode="auto">
          <a:xfrm rot="5400000">
            <a:off x="893763" y="3917950"/>
            <a:ext cx="1239837" cy="766763"/>
          </a:xfrm>
          <a:prstGeom prst="bentConnector3">
            <a:avLst>
              <a:gd name="adj1" fmla="val 4481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38" name="AutoShape 10">
            <a:extLst>
              <a:ext uri="{FF2B5EF4-FFF2-40B4-BE49-F238E27FC236}">
                <a16:creationId xmlns:a16="http://schemas.microsoft.com/office/drawing/2014/main" id="{D01E7C4D-ADC3-4347-B42E-AE68FC34D7B4}"/>
              </a:ext>
            </a:extLst>
          </p:cNvPr>
          <p:cNvCxnSpPr>
            <a:cxnSpLocks noChangeShapeType="1"/>
            <a:stCxn id="48133" idx="3"/>
            <a:endCxn id="48136" idx="1"/>
          </p:cNvCxnSpPr>
          <p:nvPr/>
        </p:nvCxnSpPr>
        <p:spPr bwMode="auto">
          <a:xfrm rot="16200000" flipH="1">
            <a:off x="1963738" y="3614738"/>
            <a:ext cx="1243012" cy="1376362"/>
          </a:xfrm>
          <a:prstGeom prst="bentConnector3">
            <a:avLst>
              <a:gd name="adj1" fmla="val 4482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9" name="AutoShape 11">
            <a:extLst>
              <a:ext uri="{FF2B5EF4-FFF2-40B4-BE49-F238E27FC236}">
                <a16:creationId xmlns:a16="http://schemas.microsoft.com/office/drawing/2014/main" id="{90E336FF-693C-4952-8251-0AF10A314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756275"/>
            <a:ext cx="158432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48140" name="AutoShape 12">
            <a:extLst>
              <a:ext uri="{FF2B5EF4-FFF2-40B4-BE49-F238E27FC236}">
                <a16:creationId xmlns:a16="http://schemas.microsoft.com/office/drawing/2014/main" id="{741B2406-6EC8-423F-B0C5-868E8BE49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756275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48141" name="AutoShape 13">
            <a:extLst>
              <a:ext uri="{FF2B5EF4-FFF2-40B4-BE49-F238E27FC236}">
                <a16:creationId xmlns:a16="http://schemas.microsoft.com/office/drawing/2014/main" id="{9A6D6395-C104-41DA-AA10-8C9C4E2B6FCB}"/>
              </a:ext>
            </a:extLst>
          </p:cNvPr>
          <p:cNvCxnSpPr>
            <a:cxnSpLocks noChangeShapeType="1"/>
            <a:stCxn id="48136" idx="3"/>
            <a:endCxn id="48140" idx="1"/>
          </p:cNvCxnSpPr>
          <p:nvPr/>
        </p:nvCxnSpPr>
        <p:spPr bwMode="auto">
          <a:xfrm rot="16200000" flipH="1">
            <a:off x="3128963" y="5451475"/>
            <a:ext cx="577850" cy="28892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42" name="AutoShape 14">
            <a:extLst>
              <a:ext uri="{FF2B5EF4-FFF2-40B4-BE49-F238E27FC236}">
                <a16:creationId xmlns:a16="http://schemas.microsoft.com/office/drawing/2014/main" id="{C4F24FB1-056B-4A2C-B7C8-D285926F097B}"/>
              </a:ext>
            </a:extLst>
          </p:cNvPr>
          <p:cNvCxnSpPr>
            <a:cxnSpLocks noChangeShapeType="1"/>
            <a:stCxn id="48136" idx="3"/>
            <a:endCxn id="48139" idx="1"/>
          </p:cNvCxnSpPr>
          <p:nvPr/>
        </p:nvCxnSpPr>
        <p:spPr bwMode="auto">
          <a:xfrm rot="5400000">
            <a:off x="2017713" y="4629150"/>
            <a:ext cx="577850" cy="193357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43" name="AutoShape 15">
            <a:extLst>
              <a:ext uri="{FF2B5EF4-FFF2-40B4-BE49-F238E27FC236}">
                <a16:creationId xmlns:a16="http://schemas.microsoft.com/office/drawing/2014/main" id="{BCC2F593-928E-43FB-B02A-C8DC48475B46}"/>
              </a:ext>
            </a:extLst>
          </p:cNvPr>
          <p:cNvSpPr>
            <a:spLocks/>
          </p:cNvSpPr>
          <p:nvPr/>
        </p:nvSpPr>
        <p:spPr bwMode="auto">
          <a:xfrm>
            <a:off x="4859338" y="2997200"/>
            <a:ext cx="792162" cy="2879725"/>
          </a:xfrm>
          <a:prstGeom prst="leftBrace">
            <a:avLst>
              <a:gd name="adj1" fmla="val 30294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48144" name="Text Box 16">
            <a:extLst>
              <a:ext uri="{FF2B5EF4-FFF2-40B4-BE49-F238E27FC236}">
                <a16:creationId xmlns:a16="http://schemas.microsoft.com/office/drawing/2014/main" id="{B7CD7F67-F1A4-4498-8076-36FAB24B9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055938"/>
            <a:ext cx="360045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Presença de constituintes inorgânicos em concentrações elevadas tais como o ferro, cloreto, sulfato, gás sulfídrico, entre outros</a:t>
            </a:r>
            <a:r>
              <a:rPr lang="pt-BR" altLang="pt-BR" sz="2400" b="1">
                <a:latin typeface="Garamond" panose="02020404030301010803" pitchFamily="18" charset="0"/>
              </a:rPr>
              <a:t> </a:t>
            </a:r>
          </a:p>
        </p:txBody>
      </p:sp>
      <p:cxnSp>
        <p:nvCxnSpPr>
          <p:cNvPr id="48145" name="AutoShape 17">
            <a:extLst>
              <a:ext uri="{FF2B5EF4-FFF2-40B4-BE49-F238E27FC236}">
                <a16:creationId xmlns:a16="http://schemas.microsoft.com/office/drawing/2014/main" id="{FC054434-EEB7-4503-BE40-412BC16B9F6C}"/>
              </a:ext>
            </a:extLst>
          </p:cNvPr>
          <p:cNvCxnSpPr>
            <a:cxnSpLocks noChangeShapeType="1"/>
            <a:stCxn id="48146" idx="0"/>
          </p:cNvCxnSpPr>
          <p:nvPr/>
        </p:nvCxnSpPr>
        <p:spPr bwMode="auto">
          <a:xfrm rot="16200000">
            <a:off x="2979738" y="2689225"/>
            <a:ext cx="131762" cy="36274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46" name="Oval 18">
            <a:extLst>
              <a:ext uri="{FF2B5EF4-FFF2-40B4-BE49-F238E27FC236}">
                <a16:creationId xmlns:a16="http://schemas.microsoft.com/office/drawing/2014/main" id="{066E9D10-92DB-4351-8C16-949EB24C5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4568825"/>
            <a:ext cx="2268537" cy="1020763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>
            <a:extLst>
              <a:ext uri="{FF2B5EF4-FFF2-40B4-BE49-F238E27FC236}">
                <a16:creationId xmlns:a16="http://schemas.microsoft.com/office/drawing/2014/main" id="{3932F357-BD6D-47FC-AEB0-0900827C01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60" name="Rectangle 8">
            <a:extLst>
              <a:ext uri="{FF2B5EF4-FFF2-40B4-BE49-F238E27FC236}">
                <a16:creationId xmlns:a16="http://schemas.microsoft.com/office/drawing/2014/main" id="{61884C9C-C7E4-4860-9054-F10E0F2C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</a:t>
            </a:r>
          </a:p>
        </p:txBody>
      </p:sp>
      <p:graphicFrame>
        <p:nvGraphicFramePr>
          <p:cNvPr id="177170" name="Object 18">
            <a:extLst>
              <a:ext uri="{FF2B5EF4-FFF2-40B4-BE49-F238E27FC236}">
                <a16:creationId xmlns:a16="http://schemas.microsoft.com/office/drawing/2014/main" id="{AB5605DC-EDA6-4E77-9AD4-4357668D08BD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6513" y="1658938"/>
          <a:ext cx="9144000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3" name="Gráfico" r:id="rId4" imgW="6296025" imgH="3400425" progId="Excel.Chart.8">
                  <p:embed followColorScheme="full"/>
                </p:oleObj>
              </mc:Choice>
              <mc:Fallback>
                <p:oleObj name="Gráfico" r:id="rId4" imgW="6296025" imgH="3400425" progId="Excel.Chart.8">
                  <p:embed followColorScheme="full"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1658938"/>
                        <a:ext cx="9144000" cy="493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>
            <a:extLst>
              <a:ext uri="{FF2B5EF4-FFF2-40B4-BE49-F238E27FC236}">
                <a16:creationId xmlns:a16="http://schemas.microsoft.com/office/drawing/2014/main" id="{6E86F362-B0FF-4439-A300-B2C18E18570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3" name="Rectangle 3">
            <a:extLst>
              <a:ext uri="{FF2B5EF4-FFF2-40B4-BE49-F238E27FC236}">
                <a16:creationId xmlns:a16="http://schemas.microsoft.com/office/drawing/2014/main" id="{ADC889F0-70D1-412E-B15D-D26B081EE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</a:t>
            </a:r>
          </a:p>
        </p:txBody>
      </p:sp>
      <p:graphicFrame>
        <p:nvGraphicFramePr>
          <p:cNvPr id="179206" name="Object 6">
            <a:extLst>
              <a:ext uri="{FF2B5EF4-FFF2-40B4-BE49-F238E27FC236}">
                <a16:creationId xmlns:a16="http://schemas.microsoft.com/office/drawing/2014/main" id="{69FC2A55-47B7-47C8-9739-154F9F8656F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44463" y="1628775"/>
          <a:ext cx="8964612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9" name="Gráfico" r:id="rId4" imgW="6276975" imgH="3400425" progId="Excel.Chart.8">
                  <p:embed followColorScheme="full"/>
                </p:oleObj>
              </mc:Choice>
              <mc:Fallback>
                <p:oleObj name="Gráfico" r:id="rId4" imgW="6276975" imgH="3400425" progId="Excel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1628775"/>
                        <a:ext cx="8964612" cy="485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>
            <a:extLst>
              <a:ext uri="{FF2B5EF4-FFF2-40B4-BE49-F238E27FC236}">
                <a16:creationId xmlns:a16="http://schemas.microsoft.com/office/drawing/2014/main" id="{E5EF764F-F1BB-4E04-AAF7-43D0F6163DC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27" name="Rectangle 3">
            <a:extLst>
              <a:ext uri="{FF2B5EF4-FFF2-40B4-BE49-F238E27FC236}">
                <a16:creationId xmlns:a16="http://schemas.microsoft.com/office/drawing/2014/main" id="{4488D1E6-0E00-4316-9B79-408B57D30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</a:t>
            </a:r>
          </a:p>
        </p:txBody>
      </p:sp>
      <p:graphicFrame>
        <p:nvGraphicFramePr>
          <p:cNvPr id="180233" name="Object 9">
            <a:extLst>
              <a:ext uri="{FF2B5EF4-FFF2-40B4-BE49-F238E27FC236}">
                <a16:creationId xmlns:a16="http://schemas.microsoft.com/office/drawing/2014/main" id="{5AA87D7F-516E-4941-947E-9214E927405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50825" y="1628775"/>
          <a:ext cx="8496300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6" name="Gráfico" r:id="rId4" imgW="5734050" imgH="3400425" progId="Excel.Chart.8">
                  <p:embed followColorScheme="full"/>
                </p:oleObj>
              </mc:Choice>
              <mc:Fallback>
                <p:oleObj name="Gráfico" r:id="rId4" imgW="5734050" imgH="3400425" progId="Excel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28775"/>
                        <a:ext cx="8496300" cy="503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>
            <a:extLst>
              <a:ext uri="{FF2B5EF4-FFF2-40B4-BE49-F238E27FC236}">
                <a16:creationId xmlns:a16="http://schemas.microsoft.com/office/drawing/2014/main" id="{34A2DF89-6DDE-490E-A396-15B3E29F60F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1" name="Rectangle 3">
            <a:extLst>
              <a:ext uri="{FF2B5EF4-FFF2-40B4-BE49-F238E27FC236}">
                <a16:creationId xmlns:a16="http://schemas.microsoft.com/office/drawing/2014/main" id="{385BE028-26F0-4951-A894-E32415E09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</a:t>
            </a:r>
          </a:p>
        </p:txBody>
      </p:sp>
      <p:graphicFrame>
        <p:nvGraphicFramePr>
          <p:cNvPr id="181254" name="Object 6">
            <a:extLst>
              <a:ext uri="{FF2B5EF4-FFF2-40B4-BE49-F238E27FC236}">
                <a16:creationId xmlns:a16="http://schemas.microsoft.com/office/drawing/2014/main" id="{C8F8072E-FB9E-4CAF-92DF-E6E0F4CA82C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9388" y="1670050"/>
          <a:ext cx="8353425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7" name="Gráfico" r:id="rId4" imgW="5734050" imgH="3400425" progId="Excel.Chart.8">
                  <p:embed followColorScheme="full"/>
                </p:oleObj>
              </mc:Choice>
              <mc:Fallback>
                <p:oleObj name="Gráfico" r:id="rId4" imgW="5734050" imgH="3400425" progId="Excel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70050"/>
                        <a:ext cx="8353425" cy="495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>
            <a:extLst>
              <a:ext uri="{FF2B5EF4-FFF2-40B4-BE49-F238E27FC236}">
                <a16:creationId xmlns:a16="http://schemas.microsoft.com/office/drawing/2014/main" id="{F00D7D25-64E5-4436-8AC7-5B3863F2ED6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5" name="Rectangle 3">
            <a:extLst>
              <a:ext uri="{FF2B5EF4-FFF2-40B4-BE49-F238E27FC236}">
                <a16:creationId xmlns:a16="http://schemas.microsoft.com/office/drawing/2014/main" id="{F1942CB9-8C3F-49C7-9786-E6D8C4389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</a:t>
            </a:r>
          </a:p>
        </p:txBody>
      </p:sp>
      <p:graphicFrame>
        <p:nvGraphicFramePr>
          <p:cNvPr id="182278" name="Object 6">
            <a:extLst>
              <a:ext uri="{FF2B5EF4-FFF2-40B4-BE49-F238E27FC236}">
                <a16:creationId xmlns:a16="http://schemas.microsoft.com/office/drawing/2014/main" id="{5A24E639-CA58-41CF-A1E1-EB1CFF7EA666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9388" y="1628775"/>
          <a:ext cx="8640762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1" name="Gráfico" r:id="rId4" imgW="5734050" imgH="3400425" progId="Excel.Chart.8">
                  <p:embed followColorScheme="full"/>
                </p:oleObj>
              </mc:Choice>
              <mc:Fallback>
                <p:oleObj name="Gráfico" r:id="rId4" imgW="5734050" imgH="3400425" progId="Excel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28775"/>
                        <a:ext cx="8640762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extLst>
              <a:ext uri="{FF2B5EF4-FFF2-40B4-BE49-F238E27FC236}">
                <a16:creationId xmlns:a16="http://schemas.microsoft.com/office/drawing/2014/main" id="{64A2B843-5D00-48A8-8DE9-07E56434F4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299" name="Rectangle 3">
            <a:extLst>
              <a:ext uri="{FF2B5EF4-FFF2-40B4-BE49-F238E27FC236}">
                <a16:creationId xmlns:a16="http://schemas.microsoft.com/office/drawing/2014/main" id="{5305B34A-FE75-4C01-B753-D78E064DB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</a:t>
            </a:r>
          </a:p>
        </p:txBody>
      </p:sp>
      <p:graphicFrame>
        <p:nvGraphicFramePr>
          <p:cNvPr id="183316" name="Object 20">
            <a:extLst>
              <a:ext uri="{FF2B5EF4-FFF2-40B4-BE49-F238E27FC236}">
                <a16:creationId xmlns:a16="http://schemas.microsoft.com/office/drawing/2014/main" id="{7C08EF7D-6545-4813-9175-66F5A3E0466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9388" y="1473200"/>
          <a:ext cx="8785225" cy="520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9" name="Gráfico" r:id="rId4" imgW="5734050" imgH="3400425" progId="Excel.Chart.8">
                  <p:embed followColorScheme="full"/>
                </p:oleObj>
              </mc:Choice>
              <mc:Fallback>
                <p:oleObj name="Gráfico" r:id="rId4" imgW="5734050" imgH="3400425" progId="Excel.Chart.8">
                  <p:embed followColorScheme="full"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73200"/>
                        <a:ext cx="8785225" cy="520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>
            <a:extLst>
              <a:ext uri="{FF2B5EF4-FFF2-40B4-BE49-F238E27FC236}">
                <a16:creationId xmlns:a16="http://schemas.microsoft.com/office/drawing/2014/main" id="{A00A4D4D-37AA-4FD2-A604-0EB5DE287FF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4413"/>
            <a:ext cx="55054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8419" name="Group 3">
            <a:extLst>
              <a:ext uri="{FF2B5EF4-FFF2-40B4-BE49-F238E27FC236}">
                <a16:creationId xmlns:a16="http://schemas.microsoft.com/office/drawing/2014/main" id="{09449756-60D4-498D-BFB1-BAAE17E9610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828800"/>
            <a:ext cx="601663" cy="457200"/>
            <a:chOff x="1304" y="1046"/>
            <a:chExt cx="368" cy="288"/>
          </a:xfrm>
        </p:grpSpPr>
        <p:sp>
          <p:nvSpPr>
            <p:cNvPr id="188420" name="Oval 4">
              <a:extLst>
                <a:ext uri="{FF2B5EF4-FFF2-40B4-BE49-F238E27FC236}">
                  <a16:creationId xmlns:a16="http://schemas.microsoft.com/office/drawing/2014/main" id="{A704F768-D7F3-4A00-9DAC-2FAFFEC50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1064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21" name="Rectangle 5">
              <a:extLst>
                <a:ext uri="{FF2B5EF4-FFF2-40B4-BE49-F238E27FC236}">
                  <a16:creationId xmlns:a16="http://schemas.microsoft.com/office/drawing/2014/main" id="{91A3A29E-E66F-488F-BC2E-A9F4EFA07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" y="1046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88422" name="Rectangle 6">
            <a:extLst>
              <a:ext uri="{FF2B5EF4-FFF2-40B4-BE49-F238E27FC236}">
                <a16:creationId xmlns:a16="http://schemas.microsoft.com/office/drawing/2014/main" id="{F230007C-F168-4001-AAB3-C736D5A7E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1660525"/>
            <a:ext cx="354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1. Cantareira 33,3 m</a:t>
            </a:r>
            <a:r>
              <a:rPr lang="pt-BR" altLang="pt-BR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grpSp>
        <p:nvGrpSpPr>
          <p:cNvPr id="188423" name="Group 7">
            <a:extLst>
              <a:ext uri="{FF2B5EF4-FFF2-40B4-BE49-F238E27FC236}">
                <a16:creationId xmlns:a16="http://schemas.microsoft.com/office/drawing/2014/main" id="{991847B2-BEBC-42CE-A69B-FA0E486F29C2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200400"/>
            <a:ext cx="601663" cy="457200"/>
            <a:chOff x="3032" y="1622"/>
            <a:chExt cx="368" cy="288"/>
          </a:xfrm>
        </p:grpSpPr>
        <p:sp>
          <p:nvSpPr>
            <p:cNvPr id="188424" name="Oval 8">
              <a:extLst>
                <a:ext uri="{FF2B5EF4-FFF2-40B4-BE49-F238E27FC236}">
                  <a16:creationId xmlns:a16="http://schemas.microsoft.com/office/drawing/2014/main" id="{871B60B7-94B7-4122-AD61-91D319370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1640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25" name="Rectangle 9">
              <a:extLst>
                <a:ext uri="{FF2B5EF4-FFF2-40B4-BE49-F238E27FC236}">
                  <a16:creationId xmlns:a16="http://schemas.microsoft.com/office/drawing/2014/main" id="{170F190D-3313-4F82-9184-9AA9513D2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622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88426" name="Rectangle 10">
            <a:extLst>
              <a:ext uri="{FF2B5EF4-FFF2-40B4-BE49-F238E27FC236}">
                <a16:creationId xmlns:a16="http://schemas.microsoft.com/office/drawing/2014/main" id="{25CEA3D8-8769-4AA8-A6E5-4FCDE54C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2117725"/>
            <a:ext cx="354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2. Alto Tietê 10,0 m</a:t>
            </a:r>
            <a:r>
              <a:rPr lang="pt-BR" altLang="pt-BR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grpSp>
        <p:nvGrpSpPr>
          <p:cNvPr id="188427" name="Group 11">
            <a:extLst>
              <a:ext uri="{FF2B5EF4-FFF2-40B4-BE49-F238E27FC236}">
                <a16:creationId xmlns:a16="http://schemas.microsoft.com/office/drawing/2014/main" id="{AC09FCF1-E6C1-4BDB-A7B5-9C4D70F0FE39}"/>
              </a:ext>
            </a:extLst>
          </p:cNvPr>
          <p:cNvGrpSpPr>
            <a:grpSpLocks/>
          </p:cNvGrpSpPr>
          <p:nvPr/>
        </p:nvGrpSpPr>
        <p:grpSpPr bwMode="auto">
          <a:xfrm>
            <a:off x="4857750" y="4403725"/>
            <a:ext cx="601663" cy="457200"/>
            <a:chOff x="2984" y="2342"/>
            <a:chExt cx="368" cy="288"/>
          </a:xfrm>
        </p:grpSpPr>
        <p:sp>
          <p:nvSpPr>
            <p:cNvPr id="188428" name="Oval 12">
              <a:extLst>
                <a:ext uri="{FF2B5EF4-FFF2-40B4-BE49-F238E27FC236}">
                  <a16:creationId xmlns:a16="http://schemas.microsoft.com/office/drawing/2014/main" id="{B075D81C-E16F-4F79-B36B-24AA981D0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2360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29" name="Rectangle 13">
              <a:extLst>
                <a:ext uri="{FF2B5EF4-FFF2-40B4-BE49-F238E27FC236}">
                  <a16:creationId xmlns:a16="http://schemas.microsoft.com/office/drawing/2014/main" id="{C6ED32C1-A154-4229-82C8-38AA5486E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342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88430" name="Rectangle 14">
            <a:extLst>
              <a:ext uri="{FF2B5EF4-FFF2-40B4-BE49-F238E27FC236}">
                <a16:creationId xmlns:a16="http://schemas.microsoft.com/office/drawing/2014/main" id="{4E7866BF-38A8-48F8-B837-1EE371C21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2574925"/>
            <a:ext cx="354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3. Rio Claro 4,0 m</a:t>
            </a:r>
            <a:r>
              <a:rPr lang="pt-BR" altLang="pt-BR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grpSp>
        <p:nvGrpSpPr>
          <p:cNvPr id="188431" name="Group 15">
            <a:extLst>
              <a:ext uri="{FF2B5EF4-FFF2-40B4-BE49-F238E27FC236}">
                <a16:creationId xmlns:a16="http://schemas.microsoft.com/office/drawing/2014/main" id="{E6523D1C-ED5F-4F6A-9490-0F0C8C16CAE5}"/>
              </a:ext>
            </a:extLst>
          </p:cNvPr>
          <p:cNvGrpSpPr>
            <a:grpSpLocks/>
          </p:cNvGrpSpPr>
          <p:nvPr/>
        </p:nvGrpSpPr>
        <p:grpSpPr bwMode="auto">
          <a:xfrm>
            <a:off x="4197350" y="4784725"/>
            <a:ext cx="601663" cy="457200"/>
            <a:chOff x="2600" y="2582"/>
            <a:chExt cx="368" cy="288"/>
          </a:xfrm>
        </p:grpSpPr>
        <p:sp>
          <p:nvSpPr>
            <p:cNvPr id="188432" name="Oval 16">
              <a:extLst>
                <a:ext uri="{FF2B5EF4-FFF2-40B4-BE49-F238E27FC236}">
                  <a16:creationId xmlns:a16="http://schemas.microsoft.com/office/drawing/2014/main" id="{705DC25F-30E2-4233-890A-D8A4C65E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2600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33" name="Rectangle 17">
              <a:extLst>
                <a:ext uri="{FF2B5EF4-FFF2-40B4-BE49-F238E27FC236}">
                  <a16:creationId xmlns:a16="http://schemas.microsoft.com/office/drawing/2014/main" id="{E5D3EBB9-42CF-448D-9530-F9D7ADC5A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2582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88434" name="Rectangle 18">
            <a:extLst>
              <a:ext uri="{FF2B5EF4-FFF2-40B4-BE49-F238E27FC236}">
                <a16:creationId xmlns:a16="http://schemas.microsoft.com/office/drawing/2014/main" id="{40486E1C-04B4-4152-856A-FB9FC3E8F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3032125"/>
            <a:ext cx="354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4. Rib. da Estiva 0,1 m</a:t>
            </a:r>
            <a:r>
              <a:rPr lang="pt-BR" altLang="pt-BR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grpSp>
        <p:nvGrpSpPr>
          <p:cNvPr id="188435" name="Group 19">
            <a:extLst>
              <a:ext uri="{FF2B5EF4-FFF2-40B4-BE49-F238E27FC236}">
                <a16:creationId xmlns:a16="http://schemas.microsoft.com/office/drawing/2014/main" id="{ED06FEA4-C336-4ACC-9E54-EC39D62832A6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562600"/>
            <a:ext cx="601663" cy="457200"/>
            <a:chOff x="1976" y="2774"/>
            <a:chExt cx="368" cy="288"/>
          </a:xfrm>
        </p:grpSpPr>
        <p:sp>
          <p:nvSpPr>
            <p:cNvPr id="188436" name="Oval 20">
              <a:extLst>
                <a:ext uri="{FF2B5EF4-FFF2-40B4-BE49-F238E27FC236}">
                  <a16:creationId xmlns:a16="http://schemas.microsoft.com/office/drawing/2014/main" id="{31E26369-D306-4ED9-8D63-9972F6FBA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2792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37" name="Rectangle 21">
              <a:extLst>
                <a:ext uri="{FF2B5EF4-FFF2-40B4-BE49-F238E27FC236}">
                  <a16:creationId xmlns:a16="http://schemas.microsoft.com/office/drawing/2014/main" id="{53D3A6ED-6BBB-4A99-9E53-1DDD3A5AD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277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88438" name="Rectangle 22">
            <a:extLst>
              <a:ext uri="{FF2B5EF4-FFF2-40B4-BE49-F238E27FC236}">
                <a16:creationId xmlns:a16="http://schemas.microsoft.com/office/drawing/2014/main" id="{A7D181AB-8775-4382-B219-E1B495258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3489325"/>
            <a:ext cx="354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5. Rio Grande 4,2 m</a:t>
            </a:r>
            <a:r>
              <a:rPr lang="pt-BR" altLang="pt-BR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grpSp>
        <p:nvGrpSpPr>
          <p:cNvPr id="188439" name="Group 23">
            <a:extLst>
              <a:ext uri="{FF2B5EF4-FFF2-40B4-BE49-F238E27FC236}">
                <a16:creationId xmlns:a16="http://schemas.microsoft.com/office/drawing/2014/main" id="{0D4A8B13-D575-4723-822C-D910E31DABE3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562600"/>
            <a:ext cx="601663" cy="457200"/>
            <a:chOff x="1112" y="2726"/>
            <a:chExt cx="368" cy="288"/>
          </a:xfrm>
        </p:grpSpPr>
        <p:sp>
          <p:nvSpPr>
            <p:cNvPr id="188440" name="Oval 24">
              <a:extLst>
                <a:ext uri="{FF2B5EF4-FFF2-40B4-BE49-F238E27FC236}">
                  <a16:creationId xmlns:a16="http://schemas.microsoft.com/office/drawing/2014/main" id="{FC502654-D149-44FF-B2C2-7A33D6791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" y="2744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41" name="Rectangle 25">
              <a:extLst>
                <a:ext uri="{FF2B5EF4-FFF2-40B4-BE49-F238E27FC236}">
                  <a16:creationId xmlns:a16="http://schemas.microsoft.com/office/drawing/2014/main" id="{8CB81C01-3E32-4627-B685-E56D0AF95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2726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88442" name="Rectangle 26">
            <a:extLst>
              <a:ext uri="{FF2B5EF4-FFF2-40B4-BE49-F238E27FC236}">
                <a16:creationId xmlns:a16="http://schemas.microsoft.com/office/drawing/2014/main" id="{F737B807-D9E5-4FA7-A49D-A26ACC44F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3946525"/>
            <a:ext cx="354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6. Guarapiranga 15,0 m</a:t>
            </a:r>
            <a:r>
              <a:rPr lang="pt-BR" altLang="pt-BR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grpSp>
        <p:nvGrpSpPr>
          <p:cNvPr id="188443" name="Group 27">
            <a:extLst>
              <a:ext uri="{FF2B5EF4-FFF2-40B4-BE49-F238E27FC236}">
                <a16:creationId xmlns:a16="http://schemas.microsoft.com/office/drawing/2014/main" id="{EDFA0BFE-5576-4E63-8654-C7BE143D756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5562600"/>
            <a:ext cx="601663" cy="457200"/>
            <a:chOff x="248" y="2918"/>
            <a:chExt cx="368" cy="288"/>
          </a:xfrm>
        </p:grpSpPr>
        <p:sp>
          <p:nvSpPr>
            <p:cNvPr id="188444" name="Oval 28">
              <a:extLst>
                <a:ext uri="{FF2B5EF4-FFF2-40B4-BE49-F238E27FC236}">
                  <a16:creationId xmlns:a16="http://schemas.microsoft.com/office/drawing/2014/main" id="{B3691CBB-4D1C-4466-975F-DB8D24BBB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2936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45" name="Rectangle 29">
              <a:extLst>
                <a:ext uri="{FF2B5EF4-FFF2-40B4-BE49-F238E27FC236}">
                  <a16:creationId xmlns:a16="http://schemas.microsoft.com/office/drawing/2014/main" id="{D9159A2B-3209-441E-B35D-D927849D9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" y="2918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88446" name="Rectangle 30">
            <a:extLst>
              <a:ext uri="{FF2B5EF4-FFF2-40B4-BE49-F238E27FC236}">
                <a16:creationId xmlns:a16="http://schemas.microsoft.com/office/drawing/2014/main" id="{E90948B4-FDD2-4701-A00A-F84E6FC46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4403725"/>
            <a:ext cx="354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7. Alto Cotia 1,3 m</a:t>
            </a:r>
            <a:r>
              <a:rPr lang="pt-BR" altLang="pt-BR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grpSp>
        <p:nvGrpSpPr>
          <p:cNvPr id="188447" name="Group 31">
            <a:extLst>
              <a:ext uri="{FF2B5EF4-FFF2-40B4-BE49-F238E27FC236}">
                <a16:creationId xmlns:a16="http://schemas.microsoft.com/office/drawing/2014/main" id="{F973FACF-832C-415B-AB43-E96A6B0BDDD8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3946525"/>
            <a:ext cx="601663" cy="457200"/>
            <a:chOff x="392" y="2054"/>
            <a:chExt cx="368" cy="288"/>
          </a:xfrm>
        </p:grpSpPr>
        <p:sp>
          <p:nvSpPr>
            <p:cNvPr id="188448" name="Oval 32">
              <a:extLst>
                <a:ext uri="{FF2B5EF4-FFF2-40B4-BE49-F238E27FC236}">
                  <a16:creationId xmlns:a16="http://schemas.microsoft.com/office/drawing/2014/main" id="{A0478D79-466B-4E36-8C41-051D4394A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2072"/>
              <a:ext cx="368" cy="2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8449" name="Rectangle 33">
              <a:extLst>
                <a:ext uri="{FF2B5EF4-FFF2-40B4-BE49-F238E27FC236}">
                  <a16:creationId xmlns:a16="http://schemas.microsoft.com/office/drawing/2014/main" id="{4884D92E-0791-47B5-A87B-7FF49CAC5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" y="2054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altLang="pt-BR" sz="240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188450" name="Rectangle 34">
            <a:extLst>
              <a:ext uri="{FF2B5EF4-FFF2-40B4-BE49-F238E27FC236}">
                <a16:creationId xmlns:a16="http://schemas.microsoft.com/office/drawing/2014/main" id="{47FADB94-2295-451E-9BE8-93DA66C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4860925"/>
            <a:ext cx="354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8. Baixo Cotia 1,0 m</a:t>
            </a:r>
            <a:r>
              <a:rPr lang="pt-BR" altLang="pt-BR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sp>
        <p:nvSpPr>
          <p:cNvPr id="188451" name="Rectangle 35">
            <a:extLst>
              <a:ext uri="{FF2B5EF4-FFF2-40B4-BE49-F238E27FC236}">
                <a16:creationId xmlns:a16="http://schemas.microsoft.com/office/drawing/2014/main" id="{CB44D2DD-ED39-40B9-9A31-82A0DD38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35305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Total: 68,9 m</a:t>
            </a:r>
            <a:r>
              <a:rPr lang="pt-BR" altLang="pt-BR" sz="20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</a:p>
        </p:txBody>
      </p:sp>
      <p:pic>
        <p:nvPicPr>
          <p:cNvPr id="188452" name="Picture 36">
            <a:extLst>
              <a:ext uri="{FF2B5EF4-FFF2-40B4-BE49-F238E27FC236}">
                <a16:creationId xmlns:a16="http://schemas.microsoft.com/office/drawing/2014/main" id="{BBC138D7-F3D0-4EEF-9A41-1EB38E12A9E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53" name="Text Box 37">
            <a:extLst>
              <a:ext uri="{FF2B5EF4-FFF2-40B4-BE49-F238E27FC236}">
                <a16:creationId xmlns:a16="http://schemas.microsoft.com/office/drawing/2014/main" id="{6865B305-175F-4143-8E93-9F5223181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134938"/>
            <a:ext cx="7791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Região Metropolitana de São Paulo</a:t>
            </a:r>
            <a:r>
              <a:rPr lang="pt-BR" altLang="pt-BR" sz="4000" b="1" i="1">
                <a:latin typeface="Times New Roman" panose="02020603050405020304" pitchFamily="18" charset="0"/>
              </a:rPr>
              <a:t> </a:t>
            </a:r>
            <a:endParaRPr lang="pt-BR" altLang="pt-BR" sz="40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ETA ABV 1">
            <a:extLst>
              <a:ext uri="{FF2B5EF4-FFF2-40B4-BE49-F238E27FC236}">
                <a16:creationId xmlns:a16="http://schemas.microsoft.com/office/drawing/2014/main" id="{356E8DA8-CDDF-4B0E-8FB9-E1E0729B0D07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019300"/>
            <a:ext cx="7416800" cy="4649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467" name="Picture 3">
            <a:extLst>
              <a:ext uri="{FF2B5EF4-FFF2-40B4-BE49-F238E27FC236}">
                <a16:creationId xmlns:a16="http://schemas.microsoft.com/office/drawing/2014/main" id="{3C48A798-29B4-4547-AF4A-E52CD2D687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69" name="Rectangle 5">
            <a:extLst>
              <a:ext uri="{FF2B5EF4-FFF2-40B4-BE49-F238E27FC236}">
                <a16:creationId xmlns:a16="http://schemas.microsoft.com/office/drawing/2014/main" id="{E7213DEA-3F35-4788-8098-ECD5756E7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>
            <a:extLst>
              <a:ext uri="{FF2B5EF4-FFF2-40B4-BE49-F238E27FC236}">
                <a16:creationId xmlns:a16="http://schemas.microsoft.com/office/drawing/2014/main" id="{28356625-33AB-41FB-B319-8B5BBDC04A5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8" name="Rectangle 10">
            <a:extLst>
              <a:ext uri="{FF2B5EF4-FFF2-40B4-BE49-F238E27FC236}">
                <a16:creationId xmlns:a16="http://schemas.microsoft.com/office/drawing/2014/main" id="{252186C0-852A-41B1-BD15-B1C0FA9E8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pt-BR" altLang="pt-BR" sz="3200"/>
              <a:t>REMOÇÃO DE COMPOSTOS ORGÂNICOS CAUSADORES DE GOSTO E ODOR – ESTUDO DE CASO </a:t>
            </a:r>
            <a:endParaRPr lang="pt-BR" altLang="pt-BR"/>
          </a:p>
        </p:txBody>
      </p:sp>
      <p:grpSp>
        <p:nvGrpSpPr>
          <p:cNvPr id="191502" name="Group 14">
            <a:extLst>
              <a:ext uri="{FF2B5EF4-FFF2-40B4-BE49-F238E27FC236}">
                <a16:creationId xmlns:a16="http://schemas.microsoft.com/office/drawing/2014/main" id="{82CB5B74-7A49-486D-9068-8FD2568DBBA2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916113"/>
            <a:ext cx="7570787" cy="4746625"/>
            <a:chOff x="431" y="1207"/>
            <a:chExt cx="4769" cy="2990"/>
          </a:xfrm>
        </p:grpSpPr>
        <p:pic>
          <p:nvPicPr>
            <p:cNvPr id="191493" name="Picture 5" descr="ETA ABV 3">
              <a:extLst>
                <a:ext uri="{FF2B5EF4-FFF2-40B4-BE49-F238E27FC236}">
                  <a16:creationId xmlns:a16="http://schemas.microsoft.com/office/drawing/2014/main" id="{ECBE90A6-0074-45AF-B047-ACCC3D589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4769" cy="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494" name="Oval 6">
              <a:extLst>
                <a:ext uri="{FF2B5EF4-FFF2-40B4-BE49-F238E27FC236}">
                  <a16:creationId xmlns:a16="http://schemas.microsoft.com/office/drawing/2014/main" id="{441E9D5F-5ABC-455F-A29C-01359D494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887"/>
              <a:ext cx="1179" cy="36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/>
              <a:r>
                <a:rPr lang="pt-BR" altLang="pt-BR">
                  <a:latin typeface="Tahoma" panose="020B0604030504040204" pitchFamily="34" charset="0"/>
                </a:rPr>
                <a:t>ETA ABV</a:t>
              </a:r>
            </a:p>
          </p:txBody>
        </p:sp>
        <p:sp>
          <p:nvSpPr>
            <p:cNvPr id="191495" name="Oval 7">
              <a:extLst>
                <a:ext uri="{FF2B5EF4-FFF2-40B4-BE49-F238E27FC236}">
                  <a16:creationId xmlns:a16="http://schemas.microsoft.com/office/drawing/2014/main" id="{F034AA1A-20B9-44A1-83FD-E6F8BEB52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1479"/>
              <a:ext cx="499" cy="408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cxnSp>
          <p:nvCxnSpPr>
            <p:cNvPr id="191496" name="AutoShape 8">
              <a:extLst>
                <a:ext uri="{FF2B5EF4-FFF2-40B4-BE49-F238E27FC236}">
                  <a16:creationId xmlns:a16="http://schemas.microsoft.com/office/drawing/2014/main" id="{73407D21-0EF9-4432-94EF-9020F65145EF}"/>
                </a:ext>
              </a:extLst>
            </p:cNvPr>
            <p:cNvCxnSpPr>
              <a:cxnSpLocks noChangeShapeType="1"/>
              <a:stCxn id="191494" idx="6"/>
              <a:endCxn id="191495" idx="2"/>
            </p:cNvCxnSpPr>
            <p:nvPr/>
          </p:nvCxnSpPr>
          <p:spPr bwMode="auto">
            <a:xfrm flipV="1">
              <a:off x="2562" y="1683"/>
              <a:ext cx="537" cy="386"/>
            </a:xfrm>
            <a:prstGeom prst="curvedConnector3">
              <a:avLst>
                <a:gd name="adj1" fmla="val 50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1499" name="Oval 11">
              <a:extLst>
                <a:ext uri="{FF2B5EF4-FFF2-40B4-BE49-F238E27FC236}">
                  <a16:creationId xmlns:a16="http://schemas.microsoft.com/office/drawing/2014/main" id="{DD4A6BEE-6B3A-4901-9B3B-A96FA15D5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112"/>
              <a:ext cx="1134" cy="36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/>
              <a:r>
                <a:rPr lang="pt-BR" altLang="pt-BR">
                  <a:latin typeface="Tahoma" panose="020B0604030504040204" pitchFamily="34" charset="0"/>
                </a:rPr>
                <a:t>Captação e adução</a:t>
              </a:r>
            </a:p>
          </p:txBody>
        </p:sp>
        <p:sp>
          <p:nvSpPr>
            <p:cNvPr id="191500" name="Oval 12">
              <a:extLst>
                <a:ext uri="{FF2B5EF4-FFF2-40B4-BE49-F238E27FC236}">
                  <a16:creationId xmlns:a16="http://schemas.microsoft.com/office/drawing/2014/main" id="{C74F0892-3CE1-4370-ACF2-4CC2F3DAB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612"/>
              <a:ext cx="408" cy="317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cxnSp>
          <p:nvCxnSpPr>
            <p:cNvPr id="191501" name="AutoShape 13">
              <a:extLst>
                <a:ext uri="{FF2B5EF4-FFF2-40B4-BE49-F238E27FC236}">
                  <a16:creationId xmlns:a16="http://schemas.microsoft.com/office/drawing/2014/main" id="{B98AE9AD-FD2A-49A8-B241-1D978AFEEC3A}"/>
                </a:ext>
              </a:extLst>
            </p:cNvPr>
            <p:cNvCxnSpPr>
              <a:cxnSpLocks noChangeShapeType="1"/>
              <a:stCxn id="191499" idx="4"/>
              <a:endCxn id="191500" idx="7"/>
            </p:cNvCxnSpPr>
            <p:nvPr/>
          </p:nvCxnSpPr>
          <p:spPr bwMode="auto">
            <a:xfrm rot="5400000">
              <a:off x="1730" y="3295"/>
              <a:ext cx="175" cy="536"/>
            </a:xfrm>
            <a:prstGeom prst="curvedConnector3">
              <a:avLst>
                <a:gd name="adj1" fmla="val 3885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>
            <a:extLst>
              <a:ext uri="{FF2B5EF4-FFF2-40B4-BE49-F238E27FC236}">
                <a16:creationId xmlns:a16="http://schemas.microsoft.com/office/drawing/2014/main" id="{C4F017C4-23B7-47EB-BB36-83920AA6DDE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5" name="Rectangle 3">
            <a:extLst>
              <a:ext uri="{FF2B5EF4-FFF2-40B4-BE49-F238E27FC236}">
                <a16:creationId xmlns:a16="http://schemas.microsoft.com/office/drawing/2014/main" id="{405FFF83-D4C0-43C1-9050-8075BAE42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32863" cy="1112838"/>
          </a:xfrm>
        </p:spPr>
        <p:txBody>
          <a:bodyPr/>
          <a:lstStyle/>
          <a:p>
            <a:r>
              <a:rPr lang="pt-BR" altLang="pt-BR" sz="3200">
                <a:solidFill>
                  <a:schemeClr val="tx1"/>
                </a:solidFill>
              </a:rPr>
              <a:t>TRATAMENTO CONVENCIONAL DE ÁGUAS 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92516" name="Group 4">
            <a:extLst>
              <a:ext uri="{FF2B5EF4-FFF2-40B4-BE49-F238E27FC236}">
                <a16:creationId xmlns:a16="http://schemas.microsoft.com/office/drawing/2014/main" id="{24EC1D4C-478F-4B42-BB9D-BD237BC55E81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192517" name="AutoShape 5">
              <a:extLst>
                <a:ext uri="{FF2B5EF4-FFF2-40B4-BE49-F238E27FC236}">
                  <a16:creationId xmlns:a16="http://schemas.microsoft.com/office/drawing/2014/main" id="{91A89E07-7D22-4DA9-88C6-106DA4789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Manancial</a:t>
              </a:r>
            </a:p>
          </p:txBody>
        </p:sp>
        <p:sp>
          <p:nvSpPr>
            <p:cNvPr id="192518" name="AutoShape 6">
              <a:extLst>
                <a:ext uri="{FF2B5EF4-FFF2-40B4-BE49-F238E27FC236}">
                  <a16:creationId xmlns:a16="http://schemas.microsoft.com/office/drawing/2014/main" id="{DEB32F06-79C4-4C95-BAB6-2B11A48B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Coagulação</a:t>
              </a:r>
            </a:p>
          </p:txBody>
        </p:sp>
        <p:sp>
          <p:nvSpPr>
            <p:cNvPr id="192519" name="AutoShape 7">
              <a:extLst>
                <a:ext uri="{FF2B5EF4-FFF2-40B4-BE49-F238E27FC236}">
                  <a16:creationId xmlns:a16="http://schemas.microsoft.com/office/drawing/2014/main" id="{44663D42-A0DA-4DB2-83B5-74631F453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Floculação</a:t>
              </a:r>
            </a:p>
          </p:txBody>
        </p:sp>
        <p:sp>
          <p:nvSpPr>
            <p:cNvPr id="192520" name="AutoShape 8">
              <a:extLst>
                <a:ext uri="{FF2B5EF4-FFF2-40B4-BE49-F238E27FC236}">
                  <a16:creationId xmlns:a16="http://schemas.microsoft.com/office/drawing/2014/main" id="{951FFE5A-D0DB-484D-B2E4-D18CD6D6A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Sedimentação</a:t>
              </a:r>
            </a:p>
          </p:txBody>
        </p:sp>
        <p:sp>
          <p:nvSpPr>
            <p:cNvPr id="192521" name="AutoShape 9">
              <a:extLst>
                <a:ext uri="{FF2B5EF4-FFF2-40B4-BE49-F238E27FC236}">
                  <a16:creationId xmlns:a16="http://schemas.microsoft.com/office/drawing/2014/main" id="{DEDF078C-8359-4B52-BD02-E51647069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Filtração</a:t>
              </a:r>
            </a:p>
          </p:txBody>
        </p:sp>
        <p:sp>
          <p:nvSpPr>
            <p:cNvPr id="192522" name="AutoShape 10">
              <a:extLst>
                <a:ext uri="{FF2B5EF4-FFF2-40B4-BE49-F238E27FC236}">
                  <a16:creationId xmlns:a16="http://schemas.microsoft.com/office/drawing/2014/main" id="{0315DEE1-9380-4853-B808-02DFE1AAF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Desinfecção</a:t>
              </a:r>
            </a:p>
          </p:txBody>
        </p:sp>
        <p:sp>
          <p:nvSpPr>
            <p:cNvPr id="192523" name="AutoShape 11">
              <a:extLst>
                <a:ext uri="{FF2B5EF4-FFF2-40B4-BE49-F238E27FC236}">
                  <a16:creationId xmlns:a16="http://schemas.microsoft.com/office/drawing/2014/main" id="{E8FC831D-5D33-46F4-AE3E-D9F5370F6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Fluoretação</a:t>
              </a:r>
            </a:p>
          </p:txBody>
        </p:sp>
        <p:sp>
          <p:nvSpPr>
            <p:cNvPr id="192524" name="AutoShape 12">
              <a:extLst>
                <a:ext uri="{FF2B5EF4-FFF2-40B4-BE49-F238E27FC236}">
                  <a16:creationId xmlns:a16="http://schemas.microsoft.com/office/drawing/2014/main" id="{F01E6F17-F98D-4B5F-AFF6-53725570D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Correção de pH</a:t>
              </a:r>
            </a:p>
          </p:txBody>
        </p:sp>
        <p:sp>
          <p:nvSpPr>
            <p:cNvPr id="192525" name="AutoShape 13">
              <a:extLst>
                <a:ext uri="{FF2B5EF4-FFF2-40B4-BE49-F238E27FC236}">
                  <a16:creationId xmlns:a16="http://schemas.microsoft.com/office/drawing/2014/main" id="{A5131EAF-6340-4822-851C-1BD217153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Água Final</a:t>
              </a:r>
            </a:p>
          </p:txBody>
        </p:sp>
        <p:cxnSp>
          <p:nvCxnSpPr>
            <p:cNvPr id="192526" name="AutoShape 14">
              <a:extLst>
                <a:ext uri="{FF2B5EF4-FFF2-40B4-BE49-F238E27FC236}">
                  <a16:creationId xmlns:a16="http://schemas.microsoft.com/office/drawing/2014/main" id="{D953E8D0-BACB-4CAD-A67A-9C8EBF40A3A1}"/>
                </a:ext>
              </a:extLst>
            </p:cNvPr>
            <p:cNvCxnSpPr>
              <a:cxnSpLocks noChangeShapeType="1"/>
              <a:stCxn id="192517" idx="4"/>
              <a:endCxn id="192518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527" name="AutoShape 15">
              <a:extLst>
                <a:ext uri="{FF2B5EF4-FFF2-40B4-BE49-F238E27FC236}">
                  <a16:creationId xmlns:a16="http://schemas.microsoft.com/office/drawing/2014/main" id="{450CDCBE-5F69-4CB4-9296-70D78247EF68}"/>
                </a:ext>
              </a:extLst>
            </p:cNvPr>
            <p:cNvCxnSpPr>
              <a:cxnSpLocks noChangeShapeType="1"/>
              <a:stCxn id="192518" idx="4"/>
              <a:endCxn id="192519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528" name="AutoShape 16">
              <a:extLst>
                <a:ext uri="{FF2B5EF4-FFF2-40B4-BE49-F238E27FC236}">
                  <a16:creationId xmlns:a16="http://schemas.microsoft.com/office/drawing/2014/main" id="{3F2158A1-9FCD-4237-9A18-3A1E26087A5F}"/>
                </a:ext>
              </a:extLst>
            </p:cNvPr>
            <p:cNvCxnSpPr>
              <a:cxnSpLocks noChangeShapeType="1"/>
              <a:stCxn id="192519" idx="4"/>
              <a:endCxn id="192520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529" name="AutoShape 17">
              <a:extLst>
                <a:ext uri="{FF2B5EF4-FFF2-40B4-BE49-F238E27FC236}">
                  <a16:creationId xmlns:a16="http://schemas.microsoft.com/office/drawing/2014/main" id="{ECF55B58-EEF9-4EBA-9C45-1CFD89E2EF61}"/>
                </a:ext>
              </a:extLst>
            </p:cNvPr>
            <p:cNvCxnSpPr>
              <a:cxnSpLocks noChangeShapeType="1"/>
              <a:stCxn id="192520" idx="3"/>
              <a:endCxn id="192521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530" name="AutoShape 18">
              <a:extLst>
                <a:ext uri="{FF2B5EF4-FFF2-40B4-BE49-F238E27FC236}">
                  <a16:creationId xmlns:a16="http://schemas.microsoft.com/office/drawing/2014/main" id="{07A3A94E-D12B-4801-BDDB-15BF0EF70CDE}"/>
                </a:ext>
              </a:extLst>
            </p:cNvPr>
            <p:cNvCxnSpPr>
              <a:cxnSpLocks noChangeShapeType="1"/>
              <a:stCxn id="192521" idx="2"/>
              <a:endCxn id="192522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531" name="AutoShape 19">
              <a:extLst>
                <a:ext uri="{FF2B5EF4-FFF2-40B4-BE49-F238E27FC236}">
                  <a16:creationId xmlns:a16="http://schemas.microsoft.com/office/drawing/2014/main" id="{8080A732-F85B-470B-A55F-19F907A902AD}"/>
                </a:ext>
              </a:extLst>
            </p:cNvPr>
            <p:cNvCxnSpPr>
              <a:cxnSpLocks noChangeShapeType="1"/>
              <a:stCxn id="192522" idx="2"/>
              <a:endCxn id="192523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532" name="AutoShape 20">
              <a:extLst>
                <a:ext uri="{FF2B5EF4-FFF2-40B4-BE49-F238E27FC236}">
                  <a16:creationId xmlns:a16="http://schemas.microsoft.com/office/drawing/2014/main" id="{54818910-74C7-45D2-AD05-FFCEB4BEC25A}"/>
                </a:ext>
              </a:extLst>
            </p:cNvPr>
            <p:cNvCxnSpPr>
              <a:cxnSpLocks noChangeShapeType="1"/>
              <a:stCxn id="192524" idx="3"/>
              <a:endCxn id="192525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533" name="AutoShape 21">
              <a:extLst>
                <a:ext uri="{FF2B5EF4-FFF2-40B4-BE49-F238E27FC236}">
                  <a16:creationId xmlns:a16="http://schemas.microsoft.com/office/drawing/2014/main" id="{D02CB49B-941B-4032-92AD-9BD05A9C607C}"/>
                </a:ext>
              </a:extLst>
            </p:cNvPr>
            <p:cNvCxnSpPr>
              <a:cxnSpLocks noChangeShapeType="1"/>
              <a:stCxn id="192523" idx="2"/>
              <a:endCxn id="192524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2534" name="Line 22">
              <a:extLst>
                <a:ext uri="{FF2B5EF4-FFF2-40B4-BE49-F238E27FC236}">
                  <a16:creationId xmlns:a16="http://schemas.microsoft.com/office/drawing/2014/main" id="{000C5738-6361-4B78-BE64-D10E59867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35" name="Text Box 23">
              <a:extLst>
                <a:ext uri="{FF2B5EF4-FFF2-40B4-BE49-F238E27FC236}">
                  <a16:creationId xmlns:a16="http://schemas.microsoft.com/office/drawing/2014/main" id="{3AA84FBB-7FD0-4123-A1AB-5CB7749FC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92536" name="Line 24">
              <a:extLst>
                <a:ext uri="{FF2B5EF4-FFF2-40B4-BE49-F238E27FC236}">
                  <a16:creationId xmlns:a16="http://schemas.microsoft.com/office/drawing/2014/main" id="{6CC74F8D-19EF-48FC-9DB1-15C9CDDB6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37" name="Text Box 25">
              <a:extLst>
                <a:ext uri="{FF2B5EF4-FFF2-40B4-BE49-F238E27FC236}">
                  <a16:creationId xmlns:a16="http://schemas.microsoft.com/office/drawing/2014/main" id="{E6DA3C61-A295-4F19-9DE6-78FD8E81F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CAP</a:t>
              </a:r>
            </a:p>
          </p:txBody>
        </p:sp>
        <p:sp>
          <p:nvSpPr>
            <p:cNvPr id="192538" name="Line 26">
              <a:extLst>
                <a:ext uri="{FF2B5EF4-FFF2-40B4-BE49-F238E27FC236}">
                  <a16:creationId xmlns:a16="http://schemas.microsoft.com/office/drawing/2014/main" id="{E07ABA9F-5B5D-41E9-9DFF-6D1A8DF59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39" name="Text Box 27">
              <a:extLst>
                <a:ext uri="{FF2B5EF4-FFF2-40B4-BE49-F238E27FC236}">
                  <a16:creationId xmlns:a16="http://schemas.microsoft.com/office/drawing/2014/main" id="{47F8321A-88C0-45B7-AA0A-62D4B6264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Coagulante</a:t>
              </a:r>
            </a:p>
          </p:txBody>
        </p:sp>
        <p:sp>
          <p:nvSpPr>
            <p:cNvPr id="192540" name="Text Box 28">
              <a:extLst>
                <a:ext uri="{FF2B5EF4-FFF2-40B4-BE49-F238E27FC236}">
                  <a16:creationId xmlns:a16="http://schemas.microsoft.com/office/drawing/2014/main" id="{59DB1443-3FC2-453B-B23C-0482EE6F7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Alcalinizante</a:t>
              </a:r>
            </a:p>
          </p:txBody>
        </p:sp>
        <p:sp>
          <p:nvSpPr>
            <p:cNvPr id="192541" name="Line 29">
              <a:extLst>
                <a:ext uri="{FF2B5EF4-FFF2-40B4-BE49-F238E27FC236}">
                  <a16:creationId xmlns:a16="http://schemas.microsoft.com/office/drawing/2014/main" id="{1969CFE5-93B9-4F28-A21F-3F8DA6069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42" name="Line 30">
              <a:extLst>
                <a:ext uri="{FF2B5EF4-FFF2-40B4-BE49-F238E27FC236}">
                  <a16:creationId xmlns:a16="http://schemas.microsoft.com/office/drawing/2014/main" id="{EBE8860C-CA1B-4D74-9147-BA3CE956E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43" name="Text Box 31">
              <a:extLst>
                <a:ext uri="{FF2B5EF4-FFF2-40B4-BE49-F238E27FC236}">
                  <a16:creationId xmlns:a16="http://schemas.microsoft.com/office/drawing/2014/main" id="{1D5C3B45-6DAA-4D53-9AF0-FE036753A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92544" name="Line 32">
              <a:extLst>
                <a:ext uri="{FF2B5EF4-FFF2-40B4-BE49-F238E27FC236}">
                  <a16:creationId xmlns:a16="http://schemas.microsoft.com/office/drawing/2014/main" id="{D47BCACE-CC35-4673-8096-4A35D895A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45" name="Text Box 33">
              <a:extLst>
                <a:ext uri="{FF2B5EF4-FFF2-40B4-BE49-F238E27FC236}">
                  <a16:creationId xmlns:a16="http://schemas.microsoft.com/office/drawing/2014/main" id="{F8914354-1472-40D7-91C6-480225B88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Polímero</a:t>
              </a:r>
            </a:p>
          </p:txBody>
        </p:sp>
        <p:sp>
          <p:nvSpPr>
            <p:cNvPr id="192546" name="Line 34">
              <a:extLst>
                <a:ext uri="{FF2B5EF4-FFF2-40B4-BE49-F238E27FC236}">
                  <a16:creationId xmlns:a16="http://schemas.microsoft.com/office/drawing/2014/main" id="{7FE5DA17-0651-4742-BC09-953B5C407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47" name="Text Box 35">
              <a:extLst>
                <a:ext uri="{FF2B5EF4-FFF2-40B4-BE49-F238E27FC236}">
                  <a16:creationId xmlns:a16="http://schemas.microsoft.com/office/drawing/2014/main" id="{8B447769-15E3-43DF-BE23-3574DFBF9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Polímero</a:t>
              </a:r>
            </a:p>
          </p:txBody>
        </p:sp>
        <p:sp>
          <p:nvSpPr>
            <p:cNvPr id="192548" name="Line 36">
              <a:extLst>
                <a:ext uri="{FF2B5EF4-FFF2-40B4-BE49-F238E27FC236}">
                  <a16:creationId xmlns:a16="http://schemas.microsoft.com/office/drawing/2014/main" id="{D606F58A-D482-4C29-8543-0739D0937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49" name="Text Box 37">
              <a:extLst>
                <a:ext uri="{FF2B5EF4-FFF2-40B4-BE49-F238E27FC236}">
                  <a16:creationId xmlns:a16="http://schemas.microsoft.com/office/drawing/2014/main" id="{B6891151-0D79-445D-8434-4DABB31BF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92550" name="Line 38">
              <a:extLst>
                <a:ext uri="{FF2B5EF4-FFF2-40B4-BE49-F238E27FC236}">
                  <a16:creationId xmlns:a16="http://schemas.microsoft.com/office/drawing/2014/main" id="{70A70182-4A69-49D9-9870-5AC4CAC2E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51" name="Text Box 39">
              <a:extLst>
                <a:ext uri="{FF2B5EF4-FFF2-40B4-BE49-F238E27FC236}">
                  <a16:creationId xmlns:a16="http://schemas.microsoft.com/office/drawing/2014/main" id="{9C87B5CC-F3C0-4C4A-A16C-71D58AE33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92552" name="Line 40">
              <a:extLst>
                <a:ext uri="{FF2B5EF4-FFF2-40B4-BE49-F238E27FC236}">
                  <a16:creationId xmlns:a16="http://schemas.microsoft.com/office/drawing/2014/main" id="{57E9C8BA-973E-4CA7-8BF7-F289AF451E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53" name="Text Box 41">
              <a:extLst>
                <a:ext uri="{FF2B5EF4-FFF2-40B4-BE49-F238E27FC236}">
                  <a16:creationId xmlns:a16="http://schemas.microsoft.com/office/drawing/2014/main" id="{76D80C37-51EF-44CF-B8DC-BF200EAB4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Flúor</a:t>
              </a:r>
            </a:p>
            <a:p>
              <a:pPr eaLnBrk="0" hangingPunct="0"/>
              <a:endParaRPr lang="pt-BR" altLang="pt-BR" sz="1600">
                <a:latin typeface="Times New Roman" panose="02020603050405020304" pitchFamily="18" charset="0"/>
              </a:endParaRPr>
            </a:p>
          </p:txBody>
        </p:sp>
        <p:sp>
          <p:nvSpPr>
            <p:cNvPr id="192554" name="Line 42">
              <a:extLst>
                <a:ext uri="{FF2B5EF4-FFF2-40B4-BE49-F238E27FC236}">
                  <a16:creationId xmlns:a16="http://schemas.microsoft.com/office/drawing/2014/main" id="{C798694A-8794-4337-AE6A-44A023CAD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2555" name="Text Box 43">
              <a:extLst>
                <a:ext uri="{FF2B5EF4-FFF2-40B4-BE49-F238E27FC236}">
                  <a16:creationId xmlns:a16="http://schemas.microsoft.com/office/drawing/2014/main" id="{89094740-5332-4071-AED7-FC570532A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9" name="Picture 21" descr="ETA Rio Grande - Vista Geral - Rio Grande">
            <a:extLst>
              <a:ext uri="{FF2B5EF4-FFF2-40B4-BE49-F238E27FC236}">
                <a16:creationId xmlns:a16="http://schemas.microsoft.com/office/drawing/2014/main" id="{DB4C734F-6C1E-4797-88C8-7B76C946EE2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916113"/>
            <a:ext cx="6400800" cy="4284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0" name="Picture 2">
            <a:extLst>
              <a:ext uri="{FF2B5EF4-FFF2-40B4-BE49-F238E27FC236}">
                <a16:creationId xmlns:a16="http://schemas.microsoft.com/office/drawing/2014/main" id="{D8D00845-5CA3-4DDE-90B6-7F06BC6ECA2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Rectangle 3">
            <a:extLst>
              <a:ext uri="{FF2B5EF4-FFF2-40B4-BE49-F238E27FC236}">
                <a16:creationId xmlns:a16="http://schemas.microsoft.com/office/drawing/2014/main" id="{D0ED38C7-4887-48E7-A297-CBA5FCC7E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ORIGEM DOS PROBLEMAS DE GOSTO E ODOR EM ÁGUAS DE ABASTECIMENTO</a:t>
            </a:r>
          </a:p>
        </p:txBody>
      </p:sp>
      <p:sp>
        <p:nvSpPr>
          <p:cNvPr id="89103" name="AutoShape 15">
            <a:extLst>
              <a:ext uri="{FF2B5EF4-FFF2-40B4-BE49-F238E27FC236}">
                <a16:creationId xmlns:a16="http://schemas.microsoft.com/office/drawing/2014/main" id="{7BC067A6-FA79-412D-BF99-E80C3FB78E9E}"/>
              </a:ext>
            </a:extLst>
          </p:cNvPr>
          <p:cNvSpPr>
            <a:spLocks/>
          </p:cNvSpPr>
          <p:nvPr/>
        </p:nvSpPr>
        <p:spPr bwMode="auto">
          <a:xfrm>
            <a:off x="4354513" y="2781300"/>
            <a:ext cx="792162" cy="2879725"/>
          </a:xfrm>
          <a:prstGeom prst="leftBrace">
            <a:avLst>
              <a:gd name="adj1" fmla="val 30294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89104" name="Text Box 16">
            <a:extLst>
              <a:ext uri="{FF2B5EF4-FFF2-40B4-BE49-F238E27FC236}">
                <a16:creationId xmlns:a16="http://schemas.microsoft.com/office/drawing/2014/main" id="{89A4599A-ED3E-4D0F-B712-B2046E6FB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840038"/>
            <a:ext cx="360045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Presença de constituintes inorgânicos em concentrações elevadas tais como o ferro, cloreto, sulfato, gás sulfídrico, entre outros</a:t>
            </a:r>
            <a:r>
              <a:rPr lang="pt-BR" altLang="pt-BR" sz="2400" b="1"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89108" name="Group 20">
            <a:extLst>
              <a:ext uri="{FF2B5EF4-FFF2-40B4-BE49-F238E27FC236}">
                <a16:creationId xmlns:a16="http://schemas.microsoft.com/office/drawing/2014/main" id="{A3422884-11AA-4966-A944-E49F1D111CE3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133600"/>
            <a:ext cx="4679950" cy="3041650"/>
            <a:chOff x="113" y="1236"/>
            <a:chExt cx="2948" cy="1916"/>
          </a:xfrm>
        </p:grpSpPr>
        <p:sp>
          <p:nvSpPr>
            <p:cNvPr id="89092" name="AutoShape 4">
              <a:extLst>
                <a:ext uri="{FF2B5EF4-FFF2-40B4-BE49-F238E27FC236}">
                  <a16:creationId xmlns:a16="http://schemas.microsoft.com/office/drawing/2014/main" id="{9F4721AC-AA3D-4818-83C6-ED2A068E1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1236"/>
              <a:ext cx="1176" cy="245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Águas Naturais</a:t>
              </a:r>
            </a:p>
          </p:txBody>
        </p:sp>
        <p:sp>
          <p:nvSpPr>
            <p:cNvPr id="89093" name="AutoShape 5">
              <a:extLst>
                <a:ext uri="{FF2B5EF4-FFF2-40B4-BE49-F238E27FC236}">
                  <a16:creationId xmlns:a16="http://schemas.microsoft.com/office/drawing/2014/main" id="{5B89BDC8-83F4-4AE2-989F-6A18E076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1728"/>
              <a:ext cx="1693" cy="288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lnSpc>
                  <a:spcPct val="80000"/>
                </a:lnSpc>
              </a:pPr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Compostos Dissolvidos</a:t>
              </a:r>
            </a:p>
          </p:txBody>
        </p:sp>
        <p:cxnSp>
          <p:nvCxnSpPr>
            <p:cNvPr id="89094" name="AutoShape 6">
              <a:extLst>
                <a:ext uri="{FF2B5EF4-FFF2-40B4-BE49-F238E27FC236}">
                  <a16:creationId xmlns:a16="http://schemas.microsoft.com/office/drawing/2014/main" id="{6D9714FD-AD99-47E9-BCA9-2FB34E3E3679}"/>
                </a:ext>
              </a:extLst>
            </p:cNvPr>
            <p:cNvCxnSpPr>
              <a:cxnSpLocks noChangeShapeType="1"/>
              <a:stCxn id="89092" idx="3"/>
              <a:endCxn id="89093" idx="1"/>
            </p:cNvCxnSpPr>
            <p:nvPr/>
          </p:nvCxnSpPr>
          <p:spPr bwMode="auto">
            <a:xfrm rot="5400000">
              <a:off x="1577" y="935"/>
              <a:ext cx="319" cy="1411"/>
            </a:xfrm>
            <a:prstGeom prst="bentConnector3">
              <a:avLst>
                <a:gd name="adj1" fmla="val 3856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095" name="AutoShape 7">
              <a:extLst>
                <a:ext uri="{FF2B5EF4-FFF2-40B4-BE49-F238E27FC236}">
                  <a16:creationId xmlns:a16="http://schemas.microsoft.com/office/drawing/2014/main" id="{B6CBEECB-AEDB-4BB5-A456-9D65694AF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487"/>
              <a:ext cx="987" cy="245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Inorgânicos</a:t>
              </a:r>
            </a:p>
          </p:txBody>
        </p:sp>
        <p:sp>
          <p:nvSpPr>
            <p:cNvPr id="89096" name="AutoShape 8">
              <a:extLst>
                <a:ext uri="{FF2B5EF4-FFF2-40B4-BE49-F238E27FC236}">
                  <a16:creationId xmlns:a16="http://schemas.microsoft.com/office/drawing/2014/main" id="{9E554DC6-D558-42EF-99FC-DB3731367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2488"/>
              <a:ext cx="893" cy="245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Orgânicos</a:t>
              </a:r>
            </a:p>
          </p:txBody>
        </p:sp>
        <p:cxnSp>
          <p:nvCxnSpPr>
            <p:cNvPr id="89097" name="AutoShape 9">
              <a:extLst>
                <a:ext uri="{FF2B5EF4-FFF2-40B4-BE49-F238E27FC236}">
                  <a16:creationId xmlns:a16="http://schemas.microsoft.com/office/drawing/2014/main" id="{D6D9BA11-809E-4D0A-A812-32ED0D4BDF5D}"/>
                </a:ext>
              </a:extLst>
            </p:cNvPr>
            <p:cNvCxnSpPr>
              <a:cxnSpLocks noChangeShapeType="1"/>
              <a:stCxn id="89093" idx="3"/>
              <a:endCxn id="89095" idx="1"/>
            </p:cNvCxnSpPr>
            <p:nvPr/>
          </p:nvCxnSpPr>
          <p:spPr bwMode="auto">
            <a:xfrm rot="5400000">
              <a:off x="553" y="2070"/>
              <a:ext cx="532" cy="424"/>
            </a:xfrm>
            <a:prstGeom prst="bentConnector3">
              <a:avLst>
                <a:gd name="adj1" fmla="val 4417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098" name="AutoShape 10">
              <a:extLst>
                <a:ext uri="{FF2B5EF4-FFF2-40B4-BE49-F238E27FC236}">
                  <a16:creationId xmlns:a16="http://schemas.microsoft.com/office/drawing/2014/main" id="{7E63ACD3-E9CC-4DE2-BDF7-331ABE143D09}"/>
                </a:ext>
              </a:extLst>
            </p:cNvPr>
            <p:cNvCxnSpPr>
              <a:cxnSpLocks noChangeShapeType="1"/>
              <a:stCxn id="89093" idx="3"/>
              <a:endCxn id="89096" idx="1"/>
            </p:cNvCxnSpPr>
            <p:nvPr/>
          </p:nvCxnSpPr>
          <p:spPr bwMode="auto">
            <a:xfrm rot="16200000" flipH="1">
              <a:off x="1125" y="1922"/>
              <a:ext cx="533" cy="721"/>
            </a:xfrm>
            <a:prstGeom prst="bentConnector3">
              <a:avLst>
                <a:gd name="adj1" fmla="val 4427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099" name="AutoShape 11">
              <a:extLst>
                <a:ext uri="{FF2B5EF4-FFF2-40B4-BE49-F238E27FC236}">
                  <a16:creationId xmlns:a16="http://schemas.microsoft.com/office/drawing/2014/main" id="{3D90112B-96DD-409E-B966-A15902BCB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907"/>
              <a:ext cx="825" cy="245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Sintéticos</a:t>
              </a:r>
            </a:p>
          </p:txBody>
        </p:sp>
        <p:sp>
          <p:nvSpPr>
            <p:cNvPr id="89100" name="AutoShape 12">
              <a:extLst>
                <a:ext uri="{FF2B5EF4-FFF2-40B4-BE49-F238E27FC236}">
                  <a16:creationId xmlns:a16="http://schemas.microsoft.com/office/drawing/2014/main" id="{C6A7661B-F4F6-452B-8FD6-EFF2AA383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906"/>
              <a:ext cx="893" cy="245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Naturais</a:t>
              </a:r>
            </a:p>
          </p:txBody>
        </p:sp>
        <p:cxnSp>
          <p:nvCxnSpPr>
            <p:cNvPr id="89101" name="AutoShape 13">
              <a:extLst>
                <a:ext uri="{FF2B5EF4-FFF2-40B4-BE49-F238E27FC236}">
                  <a16:creationId xmlns:a16="http://schemas.microsoft.com/office/drawing/2014/main" id="{B58108EB-CF65-4032-B7C9-4747EDE08E73}"/>
                </a:ext>
              </a:extLst>
            </p:cNvPr>
            <p:cNvCxnSpPr>
              <a:cxnSpLocks noChangeShapeType="1"/>
              <a:stCxn id="89096" idx="3"/>
              <a:endCxn id="89100" idx="1"/>
            </p:cNvCxnSpPr>
            <p:nvPr/>
          </p:nvCxnSpPr>
          <p:spPr bwMode="auto">
            <a:xfrm rot="16200000" flipH="1">
              <a:off x="1712" y="2773"/>
              <a:ext cx="234" cy="153"/>
            </a:xfrm>
            <a:prstGeom prst="bentConnector3">
              <a:avLst>
                <a:gd name="adj1" fmla="val 3675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102" name="AutoShape 14">
              <a:extLst>
                <a:ext uri="{FF2B5EF4-FFF2-40B4-BE49-F238E27FC236}">
                  <a16:creationId xmlns:a16="http://schemas.microsoft.com/office/drawing/2014/main" id="{9B06A534-49F1-4DC3-9875-D4A971B4A1AA}"/>
                </a:ext>
              </a:extLst>
            </p:cNvPr>
            <p:cNvCxnSpPr>
              <a:cxnSpLocks noChangeShapeType="1"/>
              <a:stCxn id="89096" idx="3"/>
              <a:endCxn id="89099" idx="1"/>
            </p:cNvCxnSpPr>
            <p:nvPr/>
          </p:nvCxnSpPr>
          <p:spPr bwMode="auto">
            <a:xfrm rot="5400000">
              <a:off x="1117" y="2334"/>
              <a:ext cx="235" cy="1034"/>
            </a:xfrm>
            <a:prstGeom prst="bentConnector3">
              <a:avLst>
                <a:gd name="adj1" fmla="val 37023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106" name="Oval 18">
              <a:extLst>
                <a:ext uri="{FF2B5EF4-FFF2-40B4-BE49-F238E27FC236}">
                  <a16:creationId xmlns:a16="http://schemas.microsoft.com/office/drawing/2014/main" id="{6207285E-80E8-49A2-81BD-8DBA6AD66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2432"/>
              <a:ext cx="1043" cy="363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4" name="Picture 6" descr="Fotografia 22">
            <a:extLst>
              <a:ext uri="{FF2B5EF4-FFF2-40B4-BE49-F238E27FC236}">
                <a16:creationId xmlns:a16="http://schemas.microsoft.com/office/drawing/2014/main" id="{1246D611-B3D9-4288-911D-AE8D7230E731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349500"/>
            <a:ext cx="6121400" cy="378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70" name="Picture 2">
            <a:extLst>
              <a:ext uri="{FF2B5EF4-FFF2-40B4-BE49-F238E27FC236}">
                <a16:creationId xmlns:a16="http://schemas.microsoft.com/office/drawing/2014/main" id="{A35BA381-2D47-4053-A63A-DBD430DA6C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6" name="Picture 8" descr="Fotografia 20">
            <a:extLst>
              <a:ext uri="{FF2B5EF4-FFF2-40B4-BE49-F238E27FC236}">
                <a16:creationId xmlns:a16="http://schemas.microsoft.com/office/drawing/2014/main" id="{E46C92EE-F577-44DF-92E2-46F8685C464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700213"/>
            <a:ext cx="3171825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371" name="Rectangle 3">
            <a:extLst>
              <a:ext uri="{FF2B5EF4-FFF2-40B4-BE49-F238E27FC236}">
                <a16:creationId xmlns:a16="http://schemas.microsoft.com/office/drawing/2014/main" id="{A9BA3849-FE24-42B9-8F6D-2165964B5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– ESTUDO DE CASO </a:t>
            </a: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6" name="Picture 6" descr="ETA ABV - Sistema CAP 013">
            <a:extLst>
              <a:ext uri="{FF2B5EF4-FFF2-40B4-BE49-F238E27FC236}">
                <a16:creationId xmlns:a16="http://schemas.microsoft.com/office/drawing/2014/main" id="{4585BE2B-3AC2-41A8-B3A8-8BE164A83D7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1989138"/>
            <a:ext cx="5256213" cy="3941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64" name="Picture 4" descr="ETA ABV - Sistema CAP 001">
            <a:extLst>
              <a:ext uri="{FF2B5EF4-FFF2-40B4-BE49-F238E27FC236}">
                <a16:creationId xmlns:a16="http://schemas.microsoft.com/office/drawing/2014/main" id="{3261FCFB-5CF2-4BE7-A116-230E2C32555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28775"/>
            <a:ext cx="3727450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62" name="Picture 2">
            <a:extLst>
              <a:ext uri="{FF2B5EF4-FFF2-40B4-BE49-F238E27FC236}">
                <a16:creationId xmlns:a16="http://schemas.microsoft.com/office/drawing/2014/main" id="{B05C4026-AC28-4F35-8A90-F390DA55EE3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3" name="Rectangle 3">
            <a:extLst>
              <a:ext uri="{FF2B5EF4-FFF2-40B4-BE49-F238E27FC236}">
                <a16:creationId xmlns:a16="http://schemas.microsoft.com/office/drawing/2014/main" id="{A4C73192-CB2E-439F-A252-22893BA0F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– ESTUDO DE CASO 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 descr="ETA ABV - Sistema KMnO4 004">
            <a:extLst>
              <a:ext uri="{FF2B5EF4-FFF2-40B4-BE49-F238E27FC236}">
                <a16:creationId xmlns:a16="http://schemas.microsoft.com/office/drawing/2014/main" id="{15263D6A-21FF-4F3E-A6B2-B79B913BEE3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2276475"/>
            <a:ext cx="5040313" cy="3779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612" name="Picture 4" descr="ETA ABV - Sistema KMnO4 011">
            <a:extLst>
              <a:ext uri="{FF2B5EF4-FFF2-40B4-BE49-F238E27FC236}">
                <a16:creationId xmlns:a16="http://schemas.microsoft.com/office/drawing/2014/main" id="{0FEABA85-5EC6-4B2C-B654-F3E4361726F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3727450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610" name="Picture 2">
            <a:extLst>
              <a:ext uri="{FF2B5EF4-FFF2-40B4-BE49-F238E27FC236}">
                <a16:creationId xmlns:a16="http://schemas.microsoft.com/office/drawing/2014/main" id="{C590E397-16EE-45C4-A0C0-4A2EC892AD5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1" name="Rectangle 3">
            <a:extLst>
              <a:ext uri="{FF2B5EF4-FFF2-40B4-BE49-F238E27FC236}">
                <a16:creationId xmlns:a16="http://schemas.microsoft.com/office/drawing/2014/main" id="{B626026F-6483-4526-9D0E-50B1A3A3E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– ESTUDO DE CASO 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5" name="Picture 7" descr="ETA ABV - Sistema KMnO4 010">
            <a:extLst>
              <a:ext uri="{FF2B5EF4-FFF2-40B4-BE49-F238E27FC236}">
                <a16:creationId xmlns:a16="http://schemas.microsoft.com/office/drawing/2014/main" id="{57E461BE-C34F-4F03-83FA-86995871519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2060575"/>
            <a:ext cx="5400675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731" name="Picture 3" descr="ETA ABV - Sistema KMnO4 011">
            <a:extLst>
              <a:ext uri="{FF2B5EF4-FFF2-40B4-BE49-F238E27FC236}">
                <a16:creationId xmlns:a16="http://schemas.microsoft.com/office/drawing/2014/main" id="{5CE29DEC-8322-4B51-8BA7-7223195DEF1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3727450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732" name="Picture 4">
            <a:extLst>
              <a:ext uri="{FF2B5EF4-FFF2-40B4-BE49-F238E27FC236}">
                <a16:creationId xmlns:a16="http://schemas.microsoft.com/office/drawing/2014/main" id="{6C70B97B-6778-450E-9584-AA55EB94099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3" name="Rectangle 5">
            <a:extLst>
              <a:ext uri="{FF2B5EF4-FFF2-40B4-BE49-F238E27FC236}">
                <a16:creationId xmlns:a16="http://schemas.microsoft.com/office/drawing/2014/main" id="{150B5023-79CC-4D1A-B77E-AA29718DB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– ESTUDO DE CASO </a:t>
            </a: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9" name="Picture 7" descr="ETA ABV - Sistema KMnO4 014">
            <a:extLst>
              <a:ext uri="{FF2B5EF4-FFF2-40B4-BE49-F238E27FC236}">
                <a16:creationId xmlns:a16="http://schemas.microsoft.com/office/drawing/2014/main" id="{CF5BA403-EFE9-4A80-9190-17885851168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060575"/>
            <a:ext cx="5472113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755" name="Picture 3" descr="ETA ABV - Sistema KMnO4 011">
            <a:extLst>
              <a:ext uri="{FF2B5EF4-FFF2-40B4-BE49-F238E27FC236}">
                <a16:creationId xmlns:a16="http://schemas.microsoft.com/office/drawing/2014/main" id="{A13CDA6C-9D2F-425D-AC33-8928E97CDD5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3727450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756" name="Picture 4">
            <a:extLst>
              <a:ext uri="{FF2B5EF4-FFF2-40B4-BE49-F238E27FC236}">
                <a16:creationId xmlns:a16="http://schemas.microsoft.com/office/drawing/2014/main" id="{C484F2D6-2D2A-4200-8763-38D7ACEA2B8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757" name="Rectangle 5">
            <a:extLst>
              <a:ext uri="{FF2B5EF4-FFF2-40B4-BE49-F238E27FC236}">
                <a16:creationId xmlns:a16="http://schemas.microsoft.com/office/drawing/2014/main" id="{FAD27527-5B30-4B4D-8A13-3081C9DB5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– ESTUDO DE CASO </a:t>
            </a: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>
            <a:extLst>
              <a:ext uri="{FF2B5EF4-FFF2-40B4-BE49-F238E27FC236}">
                <a16:creationId xmlns:a16="http://schemas.microsoft.com/office/drawing/2014/main" id="{48CF8A6C-188C-45BE-B07E-112ACF4CF86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7" name="Rectangle 3">
            <a:extLst>
              <a:ext uri="{FF2B5EF4-FFF2-40B4-BE49-F238E27FC236}">
                <a16:creationId xmlns:a16="http://schemas.microsoft.com/office/drawing/2014/main" id="{2BD25142-01F7-489B-A9CA-AB7F73BA8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– ESTUDO DE CASO </a:t>
            </a:r>
          </a:p>
        </p:txBody>
      </p:sp>
      <p:graphicFrame>
        <p:nvGraphicFramePr>
          <p:cNvPr id="200708" name="Object 4">
            <a:extLst>
              <a:ext uri="{FF2B5EF4-FFF2-40B4-BE49-F238E27FC236}">
                <a16:creationId xmlns:a16="http://schemas.microsoft.com/office/drawing/2014/main" id="{94AC9B7E-54D6-4581-B370-EBB3988FF1E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23850" y="1700213"/>
          <a:ext cx="8640763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1" name="Gráfico" r:id="rId4" imgW="5362575" imgH="3086100" progId="Excel.Chart.8">
                  <p:embed followColorScheme="full"/>
                </p:oleObj>
              </mc:Choice>
              <mc:Fallback>
                <p:oleObj name="Gráfico" r:id="rId4" imgW="5362575" imgH="30861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8640763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>
            <a:extLst>
              <a:ext uri="{FF2B5EF4-FFF2-40B4-BE49-F238E27FC236}">
                <a16:creationId xmlns:a16="http://schemas.microsoft.com/office/drawing/2014/main" id="{5AD459DA-CD2F-4970-A12C-456302DD4A5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779" name="Rectangle 3">
            <a:extLst>
              <a:ext uri="{FF2B5EF4-FFF2-40B4-BE49-F238E27FC236}">
                <a16:creationId xmlns:a16="http://schemas.microsoft.com/office/drawing/2014/main" id="{50A67558-77A9-4DDF-BB17-361A991F8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– ESTUDO DE CASO </a:t>
            </a:r>
          </a:p>
        </p:txBody>
      </p:sp>
      <p:graphicFrame>
        <p:nvGraphicFramePr>
          <p:cNvPr id="203780" name="Object 4">
            <a:extLst>
              <a:ext uri="{FF2B5EF4-FFF2-40B4-BE49-F238E27FC236}">
                <a16:creationId xmlns:a16="http://schemas.microsoft.com/office/drawing/2014/main" id="{27636F4C-3493-4444-9383-8A9C0A512F4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95288" y="1700213"/>
          <a:ext cx="8569325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3" name="Gráfico" r:id="rId4" imgW="5362575" imgH="3086100" progId="Excel.Chart.8">
                  <p:embed followColorScheme="full"/>
                </p:oleObj>
              </mc:Choice>
              <mc:Fallback>
                <p:oleObj name="Gráfico" r:id="rId4" imgW="5362575" imgH="30861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8569325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>
            <a:extLst>
              <a:ext uri="{FF2B5EF4-FFF2-40B4-BE49-F238E27FC236}">
                <a16:creationId xmlns:a16="http://schemas.microsoft.com/office/drawing/2014/main" id="{BE13D6FF-7CC3-4CBF-BAB7-DD6D69AA2C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03" name="Rectangle 3">
            <a:extLst>
              <a:ext uri="{FF2B5EF4-FFF2-40B4-BE49-F238E27FC236}">
                <a16:creationId xmlns:a16="http://schemas.microsoft.com/office/drawing/2014/main" id="{B5093DD2-6819-4D2C-ADB5-0B861D663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– ESTUDO DE CASO </a:t>
            </a:r>
          </a:p>
        </p:txBody>
      </p:sp>
      <p:graphicFrame>
        <p:nvGraphicFramePr>
          <p:cNvPr id="204804" name="Object 4">
            <a:extLst>
              <a:ext uri="{FF2B5EF4-FFF2-40B4-BE49-F238E27FC236}">
                <a16:creationId xmlns:a16="http://schemas.microsoft.com/office/drawing/2014/main" id="{199945B2-7E88-4260-AD57-473D2A0ACB2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23850" y="1700213"/>
          <a:ext cx="8569325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7" name="Gráfico" r:id="rId4" imgW="5362575" imgH="3086100" progId="Excel.Chart.8">
                  <p:embed followColorScheme="full"/>
                </p:oleObj>
              </mc:Choice>
              <mc:Fallback>
                <p:oleObj name="Gráfico" r:id="rId4" imgW="5362575" imgH="30861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8569325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>
            <a:extLst>
              <a:ext uri="{FF2B5EF4-FFF2-40B4-BE49-F238E27FC236}">
                <a16:creationId xmlns:a16="http://schemas.microsoft.com/office/drawing/2014/main" id="{BB7B1EAA-5282-4778-8ACD-3BC115462D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7" name="Rectangle 3">
            <a:extLst>
              <a:ext uri="{FF2B5EF4-FFF2-40B4-BE49-F238E27FC236}">
                <a16:creationId xmlns:a16="http://schemas.microsoft.com/office/drawing/2014/main" id="{6B830A6C-F0BC-494D-B562-7BA172740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– ESTUDO DE CASO </a:t>
            </a:r>
          </a:p>
        </p:txBody>
      </p:sp>
      <p:graphicFrame>
        <p:nvGraphicFramePr>
          <p:cNvPr id="205828" name="Object 4">
            <a:extLst>
              <a:ext uri="{FF2B5EF4-FFF2-40B4-BE49-F238E27FC236}">
                <a16:creationId xmlns:a16="http://schemas.microsoft.com/office/drawing/2014/main" id="{125A165D-D409-4870-817E-285CBF58053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23850" y="1731963"/>
          <a:ext cx="8569325" cy="493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1" name="Gráfico" r:id="rId4" imgW="5362575" imgH="3086100" progId="Excel.Chart.8">
                  <p:embed followColorScheme="full"/>
                </p:oleObj>
              </mc:Choice>
              <mc:Fallback>
                <p:oleObj name="Gráfico" r:id="rId4" imgW="5362575" imgH="30861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31963"/>
                        <a:ext cx="8569325" cy="493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>
            <a:extLst>
              <a:ext uri="{FF2B5EF4-FFF2-40B4-BE49-F238E27FC236}">
                <a16:creationId xmlns:a16="http://schemas.microsoft.com/office/drawing/2014/main" id="{87104E5C-3175-40D4-A93B-3C477C78264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1" name="Rectangle 3">
            <a:extLst>
              <a:ext uri="{FF2B5EF4-FFF2-40B4-BE49-F238E27FC236}">
                <a16:creationId xmlns:a16="http://schemas.microsoft.com/office/drawing/2014/main" id="{307F40A9-2967-45D2-9EB2-1FE57881F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– ESTUDO DE CASO </a:t>
            </a:r>
          </a:p>
        </p:txBody>
      </p:sp>
      <p:graphicFrame>
        <p:nvGraphicFramePr>
          <p:cNvPr id="206852" name="Object 4">
            <a:extLst>
              <a:ext uri="{FF2B5EF4-FFF2-40B4-BE49-F238E27FC236}">
                <a16:creationId xmlns:a16="http://schemas.microsoft.com/office/drawing/2014/main" id="{A6A65907-FFE5-4668-9AF9-439082E04409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50825" y="1773238"/>
          <a:ext cx="8642350" cy="497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5" name="Gráfico" r:id="rId4" imgW="5362575" imgH="3086100" progId="Excel.Chart.8">
                  <p:embed followColorScheme="full"/>
                </p:oleObj>
              </mc:Choice>
              <mc:Fallback>
                <p:oleObj name="Gráfico" r:id="rId4" imgW="5362575" imgH="30861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73238"/>
                        <a:ext cx="8642350" cy="497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42C4761-D5B5-4798-9283-377653BE5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24075"/>
            <a:ext cx="8893175" cy="1160463"/>
          </a:xfrm>
        </p:spPr>
        <p:txBody>
          <a:bodyPr/>
          <a:lstStyle/>
          <a:p>
            <a:r>
              <a:rPr lang="pt-BR" altLang="pt-BR"/>
              <a:t>CONCEPÇÃO DE SISTEMAS DE ABASTECIMENTO DE ÁGUA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C6F1BCC6-2B76-43E5-809F-F994ABEA7F2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2" name="Rectangle 4">
            <a:extLst>
              <a:ext uri="{FF2B5EF4-FFF2-40B4-BE49-F238E27FC236}">
                <a16:creationId xmlns:a16="http://schemas.microsoft.com/office/drawing/2014/main" id="{78012D20-4D21-4DC1-9333-F584B932E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4463"/>
            <a:ext cx="8893175" cy="1989137"/>
          </a:xfrm>
        </p:spPr>
        <p:txBody>
          <a:bodyPr/>
          <a:lstStyle/>
          <a:p>
            <a:r>
              <a:rPr lang="pt-BR" altLang="pt-BR" sz="4000"/>
              <a:t>CONCEPÇÃO HISTÓRICA DE SISTEMAS DE TRATAMENTO DE ÁGUA</a:t>
            </a: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2B95B8A0-C6F2-4D3F-BB7B-089C88D1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623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3EFB631F-5F9C-4B28-BE06-A6BC988A4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8623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Captação</a:t>
            </a:r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2CB078DC-66D4-4A53-A7CF-B71BF3B2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678238"/>
            <a:ext cx="2017713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Adução de água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bruta</a:t>
            </a:r>
          </a:p>
        </p:txBody>
      </p:sp>
      <p:sp>
        <p:nvSpPr>
          <p:cNvPr id="53256" name="Rectangle 8">
            <a:extLst>
              <a:ext uri="{FF2B5EF4-FFF2-40B4-BE49-F238E27FC236}">
                <a16:creationId xmlns:a16="http://schemas.microsoft.com/office/drawing/2014/main" id="{AA8DE726-CB40-415F-B650-243F1FBFE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3860800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ETA</a:t>
            </a:r>
          </a:p>
        </p:txBody>
      </p:sp>
      <p:sp>
        <p:nvSpPr>
          <p:cNvPr id="53257" name="Rectangle 9">
            <a:extLst>
              <a:ext uri="{FF2B5EF4-FFF2-40B4-BE49-F238E27FC236}">
                <a16:creationId xmlns:a16="http://schemas.microsoft.com/office/drawing/2014/main" id="{8D390B8D-B0C0-4B1C-963E-80138F42B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4941888"/>
            <a:ext cx="2046287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Adução de água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tratada</a:t>
            </a:r>
          </a:p>
        </p:txBody>
      </p:sp>
      <p:sp>
        <p:nvSpPr>
          <p:cNvPr id="53258" name="Rectangle 10">
            <a:extLst>
              <a:ext uri="{FF2B5EF4-FFF2-40B4-BE49-F238E27FC236}">
                <a16:creationId xmlns:a16="http://schemas.microsoft.com/office/drawing/2014/main" id="{6AE703DB-D08D-4871-BC80-E2EA743A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127625"/>
            <a:ext cx="17287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Reservação</a:t>
            </a:r>
          </a:p>
        </p:txBody>
      </p:sp>
      <p:sp>
        <p:nvSpPr>
          <p:cNvPr id="53259" name="Rectangle 11">
            <a:extLst>
              <a:ext uri="{FF2B5EF4-FFF2-40B4-BE49-F238E27FC236}">
                <a16:creationId xmlns:a16="http://schemas.microsoft.com/office/drawing/2014/main" id="{909F7E1F-FE1D-4A26-A8C1-91435264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127625"/>
            <a:ext cx="165576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Distribuição</a:t>
            </a:r>
          </a:p>
        </p:txBody>
      </p:sp>
      <p:cxnSp>
        <p:nvCxnSpPr>
          <p:cNvPr id="53260" name="AutoShape 12">
            <a:extLst>
              <a:ext uri="{FF2B5EF4-FFF2-40B4-BE49-F238E27FC236}">
                <a16:creationId xmlns:a16="http://schemas.microsoft.com/office/drawing/2014/main" id="{48E6A440-F127-467A-9B43-4704330996E0}"/>
              </a:ext>
            </a:extLst>
          </p:cNvPr>
          <p:cNvCxnSpPr>
            <a:cxnSpLocks noChangeShapeType="1"/>
            <a:stCxn id="53253" idx="3"/>
            <a:endCxn id="53254" idx="1"/>
          </p:cNvCxnSpPr>
          <p:nvPr/>
        </p:nvCxnSpPr>
        <p:spPr bwMode="auto">
          <a:xfrm>
            <a:off x="1908175" y="4078288"/>
            <a:ext cx="6461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61" name="AutoShape 13">
            <a:extLst>
              <a:ext uri="{FF2B5EF4-FFF2-40B4-BE49-F238E27FC236}">
                <a16:creationId xmlns:a16="http://schemas.microsoft.com/office/drawing/2014/main" id="{CA7AF4BC-78A0-4126-926C-78AA9E42DEC7}"/>
              </a:ext>
            </a:extLst>
          </p:cNvPr>
          <p:cNvCxnSpPr>
            <a:cxnSpLocks noChangeShapeType="1"/>
            <a:stCxn id="53254" idx="3"/>
            <a:endCxn id="53255" idx="1"/>
          </p:cNvCxnSpPr>
          <p:nvPr/>
        </p:nvCxnSpPr>
        <p:spPr bwMode="auto">
          <a:xfrm flipV="1">
            <a:off x="4067175" y="4075113"/>
            <a:ext cx="647700" cy="3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62" name="AutoShape 14">
            <a:extLst>
              <a:ext uri="{FF2B5EF4-FFF2-40B4-BE49-F238E27FC236}">
                <a16:creationId xmlns:a16="http://schemas.microsoft.com/office/drawing/2014/main" id="{B371C3B6-7A57-4D1D-8E7A-1DDEE63FF2FB}"/>
              </a:ext>
            </a:extLst>
          </p:cNvPr>
          <p:cNvCxnSpPr>
            <a:cxnSpLocks noChangeShapeType="1"/>
            <a:stCxn id="53255" idx="3"/>
            <a:endCxn id="53256" idx="1"/>
          </p:cNvCxnSpPr>
          <p:nvPr/>
        </p:nvCxnSpPr>
        <p:spPr bwMode="auto">
          <a:xfrm>
            <a:off x="6732588" y="4075113"/>
            <a:ext cx="358775" cy="15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63" name="AutoShape 15">
            <a:extLst>
              <a:ext uri="{FF2B5EF4-FFF2-40B4-BE49-F238E27FC236}">
                <a16:creationId xmlns:a16="http://schemas.microsoft.com/office/drawing/2014/main" id="{02418A7A-80BD-4658-9D43-7D50A7C86AAD}"/>
              </a:ext>
            </a:extLst>
          </p:cNvPr>
          <p:cNvCxnSpPr>
            <a:cxnSpLocks noChangeShapeType="1"/>
            <a:stCxn id="53256" idx="2"/>
            <a:endCxn id="53257" idx="0"/>
          </p:cNvCxnSpPr>
          <p:nvPr/>
        </p:nvCxnSpPr>
        <p:spPr bwMode="auto">
          <a:xfrm rot="5400000">
            <a:off x="7520781" y="4614069"/>
            <a:ext cx="649288" cy="6350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64" name="AutoShape 16">
            <a:extLst>
              <a:ext uri="{FF2B5EF4-FFF2-40B4-BE49-F238E27FC236}">
                <a16:creationId xmlns:a16="http://schemas.microsoft.com/office/drawing/2014/main" id="{43237DE4-6445-4C09-8455-F0A678D52CB0}"/>
              </a:ext>
            </a:extLst>
          </p:cNvPr>
          <p:cNvCxnSpPr>
            <a:cxnSpLocks noChangeShapeType="1"/>
            <a:stCxn id="53257" idx="1"/>
            <a:endCxn id="53258" idx="3"/>
          </p:cNvCxnSpPr>
          <p:nvPr/>
        </p:nvCxnSpPr>
        <p:spPr bwMode="auto">
          <a:xfrm rot="10800000" flipV="1">
            <a:off x="5724525" y="5338763"/>
            <a:ext cx="1093788" cy="4762"/>
          </a:xfrm>
          <a:prstGeom prst="bentConnector3">
            <a:avLst>
              <a:gd name="adj1" fmla="val 4992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65" name="AutoShape 17">
            <a:extLst>
              <a:ext uri="{FF2B5EF4-FFF2-40B4-BE49-F238E27FC236}">
                <a16:creationId xmlns:a16="http://schemas.microsoft.com/office/drawing/2014/main" id="{8337D461-A7B8-4B4A-A114-57B831B32211}"/>
              </a:ext>
            </a:extLst>
          </p:cNvPr>
          <p:cNvCxnSpPr>
            <a:cxnSpLocks noChangeShapeType="1"/>
            <a:stCxn id="53258" idx="1"/>
            <a:endCxn id="53259" idx="3"/>
          </p:cNvCxnSpPr>
          <p:nvPr/>
        </p:nvCxnSpPr>
        <p:spPr bwMode="auto">
          <a:xfrm rot="10800000">
            <a:off x="3348038" y="5343525"/>
            <a:ext cx="647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66" name="Oval 18">
            <a:extLst>
              <a:ext uri="{FF2B5EF4-FFF2-40B4-BE49-F238E27FC236}">
                <a16:creationId xmlns:a16="http://schemas.microsoft.com/office/drawing/2014/main" id="{7F74AE3D-1090-49C9-AC61-9F44E1AB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00438"/>
            <a:ext cx="1944688" cy="1020762"/>
          </a:xfrm>
          <a:prstGeom prst="ellipse">
            <a:avLst/>
          </a:prstGeom>
          <a:solidFill>
            <a:srgbClr val="00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>
            <a:extLst>
              <a:ext uri="{FF2B5EF4-FFF2-40B4-BE49-F238E27FC236}">
                <a16:creationId xmlns:a16="http://schemas.microsoft.com/office/drawing/2014/main" id="{27EC6531-31FF-4FE3-8C5B-379E2A1721B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75" name="Rectangle 3">
            <a:extLst>
              <a:ext uri="{FF2B5EF4-FFF2-40B4-BE49-F238E27FC236}">
                <a16:creationId xmlns:a16="http://schemas.microsoft.com/office/drawing/2014/main" id="{A60004DE-B8F7-46BB-928D-56E972661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– ESTUDO DE CASO </a:t>
            </a:r>
          </a:p>
        </p:txBody>
      </p:sp>
      <p:graphicFrame>
        <p:nvGraphicFramePr>
          <p:cNvPr id="207878" name="Object 6">
            <a:extLst>
              <a:ext uri="{FF2B5EF4-FFF2-40B4-BE49-F238E27FC236}">
                <a16:creationId xmlns:a16="http://schemas.microsoft.com/office/drawing/2014/main" id="{2C7A2FBD-54D7-4A2E-B1E0-EB22BC9C8AF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68313" y="1687513"/>
          <a:ext cx="8135937" cy="488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1" name="Gráfico" r:id="rId4" imgW="5200650" imgH="3124200" progId="Excel.Chart.8">
                  <p:embed followColorScheme="full"/>
                </p:oleObj>
              </mc:Choice>
              <mc:Fallback>
                <p:oleObj name="Gráfico" r:id="rId4" imgW="5200650" imgH="3124200" progId="Excel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87513"/>
                        <a:ext cx="8135937" cy="488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>
            <a:extLst>
              <a:ext uri="{FF2B5EF4-FFF2-40B4-BE49-F238E27FC236}">
                <a16:creationId xmlns:a16="http://schemas.microsoft.com/office/drawing/2014/main" id="{C382E306-9A3E-4138-8E6B-2B1AD3B8DB5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899" name="Rectangle 3">
            <a:extLst>
              <a:ext uri="{FF2B5EF4-FFF2-40B4-BE49-F238E27FC236}">
                <a16:creationId xmlns:a16="http://schemas.microsoft.com/office/drawing/2014/main" id="{8AB39010-4D56-4512-8359-D0285C1BC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– ESTUDO DE CASO </a:t>
            </a:r>
          </a:p>
        </p:txBody>
      </p:sp>
      <p:graphicFrame>
        <p:nvGraphicFramePr>
          <p:cNvPr id="208902" name="Object 6">
            <a:extLst>
              <a:ext uri="{FF2B5EF4-FFF2-40B4-BE49-F238E27FC236}">
                <a16:creationId xmlns:a16="http://schemas.microsoft.com/office/drawing/2014/main" id="{EF0EC88C-AEBE-4577-9519-347F60E4280B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22263" y="1685925"/>
          <a:ext cx="8353425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5" name="Gráfico" r:id="rId4" imgW="5200650" imgH="3124200" progId="Excel.Chart.8">
                  <p:embed followColorScheme="full"/>
                </p:oleObj>
              </mc:Choice>
              <mc:Fallback>
                <p:oleObj name="Gráfico" r:id="rId4" imgW="5200650" imgH="3124200" progId="Excel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1685925"/>
                        <a:ext cx="8353425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>
            <a:extLst>
              <a:ext uri="{FF2B5EF4-FFF2-40B4-BE49-F238E27FC236}">
                <a16:creationId xmlns:a16="http://schemas.microsoft.com/office/drawing/2014/main" id="{6E3B43D6-8D9D-4601-885A-04FEE48F027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3" name="Rectangle 3">
            <a:extLst>
              <a:ext uri="{FF2B5EF4-FFF2-40B4-BE49-F238E27FC236}">
                <a16:creationId xmlns:a16="http://schemas.microsoft.com/office/drawing/2014/main" id="{2EC2ED0C-3670-43C0-80F6-FEA8147FE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– ESTUDO DE CASO </a:t>
            </a:r>
          </a:p>
        </p:txBody>
      </p:sp>
      <p:graphicFrame>
        <p:nvGraphicFramePr>
          <p:cNvPr id="209924" name="Object 4">
            <a:extLst>
              <a:ext uri="{FF2B5EF4-FFF2-40B4-BE49-F238E27FC236}">
                <a16:creationId xmlns:a16="http://schemas.microsoft.com/office/drawing/2014/main" id="{2D4503A0-368A-47D6-B124-134B0FD7F416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23850" y="1687513"/>
          <a:ext cx="8351838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7" name="Gráfico" r:id="rId4" imgW="5229225" imgH="3114675" progId="Excel.Chart.8">
                  <p:embed followColorScheme="full"/>
                </p:oleObj>
              </mc:Choice>
              <mc:Fallback>
                <p:oleObj name="Gráfico" r:id="rId4" imgW="5229225" imgH="3114675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87513"/>
                        <a:ext cx="8351838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>
            <a:extLst>
              <a:ext uri="{FF2B5EF4-FFF2-40B4-BE49-F238E27FC236}">
                <a16:creationId xmlns:a16="http://schemas.microsoft.com/office/drawing/2014/main" id="{53801CDE-DD17-4233-98F4-F2763491EDA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47" name="Rectangle 3">
            <a:extLst>
              <a:ext uri="{FF2B5EF4-FFF2-40B4-BE49-F238E27FC236}">
                <a16:creationId xmlns:a16="http://schemas.microsoft.com/office/drawing/2014/main" id="{79D52605-130B-402D-B619-756FF7F54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– ESTUDO DE CASO </a:t>
            </a:r>
          </a:p>
        </p:txBody>
      </p:sp>
      <p:graphicFrame>
        <p:nvGraphicFramePr>
          <p:cNvPr id="210948" name="Object 4">
            <a:extLst>
              <a:ext uri="{FF2B5EF4-FFF2-40B4-BE49-F238E27FC236}">
                <a16:creationId xmlns:a16="http://schemas.microsoft.com/office/drawing/2014/main" id="{C1D178F3-E046-485C-928B-445F01C0F22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23850" y="1700213"/>
          <a:ext cx="8424863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1" name="Gráfico" r:id="rId4" imgW="5200650" imgH="3114675" progId="Excel.Chart.8">
                  <p:embed followColorScheme="full"/>
                </p:oleObj>
              </mc:Choice>
              <mc:Fallback>
                <p:oleObj name="Gráfico" r:id="rId4" imgW="5200650" imgH="3114675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8424863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88E6A64D-6379-4563-8359-FF47BABA67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0413" y="1916113"/>
            <a:ext cx="7772400" cy="2711450"/>
          </a:xfrm>
        </p:spPr>
        <p:txBody>
          <a:bodyPr/>
          <a:lstStyle/>
          <a:p>
            <a:r>
              <a:rPr lang="pt-BR" altLang="pt-BR" sz="8800">
                <a:solidFill>
                  <a:schemeClr val="tx1"/>
                </a:solidFill>
              </a:rPr>
              <a:t>MUITO OBRIGADO !!!</a:t>
            </a:r>
          </a:p>
        </p:txBody>
      </p:sp>
      <p:pic>
        <p:nvPicPr>
          <p:cNvPr id="211971" name="Picture 3">
            <a:extLst>
              <a:ext uri="{FF2B5EF4-FFF2-40B4-BE49-F238E27FC236}">
                <a16:creationId xmlns:a16="http://schemas.microsoft.com/office/drawing/2014/main" id="{F4393BA6-2FC3-4272-B4DD-94E7509ACF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37EA245C-347B-44CB-A4EA-5F4C8DE829D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AutoShape 4">
            <a:extLst>
              <a:ext uri="{FF2B5EF4-FFF2-40B4-BE49-F238E27FC236}">
                <a16:creationId xmlns:a16="http://schemas.microsoft.com/office/drawing/2014/main" id="{EF06CC07-AA5E-4A54-BB31-BC070064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1924050"/>
            <a:ext cx="223837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49157" name="AutoShape 5">
            <a:extLst>
              <a:ext uri="{FF2B5EF4-FFF2-40B4-BE49-F238E27FC236}">
                <a16:creationId xmlns:a16="http://schemas.microsoft.com/office/drawing/2014/main" id="{24524A45-CD1C-4238-92D8-8615378E0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021013"/>
            <a:ext cx="3167062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49158" name="AutoShape 6">
            <a:extLst>
              <a:ext uri="{FF2B5EF4-FFF2-40B4-BE49-F238E27FC236}">
                <a16:creationId xmlns:a16="http://schemas.microsoft.com/office/drawing/2014/main" id="{856E0479-1BEF-431B-9FF1-7BCA6F326490}"/>
              </a:ext>
            </a:extLst>
          </p:cNvPr>
          <p:cNvCxnSpPr>
            <a:cxnSpLocks noChangeShapeType="1"/>
            <a:stCxn id="49156" idx="3"/>
            <a:endCxn id="49157" idx="1"/>
          </p:cNvCxnSpPr>
          <p:nvPr/>
        </p:nvCxnSpPr>
        <p:spPr bwMode="auto">
          <a:xfrm rot="5400000">
            <a:off x="2856707" y="1475581"/>
            <a:ext cx="750888" cy="2670175"/>
          </a:xfrm>
          <a:prstGeom prst="bentConnector3">
            <a:avLst>
              <a:gd name="adj1" fmla="val 3890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59" name="AutoShape 7">
            <a:extLst>
              <a:ext uri="{FF2B5EF4-FFF2-40B4-BE49-F238E27FC236}">
                <a16:creationId xmlns:a16="http://schemas.microsoft.com/office/drawing/2014/main" id="{1F76E857-1B5F-4EF0-9D16-53600BE2C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2663"/>
            <a:ext cx="1887538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49160" name="AutoShape 8">
            <a:extLst>
              <a:ext uri="{FF2B5EF4-FFF2-40B4-BE49-F238E27FC236}">
                <a16:creationId xmlns:a16="http://schemas.microsoft.com/office/drawing/2014/main" id="{6E4790DD-F901-4D12-9B87-7D806DFB3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79583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49161" name="AutoShape 9">
            <a:extLst>
              <a:ext uri="{FF2B5EF4-FFF2-40B4-BE49-F238E27FC236}">
                <a16:creationId xmlns:a16="http://schemas.microsoft.com/office/drawing/2014/main" id="{088AF483-6BC8-428E-B9B1-DCB9DE052B55}"/>
              </a:ext>
            </a:extLst>
          </p:cNvPr>
          <p:cNvCxnSpPr>
            <a:cxnSpLocks noChangeShapeType="1"/>
            <a:stCxn id="49157" idx="3"/>
            <a:endCxn id="49159" idx="1"/>
          </p:cNvCxnSpPr>
          <p:nvPr/>
        </p:nvCxnSpPr>
        <p:spPr bwMode="auto">
          <a:xfrm rot="5400000">
            <a:off x="893763" y="3917950"/>
            <a:ext cx="1239837" cy="766763"/>
          </a:xfrm>
          <a:prstGeom prst="bentConnector3">
            <a:avLst>
              <a:gd name="adj1" fmla="val 4481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2" name="AutoShape 10">
            <a:extLst>
              <a:ext uri="{FF2B5EF4-FFF2-40B4-BE49-F238E27FC236}">
                <a16:creationId xmlns:a16="http://schemas.microsoft.com/office/drawing/2014/main" id="{1A1043E6-7FFF-45A2-8D86-1A366572FCED}"/>
              </a:ext>
            </a:extLst>
          </p:cNvPr>
          <p:cNvCxnSpPr>
            <a:cxnSpLocks noChangeShapeType="1"/>
            <a:stCxn id="49157" idx="3"/>
            <a:endCxn id="49160" idx="1"/>
          </p:cNvCxnSpPr>
          <p:nvPr/>
        </p:nvCxnSpPr>
        <p:spPr bwMode="auto">
          <a:xfrm rot="16200000" flipH="1">
            <a:off x="1963738" y="3614738"/>
            <a:ext cx="1243012" cy="1376362"/>
          </a:xfrm>
          <a:prstGeom prst="bentConnector3">
            <a:avLst>
              <a:gd name="adj1" fmla="val 4482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3" name="AutoShape 11">
            <a:extLst>
              <a:ext uri="{FF2B5EF4-FFF2-40B4-BE49-F238E27FC236}">
                <a16:creationId xmlns:a16="http://schemas.microsoft.com/office/drawing/2014/main" id="{95F7C81C-E765-471F-A109-7B903C7B9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756275"/>
            <a:ext cx="158432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49164" name="AutoShape 12">
            <a:extLst>
              <a:ext uri="{FF2B5EF4-FFF2-40B4-BE49-F238E27FC236}">
                <a16:creationId xmlns:a16="http://schemas.microsoft.com/office/drawing/2014/main" id="{B1B0B522-B317-4BAD-871E-78AD5893C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756275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49165" name="AutoShape 13">
            <a:extLst>
              <a:ext uri="{FF2B5EF4-FFF2-40B4-BE49-F238E27FC236}">
                <a16:creationId xmlns:a16="http://schemas.microsoft.com/office/drawing/2014/main" id="{752FB8DB-342E-4C33-9B43-D11779C0FF24}"/>
              </a:ext>
            </a:extLst>
          </p:cNvPr>
          <p:cNvCxnSpPr>
            <a:cxnSpLocks noChangeShapeType="1"/>
            <a:stCxn id="49160" idx="3"/>
            <a:endCxn id="49164" idx="1"/>
          </p:cNvCxnSpPr>
          <p:nvPr/>
        </p:nvCxnSpPr>
        <p:spPr bwMode="auto">
          <a:xfrm rot="16200000" flipH="1">
            <a:off x="3128963" y="5451475"/>
            <a:ext cx="577850" cy="28892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66" name="AutoShape 14">
            <a:extLst>
              <a:ext uri="{FF2B5EF4-FFF2-40B4-BE49-F238E27FC236}">
                <a16:creationId xmlns:a16="http://schemas.microsoft.com/office/drawing/2014/main" id="{41E75ED4-404B-4275-8701-850B981F6EFB}"/>
              </a:ext>
            </a:extLst>
          </p:cNvPr>
          <p:cNvCxnSpPr>
            <a:cxnSpLocks noChangeShapeType="1"/>
            <a:stCxn id="49160" idx="3"/>
            <a:endCxn id="49163" idx="1"/>
          </p:cNvCxnSpPr>
          <p:nvPr/>
        </p:nvCxnSpPr>
        <p:spPr bwMode="auto">
          <a:xfrm rot="5400000">
            <a:off x="2017713" y="4629150"/>
            <a:ext cx="577850" cy="193357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7" name="AutoShape 15">
            <a:extLst>
              <a:ext uri="{FF2B5EF4-FFF2-40B4-BE49-F238E27FC236}">
                <a16:creationId xmlns:a16="http://schemas.microsoft.com/office/drawing/2014/main" id="{E98B0179-1062-4555-B093-2272A5792D0B}"/>
              </a:ext>
            </a:extLst>
          </p:cNvPr>
          <p:cNvSpPr>
            <a:spLocks/>
          </p:cNvSpPr>
          <p:nvPr/>
        </p:nvSpPr>
        <p:spPr bwMode="auto">
          <a:xfrm>
            <a:off x="4859338" y="2708275"/>
            <a:ext cx="792162" cy="3529013"/>
          </a:xfrm>
          <a:prstGeom prst="leftBrace">
            <a:avLst>
              <a:gd name="adj1" fmla="val 37124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49168" name="Text Box 16">
            <a:extLst>
              <a:ext uri="{FF2B5EF4-FFF2-40B4-BE49-F238E27FC236}">
                <a16:creationId xmlns:a16="http://schemas.microsoft.com/office/drawing/2014/main" id="{D146228D-D650-4112-AE50-69FA23991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767013"/>
            <a:ext cx="360045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Presença de compostos orgânicos originários a partir de fontes antropogênicas (fenóis, nitrofenóis) e demais compostos aromáticos (tetracloreto de carbono, tetracloroetileno, etc)</a:t>
            </a:r>
            <a:r>
              <a:rPr lang="pt-BR" altLang="pt-BR" sz="2400">
                <a:latin typeface="Garamond" panose="02020404030301010803" pitchFamily="18" charset="0"/>
              </a:rPr>
              <a:t> </a:t>
            </a:r>
          </a:p>
        </p:txBody>
      </p:sp>
      <p:cxnSp>
        <p:nvCxnSpPr>
          <p:cNvPr id="49169" name="AutoShape 17">
            <a:extLst>
              <a:ext uri="{FF2B5EF4-FFF2-40B4-BE49-F238E27FC236}">
                <a16:creationId xmlns:a16="http://schemas.microsoft.com/office/drawing/2014/main" id="{ED6C285F-5B2A-4159-BF44-1B2A3E5993C9}"/>
              </a:ext>
            </a:extLst>
          </p:cNvPr>
          <p:cNvCxnSpPr>
            <a:cxnSpLocks noChangeShapeType="1"/>
            <a:stCxn id="49170" idx="0"/>
            <a:endCxn id="49167" idx="1"/>
          </p:cNvCxnSpPr>
          <p:nvPr/>
        </p:nvCxnSpPr>
        <p:spPr bwMode="auto">
          <a:xfrm rot="16200000">
            <a:off x="2531269" y="3345656"/>
            <a:ext cx="1187450" cy="344328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70" name="Oval 18">
            <a:extLst>
              <a:ext uri="{FF2B5EF4-FFF2-40B4-BE49-F238E27FC236}">
                <a16:creationId xmlns:a16="http://schemas.microsoft.com/office/drawing/2014/main" id="{34D2ED80-4F89-4955-97E3-C5377A0CA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661025"/>
            <a:ext cx="2016125" cy="792163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49172" name="Rectangle 20">
            <a:extLst>
              <a:ext uri="{FF2B5EF4-FFF2-40B4-BE49-F238E27FC236}">
                <a16:creationId xmlns:a16="http://schemas.microsoft.com/office/drawing/2014/main" id="{0E2828A4-2F13-4B2F-B5AD-E49E020FD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09550"/>
            <a:ext cx="8785225" cy="1347788"/>
          </a:xfrm>
          <a:noFill/>
          <a:ln/>
        </p:spPr>
        <p:txBody>
          <a:bodyPr/>
          <a:lstStyle/>
          <a:p>
            <a:r>
              <a:rPr lang="pt-BR" altLang="pt-BR" sz="3200"/>
              <a:t>ORIGEM DOS PROBLEMAS DE GOSTO E ODOR EM ÁGUAS DE ABASTECIMENTO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61" name="Picture 25" descr="ETA Cubatão - CAP 028">
            <a:extLst>
              <a:ext uri="{FF2B5EF4-FFF2-40B4-BE49-F238E27FC236}">
                <a16:creationId xmlns:a16="http://schemas.microsoft.com/office/drawing/2014/main" id="{80E85746-C305-4B9B-94F0-65E2D8E054C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5327650" cy="3995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59" name="Picture 23" descr="ETA Cubatão - CAP 005">
            <a:extLst>
              <a:ext uri="{FF2B5EF4-FFF2-40B4-BE49-F238E27FC236}">
                <a16:creationId xmlns:a16="http://schemas.microsoft.com/office/drawing/2014/main" id="{CC7CED4A-4D4A-4B7E-B20A-DDBDECFB11F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2276475"/>
            <a:ext cx="4859338" cy="4324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39" name="Picture 3">
            <a:extLst>
              <a:ext uri="{FF2B5EF4-FFF2-40B4-BE49-F238E27FC236}">
                <a16:creationId xmlns:a16="http://schemas.microsoft.com/office/drawing/2014/main" id="{61D425AE-E596-4DBF-B020-3F25A3A4FD6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4" name="AutoShape 8">
            <a:extLst>
              <a:ext uri="{FF2B5EF4-FFF2-40B4-BE49-F238E27FC236}">
                <a16:creationId xmlns:a16="http://schemas.microsoft.com/office/drawing/2014/main" id="{20F65559-6AC0-42EB-A97A-9272EB52D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2133600"/>
            <a:ext cx="1866900" cy="388938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91145" name="AutoShape 9">
            <a:extLst>
              <a:ext uri="{FF2B5EF4-FFF2-40B4-BE49-F238E27FC236}">
                <a16:creationId xmlns:a16="http://schemas.microsoft.com/office/drawing/2014/main" id="{585CFFAD-81B7-4F19-BEB2-229AD040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914650"/>
            <a:ext cx="2687637" cy="4572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91146" name="AutoShape 10">
            <a:extLst>
              <a:ext uri="{FF2B5EF4-FFF2-40B4-BE49-F238E27FC236}">
                <a16:creationId xmlns:a16="http://schemas.microsoft.com/office/drawing/2014/main" id="{E5E9BF52-3D06-4EC8-8E33-2B11495BD46F}"/>
              </a:ext>
            </a:extLst>
          </p:cNvPr>
          <p:cNvCxnSpPr>
            <a:cxnSpLocks noChangeShapeType="1"/>
            <a:stCxn id="91144" idx="3"/>
            <a:endCxn id="91145" idx="1"/>
          </p:cNvCxnSpPr>
          <p:nvPr/>
        </p:nvCxnSpPr>
        <p:spPr bwMode="auto">
          <a:xfrm rot="5400000">
            <a:off x="2647951" y="1655762"/>
            <a:ext cx="506412" cy="2239963"/>
          </a:xfrm>
          <a:prstGeom prst="bentConnector3">
            <a:avLst>
              <a:gd name="adj1" fmla="val 3856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47" name="AutoShape 11">
            <a:extLst>
              <a:ext uri="{FF2B5EF4-FFF2-40B4-BE49-F238E27FC236}">
                <a16:creationId xmlns:a16="http://schemas.microsoft.com/office/drawing/2014/main" id="{DA4FE488-051E-4DC7-9124-EDA52FA8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4119563"/>
            <a:ext cx="1566862" cy="388937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91148" name="AutoShape 12">
            <a:extLst>
              <a:ext uri="{FF2B5EF4-FFF2-40B4-BE49-F238E27FC236}">
                <a16:creationId xmlns:a16="http://schemas.microsoft.com/office/drawing/2014/main" id="{193803E9-AF99-4E4E-A8D9-227FCC1EA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3" y="4121150"/>
            <a:ext cx="1417637" cy="388938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91149" name="AutoShape 13">
            <a:extLst>
              <a:ext uri="{FF2B5EF4-FFF2-40B4-BE49-F238E27FC236}">
                <a16:creationId xmlns:a16="http://schemas.microsoft.com/office/drawing/2014/main" id="{71056A1C-107E-45FC-83AF-3DE331DD50C5}"/>
              </a:ext>
            </a:extLst>
          </p:cNvPr>
          <p:cNvCxnSpPr>
            <a:cxnSpLocks noChangeShapeType="1"/>
            <a:stCxn id="91145" idx="3"/>
            <a:endCxn id="91147" idx="1"/>
          </p:cNvCxnSpPr>
          <p:nvPr/>
        </p:nvCxnSpPr>
        <p:spPr bwMode="auto">
          <a:xfrm rot="5400000">
            <a:off x="1022350" y="3457575"/>
            <a:ext cx="844550" cy="673100"/>
          </a:xfrm>
          <a:prstGeom prst="bentConnector3">
            <a:avLst>
              <a:gd name="adj1" fmla="val 44171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50" name="AutoShape 14">
            <a:extLst>
              <a:ext uri="{FF2B5EF4-FFF2-40B4-BE49-F238E27FC236}">
                <a16:creationId xmlns:a16="http://schemas.microsoft.com/office/drawing/2014/main" id="{032744D5-99D1-47C1-B970-9F2FC7C7C4DD}"/>
              </a:ext>
            </a:extLst>
          </p:cNvPr>
          <p:cNvCxnSpPr>
            <a:cxnSpLocks noChangeShapeType="1"/>
            <a:stCxn id="91145" idx="3"/>
            <a:endCxn id="91148" idx="1"/>
          </p:cNvCxnSpPr>
          <p:nvPr/>
        </p:nvCxnSpPr>
        <p:spPr bwMode="auto">
          <a:xfrm rot="16200000" flipH="1">
            <a:off x="1930400" y="3222625"/>
            <a:ext cx="846138" cy="1144588"/>
          </a:xfrm>
          <a:prstGeom prst="bentConnector3">
            <a:avLst>
              <a:gd name="adj1" fmla="val 44278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51" name="AutoShape 15">
            <a:extLst>
              <a:ext uri="{FF2B5EF4-FFF2-40B4-BE49-F238E27FC236}">
                <a16:creationId xmlns:a16="http://schemas.microsoft.com/office/drawing/2014/main" id="{649263C7-66FE-4346-A3B3-63EF64E4D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4786313"/>
            <a:ext cx="1309687" cy="388937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91152" name="AutoShape 16">
            <a:extLst>
              <a:ext uri="{FF2B5EF4-FFF2-40B4-BE49-F238E27FC236}">
                <a16:creationId xmlns:a16="http://schemas.microsoft.com/office/drawing/2014/main" id="{73200586-9C2E-4891-913E-9E0EF200F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4784725"/>
            <a:ext cx="1417638" cy="388938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91153" name="AutoShape 17">
            <a:extLst>
              <a:ext uri="{FF2B5EF4-FFF2-40B4-BE49-F238E27FC236}">
                <a16:creationId xmlns:a16="http://schemas.microsoft.com/office/drawing/2014/main" id="{3FC6BFEF-F945-470C-AC81-DC4118F40A76}"/>
              </a:ext>
            </a:extLst>
          </p:cNvPr>
          <p:cNvCxnSpPr>
            <a:cxnSpLocks noChangeShapeType="1"/>
            <a:stCxn id="91148" idx="3"/>
            <a:endCxn id="91152" idx="1"/>
          </p:cNvCxnSpPr>
          <p:nvPr/>
        </p:nvCxnSpPr>
        <p:spPr bwMode="auto">
          <a:xfrm rot="16200000" flipH="1">
            <a:off x="2861469" y="4574382"/>
            <a:ext cx="371475" cy="242887"/>
          </a:xfrm>
          <a:prstGeom prst="bentConnector3">
            <a:avLst>
              <a:gd name="adj1" fmla="val 3675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54" name="AutoShape 18">
            <a:extLst>
              <a:ext uri="{FF2B5EF4-FFF2-40B4-BE49-F238E27FC236}">
                <a16:creationId xmlns:a16="http://schemas.microsoft.com/office/drawing/2014/main" id="{94F55749-0017-499C-AE78-90F0DBE91124}"/>
              </a:ext>
            </a:extLst>
          </p:cNvPr>
          <p:cNvCxnSpPr>
            <a:cxnSpLocks noChangeShapeType="1"/>
            <a:stCxn id="91148" idx="3"/>
            <a:endCxn id="91151" idx="1"/>
          </p:cNvCxnSpPr>
          <p:nvPr/>
        </p:nvCxnSpPr>
        <p:spPr bwMode="auto">
          <a:xfrm rot="5400000">
            <a:off x="1918495" y="3875881"/>
            <a:ext cx="373062" cy="1641475"/>
          </a:xfrm>
          <a:prstGeom prst="bentConnector3">
            <a:avLst>
              <a:gd name="adj1" fmla="val 3702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55" name="Oval 19">
            <a:extLst>
              <a:ext uri="{FF2B5EF4-FFF2-40B4-BE49-F238E27FC236}">
                <a16:creationId xmlns:a16="http://schemas.microsoft.com/office/drawing/2014/main" id="{AAF9E84D-C8FF-4CA3-A2CD-1C6B72C95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4711700"/>
            <a:ext cx="1655763" cy="576263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91157" name="AutoShape 21">
            <a:extLst>
              <a:ext uri="{FF2B5EF4-FFF2-40B4-BE49-F238E27FC236}">
                <a16:creationId xmlns:a16="http://schemas.microsoft.com/office/drawing/2014/main" id="{6EFF07A3-D29A-4324-A526-CED1CE2A0A92}"/>
              </a:ext>
            </a:extLst>
          </p:cNvPr>
          <p:cNvSpPr>
            <a:spLocks/>
          </p:cNvSpPr>
          <p:nvPr/>
        </p:nvSpPr>
        <p:spPr bwMode="auto">
          <a:xfrm>
            <a:off x="4859338" y="2708275"/>
            <a:ext cx="792162" cy="3529013"/>
          </a:xfrm>
          <a:prstGeom prst="leftBrace">
            <a:avLst>
              <a:gd name="adj1" fmla="val 37124"/>
              <a:gd name="adj2" fmla="val 4931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91158" name="Text Box 22">
            <a:extLst>
              <a:ext uri="{FF2B5EF4-FFF2-40B4-BE49-F238E27FC236}">
                <a16:creationId xmlns:a16="http://schemas.microsoft.com/office/drawing/2014/main" id="{8FDA8D50-1E1C-4AFC-8776-B589AE6A6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767013"/>
            <a:ext cx="360045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solidFill>
                  <a:srgbClr val="FF0000"/>
                </a:solidFill>
                <a:latin typeface="Garamond" panose="02020404030301010803" pitchFamily="18" charset="0"/>
              </a:rPr>
              <a:t>Presença de compostos orgânicos originários a partir de fontes antropogênicas (fenóis, nitrofenóis) e demais compostos aromáticos (tetracloreto de carbono, tetracloroetileno, etc)</a:t>
            </a:r>
            <a:r>
              <a:rPr lang="pt-BR" altLang="pt-BR" sz="240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86558694-A6F6-4B6A-969F-8C78D70D8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ORIGEM DOS PROBLEMAS DE GOSTO E ODOR EM ÁGUAS DE ABASTECIMENTO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ACEEC47-5000-44AE-A285-31B82798F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24075"/>
            <a:ext cx="8893175" cy="1160463"/>
          </a:xfrm>
        </p:spPr>
        <p:txBody>
          <a:bodyPr/>
          <a:lstStyle/>
          <a:p>
            <a:r>
              <a:rPr lang="pt-BR" altLang="pt-BR"/>
              <a:t>CONCEPÇÃO DE SISTEMAS DE ABASTECIMENTO DE ÁGUA</a:t>
            </a: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C7BBEB87-C038-4743-864B-1AC6D5B4AB1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6" name="Rectangle 4">
            <a:extLst>
              <a:ext uri="{FF2B5EF4-FFF2-40B4-BE49-F238E27FC236}">
                <a16:creationId xmlns:a16="http://schemas.microsoft.com/office/drawing/2014/main" id="{1A9BD2FD-1EE3-4839-8CF9-3D0EF5B63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4463"/>
            <a:ext cx="8893175" cy="1989137"/>
          </a:xfrm>
        </p:spPr>
        <p:txBody>
          <a:bodyPr/>
          <a:lstStyle/>
          <a:p>
            <a:r>
              <a:rPr lang="pt-BR" altLang="pt-BR" sz="4000"/>
              <a:t>CONCEPÇÃO HISTÓRICA DE SISTEMAS DE TRATAMENTO DE ÁGUA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42DC195C-2179-4B5A-BC1C-04795EB87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623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64622C98-7732-4FAF-95CC-678AAB25A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8623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Captação</a:t>
            </a:r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12609E5A-A67C-45E5-BA84-5AF47EDD1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678238"/>
            <a:ext cx="2017713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Adução de água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bruta</a:t>
            </a:r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B70A3357-2B56-4582-A379-7C33147A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3860800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ETA</a:t>
            </a:r>
          </a:p>
        </p:txBody>
      </p:sp>
      <p:sp>
        <p:nvSpPr>
          <p:cNvPr id="54281" name="Rectangle 9">
            <a:extLst>
              <a:ext uri="{FF2B5EF4-FFF2-40B4-BE49-F238E27FC236}">
                <a16:creationId xmlns:a16="http://schemas.microsoft.com/office/drawing/2014/main" id="{64310472-06D3-4280-8822-937B400EF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4941888"/>
            <a:ext cx="2046287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Adução de água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tratada</a:t>
            </a:r>
          </a:p>
        </p:txBody>
      </p:sp>
      <p:sp>
        <p:nvSpPr>
          <p:cNvPr id="54282" name="Rectangle 10">
            <a:extLst>
              <a:ext uri="{FF2B5EF4-FFF2-40B4-BE49-F238E27FC236}">
                <a16:creationId xmlns:a16="http://schemas.microsoft.com/office/drawing/2014/main" id="{DFDA0052-8E28-4591-A998-E4D6A4291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127625"/>
            <a:ext cx="17287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Reservação</a:t>
            </a:r>
          </a:p>
        </p:txBody>
      </p:sp>
      <p:sp>
        <p:nvSpPr>
          <p:cNvPr id="54283" name="Rectangle 11">
            <a:extLst>
              <a:ext uri="{FF2B5EF4-FFF2-40B4-BE49-F238E27FC236}">
                <a16:creationId xmlns:a16="http://schemas.microsoft.com/office/drawing/2014/main" id="{7EA9CA9E-F757-4E66-9D04-7482D123F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127625"/>
            <a:ext cx="165576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Distribuição</a:t>
            </a:r>
          </a:p>
        </p:txBody>
      </p:sp>
      <p:cxnSp>
        <p:nvCxnSpPr>
          <p:cNvPr id="54284" name="AutoShape 12">
            <a:extLst>
              <a:ext uri="{FF2B5EF4-FFF2-40B4-BE49-F238E27FC236}">
                <a16:creationId xmlns:a16="http://schemas.microsoft.com/office/drawing/2014/main" id="{FE452367-14FD-4ACF-94FF-5CE0DD4BD3E3}"/>
              </a:ext>
            </a:extLst>
          </p:cNvPr>
          <p:cNvCxnSpPr>
            <a:cxnSpLocks noChangeShapeType="1"/>
            <a:stCxn id="54277" idx="3"/>
            <a:endCxn id="54278" idx="1"/>
          </p:cNvCxnSpPr>
          <p:nvPr/>
        </p:nvCxnSpPr>
        <p:spPr bwMode="auto">
          <a:xfrm>
            <a:off x="1908175" y="4078288"/>
            <a:ext cx="6461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85" name="AutoShape 13">
            <a:extLst>
              <a:ext uri="{FF2B5EF4-FFF2-40B4-BE49-F238E27FC236}">
                <a16:creationId xmlns:a16="http://schemas.microsoft.com/office/drawing/2014/main" id="{BAF4716A-A8C7-4A49-A6B0-1DB3D4BD36D4}"/>
              </a:ext>
            </a:extLst>
          </p:cNvPr>
          <p:cNvCxnSpPr>
            <a:cxnSpLocks noChangeShapeType="1"/>
            <a:stCxn id="54278" idx="3"/>
            <a:endCxn id="54279" idx="1"/>
          </p:cNvCxnSpPr>
          <p:nvPr/>
        </p:nvCxnSpPr>
        <p:spPr bwMode="auto">
          <a:xfrm flipV="1">
            <a:off x="4067175" y="4075113"/>
            <a:ext cx="647700" cy="3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86" name="AutoShape 14">
            <a:extLst>
              <a:ext uri="{FF2B5EF4-FFF2-40B4-BE49-F238E27FC236}">
                <a16:creationId xmlns:a16="http://schemas.microsoft.com/office/drawing/2014/main" id="{C16A85B9-F30F-4924-A84C-38119789239C}"/>
              </a:ext>
            </a:extLst>
          </p:cNvPr>
          <p:cNvCxnSpPr>
            <a:cxnSpLocks noChangeShapeType="1"/>
            <a:stCxn id="54279" idx="3"/>
            <a:endCxn id="54280" idx="1"/>
          </p:cNvCxnSpPr>
          <p:nvPr/>
        </p:nvCxnSpPr>
        <p:spPr bwMode="auto">
          <a:xfrm>
            <a:off x="6732588" y="4075113"/>
            <a:ext cx="358775" cy="15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87" name="AutoShape 15">
            <a:extLst>
              <a:ext uri="{FF2B5EF4-FFF2-40B4-BE49-F238E27FC236}">
                <a16:creationId xmlns:a16="http://schemas.microsoft.com/office/drawing/2014/main" id="{EF19937A-247C-46DC-99AF-ECE9194BA6E8}"/>
              </a:ext>
            </a:extLst>
          </p:cNvPr>
          <p:cNvCxnSpPr>
            <a:cxnSpLocks noChangeShapeType="1"/>
            <a:stCxn id="54280" idx="2"/>
            <a:endCxn id="54281" idx="0"/>
          </p:cNvCxnSpPr>
          <p:nvPr/>
        </p:nvCxnSpPr>
        <p:spPr bwMode="auto">
          <a:xfrm rot="5400000">
            <a:off x="7520781" y="4614069"/>
            <a:ext cx="649288" cy="6350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88" name="AutoShape 16">
            <a:extLst>
              <a:ext uri="{FF2B5EF4-FFF2-40B4-BE49-F238E27FC236}">
                <a16:creationId xmlns:a16="http://schemas.microsoft.com/office/drawing/2014/main" id="{A5CE4A04-75A5-489C-BB93-74F59C9F82E9}"/>
              </a:ext>
            </a:extLst>
          </p:cNvPr>
          <p:cNvCxnSpPr>
            <a:cxnSpLocks noChangeShapeType="1"/>
            <a:stCxn id="54281" idx="1"/>
            <a:endCxn id="54282" idx="3"/>
          </p:cNvCxnSpPr>
          <p:nvPr/>
        </p:nvCxnSpPr>
        <p:spPr bwMode="auto">
          <a:xfrm rot="10800000" flipV="1">
            <a:off x="5724525" y="5338763"/>
            <a:ext cx="1093788" cy="4762"/>
          </a:xfrm>
          <a:prstGeom prst="bentConnector3">
            <a:avLst>
              <a:gd name="adj1" fmla="val 4992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89" name="AutoShape 17">
            <a:extLst>
              <a:ext uri="{FF2B5EF4-FFF2-40B4-BE49-F238E27FC236}">
                <a16:creationId xmlns:a16="http://schemas.microsoft.com/office/drawing/2014/main" id="{2C640397-EB4F-43C4-A986-30732ABC0CCA}"/>
              </a:ext>
            </a:extLst>
          </p:cNvPr>
          <p:cNvCxnSpPr>
            <a:cxnSpLocks noChangeShapeType="1"/>
            <a:stCxn id="54282" idx="1"/>
            <a:endCxn id="54283" idx="3"/>
          </p:cNvCxnSpPr>
          <p:nvPr/>
        </p:nvCxnSpPr>
        <p:spPr bwMode="auto">
          <a:xfrm rot="10800000">
            <a:off x="3348038" y="5343525"/>
            <a:ext cx="647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90" name="Oval 18">
            <a:extLst>
              <a:ext uri="{FF2B5EF4-FFF2-40B4-BE49-F238E27FC236}">
                <a16:creationId xmlns:a16="http://schemas.microsoft.com/office/drawing/2014/main" id="{B39613B8-869B-47EF-A335-10076137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00438"/>
            <a:ext cx="1944688" cy="1020762"/>
          </a:xfrm>
          <a:prstGeom prst="ellipse">
            <a:avLst/>
          </a:prstGeom>
          <a:solidFill>
            <a:srgbClr val="00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6221FC0B-ED66-4685-9C69-9B198C9AB92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AutoShape 3">
            <a:extLst>
              <a:ext uri="{FF2B5EF4-FFF2-40B4-BE49-F238E27FC236}">
                <a16:creationId xmlns:a16="http://schemas.microsoft.com/office/drawing/2014/main" id="{7FB51319-C78D-4B8C-BB64-13959A25A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1924050"/>
            <a:ext cx="223837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50180" name="AutoShape 4">
            <a:extLst>
              <a:ext uri="{FF2B5EF4-FFF2-40B4-BE49-F238E27FC236}">
                <a16:creationId xmlns:a16="http://schemas.microsoft.com/office/drawing/2014/main" id="{70DDBF08-20B7-41A0-951A-73BF9789F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021013"/>
            <a:ext cx="3167062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50181" name="AutoShape 5">
            <a:extLst>
              <a:ext uri="{FF2B5EF4-FFF2-40B4-BE49-F238E27FC236}">
                <a16:creationId xmlns:a16="http://schemas.microsoft.com/office/drawing/2014/main" id="{193884C9-7F17-4487-888D-527DE51427B6}"/>
              </a:ext>
            </a:extLst>
          </p:cNvPr>
          <p:cNvCxnSpPr>
            <a:cxnSpLocks noChangeShapeType="1"/>
            <a:stCxn id="50179" idx="3"/>
            <a:endCxn id="50180" idx="1"/>
          </p:cNvCxnSpPr>
          <p:nvPr/>
        </p:nvCxnSpPr>
        <p:spPr bwMode="auto">
          <a:xfrm rot="5400000">
            <a:off x="2856707" y="1475581"/>
            <a:ext cx="750888" cy="2670175"/>
          </a:xfrm>
          <a:prstGeom prst="bentConnector3">
            <a:avLst>
              <a:gd name="adj1" fmla="val 3890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82" name="AutoShape 6">
            <a:extLst>
              <a:ext uri="{FF2B5EF4-FFF2-40B4-BE49-F238E27FC236}">
                <a16:creationId xmlns:a16="http://schemas.microsoft.com/office/drawing/2014/main" id="{8899C16C-8680-4FBF-ABE8-ADDA3EE1B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2663"/>
            <a:ext cx="1887538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50183" name="AutoShape 7">
            <a:extLst>
              <a:ext uri="{FF2B5EF4-FFF2-40B4-BE49-F238E27FC236}">
                <a16:creationId xmlns:a16="http://schemas.microsoft.com/office/drawing/2014/main" id="{50B2E163-7C87-46DA-A0D9-E2AB2AEC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79583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50184" name="AutoShape 8">
            <a:extLst>
              <a:ext uri="{FF2B5EF4-FFF2-40B4-BE49-F238E27FC236}">
                <a16:creationId xmlns:a16="http://schemas.microsoft.com/office/drawing/2014/main" id="{F0453561-1ECC-4C2D-9BCB-FBA0CFE6FA9B}"/>
              </a:ext>
            </a:extLst>
          </p:cNvPr>
          <p:cNvCxnSpPr>
            <a:cxnSpLocks noChangeShapeType="1"/>
            <a:stCxn id="50180" idx="3"/>
            <a:endCxn id="50182" idx="1"/>
          </p:cNvCxnSpPr>
          <p:nvPr/>
        </p:nvCxnSpPr>
        <p:spPr bwMode="auto">
          <a:xfrm rot="5400000">
            <a:off x="893763" y="3917950"/>
            <a:ext cx="1239837" cy="766763"/>
          </a:xfrm>
          <a:prstGeom prst="bentConnector3">
            <a:avLst>
              <a:gd name="adj1" fmla="val 4481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5" name="AutoShape 9">
            <a:extLst>
              <a:ext uri="{FF2B5EF4-FFF2-40B4-BE49-F238E27FC236}">
                <a16:creationId xmlns:a16="http://schemas.microsoft.com/office/drawing/2014/main" id="{27B63F91-53A6-4565-9F65-98E5B33F9358}"/>
              </a:ext>
            </a:extLst>
          </p:cNvPr>
          <p:cNvCxnSpPr>
            <a:cxnSpLocks noChangeShapeType="1"/>
            <a:stCxn id="50180" idx="3"/>
            <a:endCxn id="50183" idx="1"/>
          </p:cNvCxnSpPr>
          <p:nvPr/>
        </p:nvCxnSpPr>
        <p:spPr bwMode="auto">
          <a:xfrm rot="16200000" flipH="1">
            <a:off x="1963738" y="3614738"/>
            <a:ext cx="1243012" cy="1376362"/>
          </a:xfrm>
          <a:prstGeom prst="bentConnector3">
            <a:avLst>
              <a:gd name="adj1" fmla="val 4482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86" name="AutoShape 10">
            <a:extLst>
              <a:ext uri="{FF2B5EF4-FFF2-40B4-BE49-F238E27FC236}">
                <a16:creationId xmlns:a16="http://schemas.microsoft.com/office/drawing/2014/main" id="{B0FA9C53-6314-4D9C-9A0C-BC86F9B1F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756275"/>
            <a:ext cx="158432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50187" name="AutoShape 11">
            <a:extLst>
              <a:ext uri="{FF2B5EF4-FFF2-40B4-BE49-F238E27FC236}">
                <a16:creationId xmlns:a16="http://schemas.microsoft.com/office/drawing/2014/main" id="{24F161C2-E09F-4685-8675-E1FCBEE1E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756275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50188" name="AutoShape 12">
            <a:extLst>
              <a:ext uri="{FF2B5EF4-FFF2-40B4-BE49-F238E27FC236}">
                <a16:creationId xmlns:a16="http://schemas.microsoft.com/office/drawing/2014/main" id="{7347C58D-16FF-4367-A84C-81C08D10FAC9}"/>
              </a:ext>
            </a:extLst>
          </p:cNvPr>
          <p:cNvCxnSpPr>
            <a:cxnSpLocks noChangeShapeType="1"/>
            <a:stCxn id="50183" idx="3"/>
            <a:endCxn id="50187" idx="1"/>
          </p:cNvCxnSpPr>
          <p:nvPr/>
        </p:nvCxnSpPr>
        <p:spPr bwMode="auto">
          <a:xfrm rot="16200000" flipH="1">
            <a:off x="3128963" y="5451475"/>
            <a:ext cx="577850" cy="28892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89" name="AutoShape 13">
            <a:extLst>
              <a:ext uri="{FF2B5EF4-FFF2-40B4-BE49-F238E27FC236}">
                <a16:creationId xmlns:a16="http://schemas.microsoft.com/office/drawing/2014/main" id="{F28E51C7-0F02-4666-ACA8-C877D5C6C6A2}"/>
              </a:ext>
            </a:extLst>
          </p:cNvPr>
          <p:cNvCxnSpPr>
            <a:cxnSpLocks noChangeShapeType="1"/>
            <a:stCxn id="50183" idx="3"/>
            <a:endCxn id="50186" idx="1"/>
          </p:cNvCxnSpPr>
          <p:nvPr/>
        </p:nvCxnSpPr>
        <p:spPr bwMode="auto">
          <a:xfrm rot="5400000">
            <a:off x="2017713" y="4629150"/>
            <a:ext cx="577850" cy="193357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90" name="AutoShape 14">
            <a:extLst>
              <a:ext uri="{FF2B5EF4-FFF2-40B4-BE49-F238E27FC236}">
                <a16:creationId xmlns:a16="http://schemas.microsoft.com/office/drawing/2014/main" id="{80B81607-0A04-40F9-AEB5-AACC17C47D3E}"/>
              </a:ext>
            </a:extLst>
          </p:cNvPr>
          <p:cNvSpPr>
            <a:spLocks/>
          </p:cNvSpPr>
          <p:nvPr/>
        </p:nvSpPr>
        <p:spPr bwMode="auto">
          <a:xfrm>
            <a:off x="4859338" y="2708275"/>
            <a:ext cx="792162" cy="3889375"/>
          </a:xfrm>
          <a:prstGeom prst="leftBrace">
            <a:avLst>
              <a:gd name="adj1" fmla="val 40915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0191" name="Text Box 15">
            <a:extLst>
              <a:ext uri="{FF2B5EF4-FFF2-40B4-BE49-F238E27FC236}">
                <a16:creationId xmlns:a16="http://schemas.microsoft.com/office/drawing/2014/main" id="{26F199CD-A781-4C3F-AACB-57D502886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767013"/>
            <a:ext cx="360045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Odor e sabor em águas de abastecimento originados no processo de tratamento. Ação de agentes oxidantes e suas reações com compostos orgânicos, que podem ser de origem biogênica e ou antropogênica </a:t>
            </a:r>
          </a:p>
        </p:txBody>
      </p:sp>
      <p:cxnSp>
        <p:nvCxnSpPr>
          <p:cNvPr id="50192" name="AutoShape 16">
            <a:extLst>
              <a:ext uri="{FF2B5EF4-FFF2-40B4-BE49-F238E27FC236}">
                <a16:creationId xmlns:a16="http://schemas.microsoft.com/office/drawing/2014/main" id="{B386044E-D3CE-426D-BBC4-7247179C44E3}"/>
              </a:ext>
            </a:extLst>
          </p:cNvPr>
          <p:cNvCxnSpPr>
            <a:cxnSpLocks noChangeShapeType="1"/>
            <a:stCxn id="50193" idx="0"/>
            <a:endCxn id="50190" idx="1"/>
          </p:cNvCxnSpPr>
          <p:nvPr/>
        </p:nvCxnSpPr>
        <p:spPr bwMode="auto">
          <a:xfrm rot="16200000">
            <a:off x="3273426" y="3935412"/>
            <a:ext cx="855662" cy="229076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93" name="Oval 17">
            <a:extLst>
              <a:ext uri="{FF2B5EF4-FFF2-40B4-BE49-F238E27FC236}">
                <a16:creationId xmlns:a16="http://schemas.microsoft.com/office/drawing/2014/main" id="{73255445-7FAD-4B1A-AFCD-FD15B6433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508625"/>
            <a:ext cx="4321175" cy="1081088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0194" name="Rectangle 18">
            <a:extLst>
              <a:ext uri="{FF2B5EF4-FFF2-40B4-BE49-F238E27FC236}">
                <a16:creationId xmlns:a16="http://schemas.microsoft.com/office/drawing/2014/main" id="{87E9A7C7-885B-41AF-B313-844D68381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09550"/>
            <a:ext cx="8785225" cy="1347788"/>
          </a:xfrm>
          <a:noFill/>
          <a:ln/>
        </p:spPr>
        <p:txBody>
          <a:bodyPr/>
          <a:lstStyle/>
          <a:p>
            <a:r>
              <a:rPr lang="pt-BR" altLang="pt-BR" sz="3200"/>
              <a:t>ORIGEM DOS PROBLEMAS DE GOSTO E ODOR EM ÁGUAS DE ABASTECIMENTO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08" name="Picture 24" descr="ETA Alto Tietê - Sistema de Cloração 3">
            <a:extLst>
              <a:ext uri="{FF2B5EF4-FFF2-40B4-BE49-F238E27FC236}">
                <a16:creationId xmlns:a16="http://schemas.microsoft.com/office/drawing/2014/main" id="{B146ACBC-AFF6-4684-BE5A-54BBDFB7257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38325"/>
            <a:ext cx="5688012" cy="3895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210" name="Picture 26" descr="ETA Capivari (Sanasa) 061">
            <a:extLst>
              <a:ext uri="{FF2B5EF4-FFF2-40B4-BE49-F238E27FC236}">
                <a16:creationId xmlns:a16="http://schemas.microsoft.com/office/drawing/2014/main" id="{D062F7F4-8383-4047-8E65-2A5CBEB68F0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447925"/>
            <a:ext cx="4932363" cy="414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9" name="Picture 5">
            <a:extLst>
              <a:ext uri="{FF2B5EF4-FFF2-40B4-BE49-F238E27FC236}">
                <a16:creationId xmlns:a16="http://schemas.microsoft.com/office/drawing/2014/main" id="{2662CE0E-CF5C-408F-A31E-73466665029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0" name="AutoShape 6">
            <a:extLst>
              <a:ext uri="{FF2B5EF4-FFF2-40B4-BE49-F238E27FC236}">
                <a16:creationId xmlns:a16="http://schemas.microsoft.com/office/drawing/2014/main" id="{B5C59749-E11E-46FE-A0D5-3F54E3ADB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2133600"/>
            <a:ext cx="1866900" cy="388938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93191" name="AutoShape 7">
            <a:extLst>
              <a:ext uri="{FF2B5EF4-FFF2-40B4-BE49-F238E27FC236}">
                <a16:creationId xmlns:a16="http://schemas.microsoft.com/office/drawing/2014/main" id="{90C127E1-8F40-4F00-91B4-C29C1A4B7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914650"/>
            <a:ext cx="2687637" cy="4572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93192" name="AutoShape 8">
            <a:extLst>
              <a:ext uri="{FF2B5EF4-FFF2-40B4-BE49-F238E27FC236}">
                <a16:creationId xmlns:a16="http://schemas.microsoft.com/office/drawing/2014/main" id="{5399161E-AEF9-486D-839D-4FEFAC682D70}"/>
              </a:ext>
            </a:extLst>
          </p:cNvPr>
          <p:cNvCxnSpPr>
            <a:cxnSpLocks noChangeShapeType="1"/>
            <a:stCxn id="93190" idx="3"/>
            <a:endCxn id="93191" idx="1"/>
          </p:cNvCxnSpPr>
          <p:nvPr/>
        </p:nvCxnSpPr>
        <p:spPr bwMode="auto">
          <a:xfrm rot="5400000">
            <a:off x="2647951" y="1655762"/>
            <a:ext cx="506412" cy="2239963"/>
          </a:xfrm>
          <a:prstGeom prst="bentConnector3">
            <a:avLst>
              <a:gd name="adj1" fmla="val 3856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193" name="AutoShape 9">
            <a:extLst>
              <a:ext uri="{FF2B5EF4-FFF2-40B4-BE49-F238E27FC236}">
                <a16:creationId xmlns:a16="http://schemas.microsoft.com/office/drawing/2014/main" id="{F4704344-4C55-483B-B961-281C4C806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4119563"/>
            <a:ext cx="1566862" cy="388937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93194" name="AutoShape 10">
            <a:extLst>
              <a:ext uri="{FF2B5EF4-FFF2-40B4-BE49-F238E27FC236}">
                <a16:creationId xmlns:a16="http://schemas.microsoft.com/office/drawing/2014/main" id="{5382F994-731E-4445-B655-303B42116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3" y="4121150"/>
            <a:ext cx="1417637" cy="388938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93195" name="AutoShape 11">
            <a:extLst>
              <a:ext uri="{FF2B5EF4-FFF2-40B4-BE49-F238E27FC236}">
                <a16:creationId xmlns:a16="http://schemas.microsoft.com/office/drawing/2014/main" id="{5D04DF34-A537-431D-9910-5B0D208EB69E}"/>
              </a:ext>
            </a:extLst>
          </p:cNvPr>
          <p:cNvCxnSpPr>
            <a:cxnSpLocks noChangeShapeType="1"/>
            <a:stCxn id="93191" idx="3"/>
            <a:endCxn id="93193" idx="1"/>
          </p:cNvCxnSpPr>
          <p:nvPr/>
        </p:nvCxnSpPr>
        <p:spPr bwMode="auto">
          <a:xfrm rot="5400000">
            <a:off x="1022350" y="3457575"/>
            <a:ext cx="844550" cy="673100"/>
          </a:xfrm>
          <a:prstGeom prst="bentConnector3">
            <a:avLst>
              <a:gd name="adj1" fmla="val 44171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196" name="AutoShape 12">
            <a:extLst>
              <a:ext uri="{FF2B5EF4-FFF2-40B4-BE49-F238E27FC236}">
                <a16:creationId xmlns:a16="http://schemas.microsoft.com/office/drawing/2014/main" id="{9B43AB91-D7A6-47C1-8E14-0176CF267F20}"/>
              </a:ext>
            </a:extLst>
          </p:cNvPr>
          <p:cNvCxnSpPr>
            <a:cxnSpLocks noChangeShapeType="1"/>
            <a:stCxn id="93191" idx="3"/>
            <a:endCxn id="93194" idx="1"/>
          </p:cNvCxnSpPr>
          <p:nvPr/>
        </p:nvCxnSpPr>
        <p:spPr bwMode="auto">
          <a:xfrm rot="16200000" flipH="1">
            <a:off x="1930400" y="3222625"/>
            <a:ext cx="846138" cy="1144588"/>
          </a:xfrm>
          <a:prstGeom prst="bentConnector3">
            <a:avLst>
              <a:gd name="adj1" fmla="val 44278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197" name="AutoShape 13">
            <a:extLst>
              <a:ext uri="{FF2B5EF4-FFF2-40B4-BE49-F238E27FC236}">
                <a16:creationId xmlns:a16="http://schemas.microsoft.com/office/drawing/2014/main" id="{2F29790D-3B77-468B-836D-AD122BF68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4786313"/>
            <a:ext cx="1309687" cy="388937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93198" name="AutoShape 14">
            <a:extLst>
              <a:ext uri="{FF2B5EF4-FFF2-40B4-BE49-F238E27FC236}">
                <a16:creationId xmlns:a16="http://schemas.microsoft.com/office/drawing/2014/main" id="{D8561185-8EDA-4A45-87B1-B03EEEC53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4784725"/>
            <a:ext cx="1417638" cy="388938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93199" name="AutoShape 15">
            <a:extLst>
              <a:ext uri="{FF2B5EF4-FFF2-40B4-BE49-F238E27FC236}">
                <a16:creationId xmlns:a16="http://schemas.microsoft.com/office/drawing/2014/main" id="{33AFD417-2072-46DA-B688-026C2DBE2D00}"/>
              </a:ext>
            </a:extLst>
          </p:cNvPr>
          <p:cNvCxnSpPr>
            <a:cxnSpLocks noChangeShapeType="1"/>
            <a:stCxn id="93194" idx="3"/>
            <a:endCxn id="93198" idx="1"/>
          </p:cNvCxnSpPr>
          <p:nvPr/>
        </p:nvCxnSpPr>
        <p:spPr bwMode="auto">
          <a:xfrm rot="16200000" flipH="1">
            <a:off x="2861469" y="4574382"/>
            <a:ext cx="371475" cy="242887"/>
          </a:xfrm>
          <a:prstGeom prst="bentConnector3">
            <a:avLst>
              <a:gd name="adj1" fmla="val 3675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200" name="AutoShape 16">
            <a:extLst>
              <a:ext uri="{FF2B5EF4-FFF2-40B4-BE49-F238E27FC236}">
                <a16:creationId xmlns:a16="http://schemas.microsoft.com/office/drawing/2014/main" id="{93C0EBBD-94AD-45A6-8094-2FD673588879}"/>
              </a:ext>
            </a:extLst>
          </p:cNvPr>
          <p:cNvCxnSpPr>
            <a:cxnSpLocks noChangeShapeType="1"/>
            <a:stCxn id="93194" idx="3"/>
            <a:endCxn id="93197" idx="1"/>
          </p:cNvCxnSpPr>
          <p:nvPr/>
        </p:nvCxnSpPr>
        <p:spPr bwMode="auto">
          <a:xfrm rot="5400000">
            <a:off x="1918495" y="3875881"/>
            <a:ext cx="373062" cy="1641475"/>
          </a:xfrm>
          <a:prstGeom prst="bentConnector3">
            <a:avLst>
              <a:gd name="adj1" fmla="val 3702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01" name="Oval 17">
            <a:extLst>
              <a:ext uri="{FF2B5EF4-FFF2-40B4-BE49-F238E27FC236}">
                <a16:creationId xmlns:a16="http://schemas.microsoft.com/office/drawing/2014/main" id="{5A2AECA5-915C-4701-A830-CCF45D29D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4711700"/>
            <a:ext cx="3552825" cy="576263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93206" name="AutoShape 22">
            <a:extLst>
              <a:ext uri="{FF2B5EF4-FFF2-40B4-BE49-F238E27FC236}">
                <a16:creationId xmlns:a16="http://schemas.microsoft.com/office/drawing/2014/main" id="{D76CBF25-FAC8-450A-9164-BCA937470EA4}"/>
              </a:ext>
            </a:extLst>
          </p:cNvPr>
          <p:cNvSpPr>
            <a:spLocks/>
          </p:cNvSpPr>
          <p:nvPr/>
        </p:nvSpPr>
        <p:spPr bwMode="auto">
          <a:xfrm>
            <a:off x="4643438" y="2565400"/>
            <a:ext cx="792162" cy="3889375"/>
          </a:xfrm>
          <a:prstGeom prst="leftBrace">
            <a:avLst>
              <a:gd name="adj1" fmla="val 40915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93207" name="Text Box 23">
            <a:extLst>
              <a:ext uri="{FF2B5EF4-FFF2-40B4-BE49-F238E27FC236}">
                <a16:creationId xmlns:a16="http://schemas.microsoft.com/office/drawing/2014/main" id="{942E3112-4A91-4E49-958F-47EADEDE2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624138"/>
            <a:ext cx="360045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Odor e sabor em águas de abastecimento originados no processo de tratamento. Ação de agentes oxidantes e suas reações com compostos orgânicos, que podem ser de origem biogênica e ou antropogênica 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4FBA5EC-B676-4919-AEAF-0D448CBED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ORIGEM DOS PROBLEMAS DE GOSTO E ODOR EM ÁGUAS DE ABASTECIMENTO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DD4DE51-36F4-47DE-A738-C7D59F301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24075"/>
            <a:ext cx="8893175" cy="1160463"/>
          </a:xfrm>
        </p:spPr>
        <p:txBody>
          <a:bodyPr/>
          <a:lstStyle/>
          <a:p>
            <a:r>
              <a:rPr lang="pt-BR" altLang="pt-BR"/>
              <a:t>CONCEPÇÃO DE SISTEMAS DE ABASTECIMENTO DE ÁGUA</a:t>
            </a: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3E5F81F8-C5BC-4767-886D-F8A551CC166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0" name="Rectangle 4">
            <a:extLst>
              <a:ext uri="{FF2B5EF4-FFF2-40B4-BE49-F238E27FC236}">
                <a16:creationId xmlns:a16="http://schemas.microsoft.com/office/drawing/2014/main" id="{889A0B90-5E49-42CC-809C-C72B43090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4463"/>
            <a:ext cx="8893175" cy="1989137"/>
          </a:xfrm>
        </p:spPr>
        <p:txBody>
          <a:bodyPr/>
          <a:lstStyle/>
          <a:p>
            <a:r>
              <a:rPr lang="pt-BR" altLang="pt-BR" sz="4000"/>
              <a:t>CONCEPÇÃO HISTÓRICA DE SISTEMAS DE TRATAMENTO DE ÁGUA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252C4F7A-AE39-4ED9-85DA-5873032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623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9BF1A9CE-C3B2-4A65-93CA-2B33595C4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8623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Captação</a:t>
            </a:r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11834A89-9A15-44CD-8E13-E5315FA6C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678238"/>
            <a:ext cx="2017713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Adução de água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bruta</a:t>
            </a:r>
          </a:p>
        </p:txBody>
      </p:sp>
      <p:sp>
        <p:nvSpPr>
          <p:cNvPr id="55304" name="Rectangle 8">
            <a:extLst>
              <a:ext uri="{FF2B5EF4-FFF2-40B4-BE49-F238E27FC236}">
                <a16:creationId xmlns:a16="http://schemas.microsoft.com/office/drawing/2014/main" id="{70A51568-0AAB-4E0C-A34A-092571695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3860800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ETA</a:t>
            </a:r>
          </a:p>
        </p:txBody>
      </p:sp>
      <p:sp>
        <p:nvSpPr>
          <p:cNvPr id="55305" name="Rectangle 9">
            <a:extLst>
              <a:ext uri="{FF2B5EF4-FFF2-40B4-BE49-F238E27FC236}">
                <a16:creationId xmlns:a16="http://schemas.microsoft.com/office/drawing/2014/main" id="{7C697DB7-CCA4-48BE-B79C-643BD00B3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4941888"/>
            <a:ext cx="2046287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Adução de água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tratada</a:t>
            </a:r>
          </a:p>
        </p:txBody>
      </p:sp>
      <p:sp>
        <p:nvSpPr>
          <p:cNvPr id="55306" name="Rectangle 10">
            <a:extLst>
              <a:ext uri="{FF2B5EF4-FFF2-40B4-BE49-F238E27FC236}">
                <a16:creationId xmlns:a16="http://schemas.microsoft.com/office/drawing/2014/main" id="{B99FC0BF-ADB9-4A6B-A61C-33A295310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127625"/>
            <a:ext cx="17287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Reservação</a:t>
            </a:r>
          </a:p>
        </p:txBody>
      </p:sp>
      <p:sp>
        <p:nvSpPr>
          <p:cNvPr id="55307" name="Rectangle 11">
            <a:extLst>
              <a:ext uri="{FF2B5EF4-FFF2-40B4-BE49-F238E27FC236}">
                <a16:creationId xmlns:a16="http://schemas.microsoft.com/office/drawing/2014/main" id="{2C1B01F0-D1A3-405C-B13A-4B0C20511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127625"/>
            <a:ext cx="165576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Distribuição</a:t>
            </a:r>
          </a:p>
        </p:txBody>
      </p:sp>
      <p:cxnSp>
        <p:nvCxnSpPr>
          <p:cNvPr id="55308" name="AutoShape 12">
            <a:extLst>
              <a:ext uri="{FF2B5EF4-FFF2-40B4-BE49-F238E27FC236}">
                <a16:creationId xmlns:a16="http://schemas.microsoft.com/office/drawing/2014/main" id="{9FAD40CC-8753-423A-B016-44EB18986F04}"/>
              </a:ext>
            </a:extLst>
          </p:cNvPr>
          <p:cNvCxnSpPr>
            <a:cxnSpLocks noChangeShapeType="1"/>
            <a:stCxn id="55301" idx="3"/>
            <a:endCxn id="55302" idx="1"/>
          </p:cNvCxnSpPr>
          <p:nvPr/>
        </p:nvCxnSpPr>
        <p:spPr bwMode="auto">
          <a:xfrm>
            <a:off x="1908175" y="4078288"/>
            <a:ext cx="6461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09" name="AutoShape 13">
            <a:extLst>
              <a:ext uri="{FF2B5EF4-FFF2-40B4-BE49-F238E27FC236}">
                <a16:creationId xmlns:a16="http://schemas.microsoft.com/office/drawing/2014/main" id="{5A4E3E89-A29C-4B7D-AB85-B8381C7746BD}"/>
              </a:ext>
            </a:extLst>
          </p:cNvPr>
          <p:cNvCxnSpPr>
            <a:cxnSpLocks noChangeShapeType="1"/>
            <a:stCxn id="55302" idx="3"/>
            <a:endCxn id="55303" idx="1"/>
          </p:cNvCxnSpPr>
          <p:nvPr/>
        </p:nvCxnSpPr>
        <p:spPr bwMode="auto">
          <a:xfrm flipV="1">
            <a:off x="4067175" y="4075113"/>
            <a:ext cx="647700" cy="3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10" name="AutoShape 14">
            <a:extLst>
              <a:ext uri="{FF2B5EF4-FFF2-40B4-BE49-F238E27FC236}">
                <a16:creationId xmlns:a16="http://schemas.microsoft.com/office/drawing/2014/main" id="{ECC16A5D-F0DF-4934-A58E-FA1B0AB90539}"/>
              </a:ext>
            </a:extLst>
          </p:cNvPr>
          <p:cNvCxnSpPr>
            <a:cxnSpLocks noChangeShapeType="1"/>
            <a:stCxn id="55303" idx="3"/>
            <a:endCxn id="55304" idx="1"/>
          </p:cNvCxnSpPr>
          <p:nvPr/>
        </p:nvCxnSpPr>
        <p:spPr bwMode="auto">
          <a:xfrm>
            <a:off x="6732588" y="4075113"/>
            <a:ext cx="358775" cy="15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11" name="AutoShape 15">
            <a:extLst>
              <a:ext uri="{FF2B5EF4-FFF2-40B4-BE49-F238E27FC236}">
                <a16:creationId xmlns:a16="http://schemas.microsoft.com/office/drawing/2014/main" id="{A8E22A56-3C09-4380-B4BE-E0E99E445A3B}"/>
              </a:ext>
            </a:extLst>
          </p:cNvPr>
          <p:cNvCxnSpPr>
            <a:cxnSpLocks noChangeShapeType="1"/>
            <a:stCxn id="55304" idx="2"/>
            <a:endCxn id="55305" idx="0"/>
          </p:cNvCxnSpPr>
          <p:nvPr/>
        </p:nvCxnSpPr>
        <p:spPr bwMode="auto">
          <a:xfrm rot="5400000">
            <a:off x="7520781" y="4614069"/>
            <a:ext cx="649288" cy="6350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12" name="AutoShape 16">
            <a:extLst>
              <a:ext uri="{FF2B5EF4-FFF2-40B4-BE49-F238E27FC236}">
                <a16:creationId xmlns:a16="http://schemas.microsoft.com/office/drawing/2014/main" id="{A2C88BA7-32EF-4DAF-ACB0-C8CD8F5FD596}"/>
              </a:ext>
            </a:extLst>
          </p:cNvPr>
          <p:cNvCxnSpPr>
            <a:cxnSpLocks noChangeShapeType="1"/>
            <a:stCxn id="55305" idx="1"/>
            <a:endCxn id="55306" idx="3"/>
          </p:cNvCxnSpPr>
          <p:nvPr/>
        </p:nvCxnSpPr>
        <p:spPr bwMode="auto">
          <a:xfrm rot="10800000" flipV="1">
            <a:off x="5724525" y="5338763"/>
            <a:ext cx="1093788" cy="4762"/>
          </a:xfrm>
          <a:prstGeom prst="bentConnector3">
            <a:avLst>
              <a:gd name="adj1" fmla="val 4992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13" name="AutoShape 17">
            <a:extLst>
              <a:ext uri="{FF2B5EF4-FFF2-40B4-BE49-F238E27FC236}">
                <a16:creationId xmlns:a16="http://schemas.microsoft.com/office/drawing/2014/main" id="{B4C6DFD4-246C-4CE5-A4C1-05FB7E3705E5}"/>
              </a:ext>
            </a:extLst>
          </p:cNvPr>
          <p:cNvCxnSpPr>
            <a:cxnSpLocks noChangeShapeType="1"/>
            <a:stCxn id="55306" idx="1"/>
            <a:endCxn id="55307" idx="3"/>
          </p:cNvCxnSpPr>
          <p:nvPr/>
        </p:nvCxnSpPr>
        <p:spPr bwMode="auto">
          <a:xfrm rot="10800000">
            <a:off x="3348038" y="5343525"/>
            <a:ext cx="647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14" name="Oval 18">
            <a:extLst>
              <a:ext uri="{FF2B5EF4-FFF2-40B4-BE49-F238E27FC236}">
                <a16:creationId xmlns:a16="http://schemas.microsoft.com/office/drawing/2014/main" id="{602C4830-C2C8-49E7-B5EF-C593D1AD3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3525838"/>
            <a:ext cx="1944687" cy="911225"/>
          </a:xfrm>
          <a:prstGeom prst="ellipse">
            <a:avLst/>
          </a:prstGeom>
          <a:solidFill>
            <a:srgbClr val="00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DC111A34-0543-469F-A139-403BB682536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AutoShape 3">
            <a:extLst>
              <a:ext uri="{FF2B5EF4-FFF2-40B4-BE49-F238E27FC236}">
                <a16:creationId xmlns:a16="http://schemas.microsoft.com/office/drawing/2014/main" id="{F0AFB159-0186-49A0-95B9-4C1E215A4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1924050"/>
            <a:ext cx="223837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51204" name="AutoShape 4">
            <a:extLst>
              <a:ext uri="{FF2B5EF4-FFF2-40B4-BE49-F238E27FC236}">
                <a16:creationId xmlns:a16="http://schemas.microsoft.com/office/drawing/2014/main" id="{996DDCAD-278A-4973-92BF-15C415AF6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021013"/>
            <a:ext cx="3167062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51205" name="AutoShape 5">
            <a:extLst>
              <a:ext uri="{FF2B5EF4-FFF2-40B4-BE49-F238E27FC236}">
                <a16:creationId xmlns:a16="http://schemas.microsoft.com/office/drawing/2014/main" id="{8E8BE0B1-C115-43EF-AF33-6AA942460C83}"/>
              </a:ext>
            </a:extLst>
          </p:cNvPr>
          <p:cNvCxnSpPr>
            <a:cxnSpLocks noChangeShapeType="1"/>
            <a:stCxn id="51203" idx="3"/>
            <a:endCxn id="51204" idx="1"/>
          </p:cNvCxnSpPr>
          <p:nvPr/>
        </p:nvCxnSpPr>
        <p:spPr bwMode="auto">
          <a:xfrm rot="5400000">
            <a:off x="2856707" y="1475581"/>
            <a:ext cx="750888" cy="2670175"/>
          </a:xfrm>
          <a:prstGeom prst="bentConnector3">
            <a:avLst>
              <a:gd name="adj1" fmla="val 3890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06" name="AutoShape 6">
            <a:extLst>
              <a:ext uri="{FF2B5EF4-FFF2-40B4-BE49-F238E27FC236}">
                <a16:creationId xmlns:a16="http://schemas.microsoft.com/office/drawing/2014/main" id="{CBD26211-ABB3-470A-8CE7-183C78612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2663"/>
            <a:ext cx="1887538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51207" name="AutoShape 7">
            <a:extLst>
              <a:ext uri="{FF2B5EF4-FFF2-40B4-BE49-F238E27FC236}">
                <a16:creationId xmlns:a16="http://schemas.microsoft.com/office/drawing/2014/main" id="{9CB597E1-F4C9-4334-90F0-4FE46B70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79583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51208" name="AutoShape 8">
            <a:extLst>
              <a:ext uri="{FF2B5EF4-FFF2-40B4-BE49-F238E27FC236}">
                <a16:creationId xmlns:a16="http://schemas.microsoft.com/office/drawing/2014/main" id="{F6018E69-B301-469E-B102-6213EE5F99D6}"/>
              </a:ext>
            </a:extLst>
          </p:cNvPr>
          <p:cNvCxnSpPr>
            <a:cxnSpLocks noChangeShapeType="1"/>
            <a:stCxn id="51204" idx="3"/>
            <a:endCxn id="51206" idx="1"/>
          </p:cNvCxnSpPr>
          <p:nvPr/>
        </p:nvCxnSpPr>
        <p:spPr bwMode="auto">
          <a:xfrm rot="5400000">
            <a:off x="893763" y="3917950"/>
            <a:ext cx="1239837" cy="766763"/>
          </a:xfrm>
          <a:prstGeom prst="bentConnector3">
            <a:avLst>
              <a:gd name="adj1" fmla="val 4481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09" name="AutoShape 9">
            <a:extLst>
              <a:ext uri="{FF2B5EF4-FFF2-40B4-BE49-F238E27FC236}">
                <a16:creationId xmlns:a16="http://schemas.microsoft.com/office/drawing/2014/main" id="{9E75992A-F87E-4870-9D8A-CB30BCB39F5D}"/>
              </a:ext>
            </a:extLst>
          </p:cNvPr>
          <p:cNvCxnSpPr>
            <a:cxnSpLocks noChangeShapeType="1"/>
            <a:stCxn id="51204" idx="3"/>
            <a:endCxn id="51207" idx="1"/>
          </p:cNvCxnSpPr>
          <p:nvPr/>
        </p:nvCxnSpPr>
        <p:spPr bwMode="auto">
          <a:xfrm rot="16200000" flipH="1">
            <a:off x="1963738" y="3614738"/>
            <a:ext cx="1243012" cy="1376362"/>
          </a:xfrm>
          <a:prstGeom prst="bentConnector3">
            <a:avLst>
              <a:gd name="adj1" fmla="val 4482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10" name="AutoShape 10">
            <a:extLst>
              <a:ext uri="{FF2B5EF4-FFF2-40B4-BE49-F238E27FC236}">
                <a16:creationId xmlns:a16="http://schemas.microsoft.com/office/drawing/2014/main" id="{F8EB8AD5-32EC-4EF3-983D-0DCC87558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756275"/>
            <a:ext cx="158432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51211" name="AutoShape 11">
            <a:extLst>
              <a:ext uri="{FF2B5EF4-FFF2-40B4-BE49-F238E27FC236}">
                <a16:creationId xmlns:a16="http://schemas.microsoft.com/office/drawing/2014/main" id="{3DE80522-154D-4054-B099-187E8DA82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756275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51212" name="AutoShape 12">
            <a:extLst>
              <a:ext uri="{FF2B5EF4-FFF2-40B4-BE49-F238E27FC236}">
                <a16:creationId xmlns:a16="http://schemas.microsoft.com/office/drawing/2014/main" id="{AC364F4C-6F6A-465B-8EDC-E93D7A0F65FE}"/>
              </a:ext>
            </a:extLst>
          </p:cNvPr>
          <p:cNvCxnSpPr>
            <a:cxnSpLocks noChangeShapeType="1"/>
            <a:stCxn id="51207" idx="3"/>
            <a:endCxn id="51211" idx="1"/>
          </p:cNvCxnSpPr>
          <p:nvPr/>
        </p:nvCxnSpPr>
        <p:spPr bwMode="auto">
          <a:xfrm rot="16200000" flipH="1">
            <a:off x="3128963" y="5451475"/>
            <a:ext cx="577850" cy="28892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13" name="AutoShape 13">
            <a:extLst>
              <a:ext uri="{FF2B5EF4-FFF2-40B4-BE49-F238E27FC236}">
                <a16:creationId xmlns:a16="http://schemas.microsoft.com/office/drawing/2014/main" id="{82F3D96D-15ED-43C6-9863-A57FD07CB354}"/>
              </a:ext>
            </a:extLst>
          </p:cNvPr>
          <p:cNvCxnSpPr>
            <a:cxnSpLocks noChangeShapeType="1"/>
            <a:stCxn id="51207" idx="3"/>
            <a:endCxn id="51210" idx="1"/>
          </p:cNvCxnSpPr>
          <p:nvPr/>
        </p:nvCxnSpPr>
        <p:spPr bwMode="auto">
          <a:xfrm rot="5400000">
            <a:off x="2017713" y="4629150"/>
            <a:ext cx="577850" cy="193357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14" name="AutoShape 14">
            <a:extLst>
              <a:ext uri="{FF2B5EF4-FFF2-40B4-BE49-F238E27FC236}">
                <a16:creationId xmlns:a16="http://schemas.microsoft.com/office/drawing/2014/main" id="{9E7D8DAA-31E2-4DDF-BD64-E35CEA736300}"/>
              </a:ext>
            </a:extLst>
          </p:cNvPr>
          <p:cNvSpPr>
            <a:spLocks/>
          </p:cNvSpPr>
          <p:nvPr/>
        </p:nvSpPr>
        <p:spPr bwMode="auto">
          <a:xfrm>
            <a:off x="4859338" y="2852738"/>
            <a:ext cx="792162" cy="2305050"/>
          </a:xfrm>
          <a:prstGeom prst="leftBrace">
            <a:avLst>
              <a:gd name="adj1" fmla="val 24249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1215" name="Text Box 15">
            <a:extLst>
              <a:ext uri="{FF2B5EF4-FFF2-40B4-BE49-F238E27FC236}">
                <a16:creationId xmlns:a16="http://schemas.microsoft.com/office/drawing/2014/main" id="{039DCC8F-ADB6-4364-A1AE-232E1D883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982913"/>
            <a:ext cx="3600450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Odor e sabor em águas de abastecimento tendo como origem o sistema público de distribuição de água</a:t>
            </a:r>
            <a:r>
              <a:rPr lang="pt-BR" altLang="pt-BR" sz="2400">
                <a:latin typeface="Garamond" panose="02020404030301010803" pitchFamily="18" charset="0"/>
              </a:rPr>
              <a:t> </a:t>
            </a:r>
          </a:p>
        </p:txBody>
      </p:sp>
      <p:cxnSp>
        <p:nvCxnSpPr>
          <p:cNvPr id="51216" name="AutoShape 16">
            <a:extLst>
              <a:ext uri="{FF2B5EF4-FFF2-40B4-BE49-F238E27FC236}">
                <a16:creationId xmlns:a16="http://schemas.microsoft.com/office/drawing/2014/main" id="{176C6081-EF14-47A2-ABB6-806EDBC23404}"/>
              </a:ext>
            </a:extLst>
          </p:cNvPr>
          <p:cNvCxnSpPr>
            <a:cxnSpLocks noChangeShapeType="1"/>
            <a:stCxn id="51217" idx="0"/>
            <a:endCxn id="51214" idx="1"/>
          </p:cNvCxnSpPr>
          <p:nvPr/>
        </p:nvCxnSpPr>
        <p:spPr bwMode="auto">
          <a:xfrm rot="16200000">
            <a:off x="2949576" y="3611562"/>
            <a:ext cx="1503362" cy="229076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17" name="Oval 17">
            <a:extLst>
              <a:ext uri="{FF2B5EF4-FFF2-40B4-BE49-F238E27FC236}">
                <a16:creationId xmlns:a16="http://schemas.microsoft.com/office/drawing/2014/main" id="{EC252A47-6C8C-4D13-BDFA-9FD267BAF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508625"/>
            <a:ext cx="4321175" cy="1081088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1218" name="Rectangle 18">
            <a:extLst>
              <a:ext uri="{FF2B5EF4-FFF2-40B4-BE49-F238E27FC236}">
                <a16:creationId xmlns:a16="http://schemas.microsoft.com/office/drawing/2014/main" id="{CAE4011E-610A-479A-B500-19AE653DD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09550"/>
            <a:ext cx="8785225" cy="1347788"/>
          </a:xfrm>
          <a:noFill/>
          <a:ln/>
        </p:spPr>
        <p:txBody>
          <a:bodyPr/>
          <a:lstStyle/>
          <a:p>
            <a:r>
              <a:rPr lang="pt-BR" altLang="pt-BR" sz="3200"/>
              <a:t>ORIGEM DOS PROBLEMAS DE GOSTO E ODOR EM ÁGUAS DE ABASTECIMENTO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9B20F34-B917-4233-89C3-67DECED06A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75F4E0-FC4D-462F-B387-4AC10B96A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TRATAMENTO AVANÇADO DE ÁGUAS DE ABASTECIMENTO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18BE90D-4D71-4DE6-8CAC-20BC94D9E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92325"/>
            <a:ext cx="8229600" cy="4432300"/>
          </a:xfrm>
        </p:spPr>
        <p:txBody>
          <a:bodyPr/>
          <a:lstStyle/>
          <a:p>
            <a:r>
              <a:rPr lang="pt-BR" altLang="pt-BR" b="1"/>
              <a:t>Introdução</a:t>
            </a:r>
          </a:p>
          <a:p>
            <a:r>
              <a:rPr lang="pt-BR" altLang="pt-BR" b="1"/>
              <a:t>Origem dos problemas de gosto e odor em águas de abastecimento</a:t>
            </a:r>
          </a:p>
          <a:p>
            <a:r>
              <a:rPr lang="pt-BR" altLang="pt-BR" b="1"/>
              <a:t>Gosto e odor em mananciais superficiais e subterrâneos</a:t>
            </a:r>
          </a:p>
          <a:p>
            <a:r>
              <a:rPr lang="pt-BR" altLang="pt-BR" b="1"/>
              <a:t>Classificação dos compostos causadores de gosto e odor em águas de abastecimento</a:t>
            </a:r>
          </a:p>
          <a:p>
            <a:endParaRPr lang="pt-BR" altLang="pt-BR" b="1"/>
          </a:p>
          <a:p>
            <a:endParaRPr lang="pt-BR" altLang="pt-BR" b="1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82" name="Picture 26" descr="8 Slide 53a">
            <a:extLst>
              <a:ext uri="{FF2B5EF4-FFF2-40B4-BE49-F238E27FC236}">
                <a16:creationId xmlns:a16="http://schemas.microsoft.com/office/drawing/2014/main" id="{6B9EE676-9B3C-4391-8FAE-AE6B754C147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4038600" cy="4062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80" name="Picture 24" descr="FIG9-50A">
            <a:extLst>
              <a:ext uri="{FF2B5EF4-FFF2-40B4-BE49-F238E27FC236}">
                <a16:creationId xmlns:a16="http://schemas.microsoft.com/office/drawing/2014/main" id="{AA0E6C9B-401D-47D8-9C0B-0346D6D8643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628775"/>
            <a:ext cx="4570413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0" name="Picture 4">
            <a:extLst>
              <a:ext uri="{FF2B5EF4-FFF2-40B4-BE49-F238E27FC236}">
                <a16:creationId xmlns:a16="http://schemas.microsoft.com/office/drawing/2014/main" id="{FBBE9A54-52B4-4C65-A024-CF6EFAF8ECF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1" name="AutoShape 5">
            <a:extLst>
              <a:ext uri="{FF2B5EF4-FFF2-40B4-BE49-F238E27FC236}">
                <a16:creationId xmlns:a16="http://schemas.microsoft.com/office/drawing/2014/main" id="{010A6EED-A4D1-45DA-874F-3522251CF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2133600"/>
            <a:ext cx="1866900" cy="388938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96262" name="AutoShape 6">
            <a:extLst>
              <a:ext uri="{FF2B5EF4-FFF2-40B4-BE49-F238E27FC236}">
                <a16:creationId xmlns:a16="http://schemas.microsoft.com/office/drawing/2014/main" id="{8D9C815F-13C3-4B25-B1C7-5F36D0247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914650"/>
            <a:ext cx="2687637" cy="4572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96263" name="AutoShape 7">
            <a:extLst>
              <a:ext uri="{FF2B5EF4-FFF2-40B4-BE49-F238E27FC236}">
                <a16:creationId xmlns:a16="http://schemas.microsoft.com/office/drawing/2014/main" id="{710386DF-1B39-4285-B80A-95548B78C7E1}"/>
              </a:ext>
            </a:extLst>
          </p:cNvPr>
          <p:cNvCxnSpPr>
            <a:cxnSpLocks noChangeShapeType="1"/>
            <a:stCxn id="96261" idx="3"/>
            <a:endCxn id="96262" idx="1"/>
          </p:cNvCxnSpPr>
          <p:nvPr/>
        </p:nvCxnSpPr>
        <p:spPr bwMode="auto">
          <a:xfrm rot="5400000">
            <a:off x="2647951" y="1655762"/>
            <a:ext cx="506412" cy="2239963"/>
          </a:xfrm>
          <a:prstGeom prst="bentConnector3">
            <a:avLst>
              <a:gd name="adj1" fmla="val 3856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264" name="AutoShape 8">
            <a:extLst>
              <a:ext uri="{FF2B5EF4-FFF2-40B4-BE49-F238E27FC236}">
                <a16:creationId xmlns:a16="http://schemas.microsoft.com/office/drawing/2014/main" id="{6014ED03-DE98-4117-A854-B29CF27BC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4119563"/>
            <a:ext cx="1566862" cy="388937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96265" name="AutoShape 9">
            <a:extLst>
              <a:ext uri="{FF2B5EF4-FFF2-40B4-BE49-F238E27FC236}">
                <a16:creationId xmlns:a16="http://schemas.microsoft.com/office/drawing/2014/main" id="{C9FA1D1D-7FF0-4DE2-AA0C-018A7A766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3" y="4121150"/>
            <a:ext cx="1417637" cy="388938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96266" name="AutoShape 10">
            <a:extLst>
              <a:ext uri="{FF2B5EF4-FFF2-40B4-BE49-F238E27FC236}">
                <a16:creationId xmlns:a16="http://schemas.microsoft.com/office/drawing/2014/main" id="{FCFBD30F-2D9D-4B70-B33A-12627B28AB86}"/>
              </a:ext>
            </a:extLst>
          </p:cNvPr>
          <p:cNvCxnSpPr>
            <a:cxnSpLocks noChangeShapeType="1"/>
            <a:stCxn id="96262" idx="3"/>
            <a:endCxn id="96264" idx="1"/>
          </p:cNvCxnSpPr>
          <p:nvPr/>
        </p:nvCxnSpPr>
        <p:spPr bwMode="auto">
          <a:xfrm rot="5400000">
            <a:off x="1022350" y="3457575"/>
            <a:ext cx="844550" cy="673100"/>
          </a:xfrm>
          <a:prstGeom prst="bentConnector3">
            <a:avLst>
              <a:gd name="adj1" fmla="val 44171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267" name="AutoShape 11">
            <a:extLst>
              <a:ext uri="{FF2B5EF4-FFF2-40B4-BE49-F238E27FC236}">
                <a16:creationId xmlns:a16="http://schemas.microsoft.com/office/drawing/2014/main" id="{A2749C52-4ADD-4B7A-BD12-D42E28DBA969}"/>
              </a:ext>
            </a:extLst>
          </p:cNvPr>
          <p:cNvCxnSpPr>
            <a:cxnSpLocks noChangeShapeType="1"/>
            <a:stCxn id="96262" idx="3"/>
            <a:endCxn id="96265" idx="1"/>
          </p:cNvCxnSpPr>
          <p:nvPr/>
        </p:nvCxnSpPr>
        <p:spPr bwMode="auto">
          <a:xfrm rot="16200000" flipH="1">
            <a:off x="1930400" y="3222625"/>
            <a:ext cx="846138" cy="1144588"/>
          </a:xfrm>
          <a:prstGeom prst="bentConnector3">
            <a:avLst>
              <a:gd name="adj1" fmla="val 44278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268" name="AutoShape 12">
            <a:extLst>
              <a:ext uri="{FF2B5EF4-FFF2-40B4-BE49-F238E27FC236}">
                <a16:creationId xmlns:a16="http://schemas.microsoft.com/office/drawing/2014/main" id="{8A81A189-9D9B-4388-BB7B-1F7C99E47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4786313"/>
            <a:ext cx="1309687" cy="388937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96269" name="AutoShape 13">
            <a:extLst>
              <a:ext uri="{FF2B5EF4-FFF2-40B4-BE49-F238E27FC236}">
                <a16:creationId xmlns:a16="http://schemas.microsoft.com/office/drawing/2014/main" id="{AEFA79F2-E533-4BCB-B2D5-EA65875B0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4784725"/>
            <a:ext cx="1417638" cy="388938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96270" name="AutoShape 14">
            <a:extLst>
              <a:ext uri="{FF2B5EF4-FFF2-40B4-BE49-F238E27FC236}">
                <a16:creationId xmlns:a16="http://schemas.microsoft.com/office/drawing/2014/main" id="{5977055E-B748-40AB-8A90-B331194FD157}"/>
              </a:ext>
            </a:extLst>
          </p:cNvPr>
          <p:cNvCxnSpPr>
            <a:cxnSpLocks noChangeShapeType="1"/>
            <a:stCxn id="96265" idx="3"/>
            <a:endCxn id="96269" idx="1"/>
          </p:cNvCxnSpPr>
          <p:nvPr/>
        </p:nvCxnSpPr>
        <p:spPr bwMode="auto">
          <a:xfrm rot="16200000" flipH="1">
            <a:off x="2861469" y="4574382"/>
            <a:ext cx="371475" cy="242887"/>
          </a:xfrm>
          <a:prstGeom prst="bentConnector3">
            <a:avLst>
              <a:gd name="adj1" fmla="val 3675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271" name="AutoShape 15">
            <a:extLst>
              <a:ext uri="{FF2B5EF4-FFF2-40B4-BE49-F238E27FC236}">
                <a16:creationId xmlns:a16="http://schemas.microsoft.com/office/drawing/2014/main" id="{94DB651D-0EEE-427B-AB11-8EF49BA51F2E}"/>
              </a:ext>
            </a:extLst>
          </p:cNvPr>
          <p:cNvCxnSpPr>
            <a:cxnSpLocks noChangeShapeType="1"/>
            <a:stCxn id="96265" idx="3"/>
            <a:endCxn id="96268" idx="1"/>
          </p:cNvCxnSpPr>
          <p:nvPr/>
        </p:nvCxnSpPr>
        <p:spPr bwMode="auto">
          <a:xfrm rot="5400000">
            <a:off x="1918495" y="3875881"/>
            <a:ext cx="373062" cy="1641475"/>
          </a:xfrm>
          <a:prstGeom prst="bentConnector3">
            <a:avLst>
              <a:gd name="adj1" fmla="val 3702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272" name="Oval 16">
            <a:extLst>
              <a:ext uri="{FF2B5EF4-FFF2-40B4-BE49-F238E27FC236}">
                <a16:creationId xmlns:a16="http://schemas.microsoft.com/office/drawing/2014/main" id="{69308B3A-4DDD-46A1-B1CF-BC83EE215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4711700"/>
            <a:ext cx="3552825" cy="576263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96278" name="AutoShape 22">
            <a:extLst>
              <a:ext uri="{FF2B5EF4-FFF2-40B4-BE49-F238E27FC236}">
                <a16:creationId xmlns:a16="http://schemas.microsoft.com/office/drawing/2014/main" id="{DDAD0864-A041-4672-97B1-A575C4769F40}"/>
              </a:ext>
            </a:extLst>
          </p:cNvPr>
          <p:cNvSpPr>
            <a:spLocks/>
          </p:cNvSpPr>
          <p:nvPr/>
        </p:nvSpPr>
        <p:spPr bwMode="auto">
          <a:xfrm>
            <a:off x="4572000" y="2924175"/>
            <a:ext cx="792163" cy="2305050"/>
          </a:xfrm>
          <a:prstGeom prst="leftBrace">
            <a:avLst>
              <a:gd name="adj1" fmla="val 24248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96279" name="Text Box 23">
            <a:extLst>
              <a:ext uri="{FF2B5EF4-FFF2-40B4-BE49-F238E27FC236}">
                <a16:creationId xmlns:a16="http://schemas.microsoft.com/office/drawing/2014/main" id="{E6516A4B-AE1E-4467-BDCC-D7108518A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3054350"/>
            <a:ext cx="3600450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Odor e sabor em águas de abastecimento tendo como origem o sistema público de distribuição de água</a:t>
            </a:r>
            <a:r>
              <a:rPr lang="pt-BR" altLang="pt-BR" sz="240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96275" name="Rectangle 19">
            <a:extLst>
              <a:ext uri="{FF2B5EF4-FFF2-40B4-BE49-F238E27FC236}">
                <a16:creationId xmlns:a16="http://schemas.microsoft.com/office/drawing/2014/main" id="{5BFCCE13-68DA-47FE-AB08-6A7C0AA3A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ORIGEM DOS PROBLEMAS DE GOSTO E ODOR EM ÁGUAS DE ABASTECIMENTO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7EF3AAB-A6D0-4F73-AA5F-E55E9F5B3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24075"/>
            <a:ext cx="8893175" cy="1160463"/>
          </a:xfrm>
        </p:spPr>
        <p:txBody>
          <a:bodyPr/>
          <a:lstStyle/>
          <a:p>
            <a:r>
              <a:rPr lang="pt-BR" altLang="pt-BR"/>
              <a:t>CONCEPÇÃO DE SISTEMAS DE ABASTECIMENTO DE ÁGUA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618E0685-3303-40B1-8CBA-4E2021B9F60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4" name="Rectangle 4">
            <a:extLst>
              <a:ext uri="{FF2B5EF4-FFF2-40B4-BE49-F238E27FC236}">
                <a16:creationId xmlns:a16="http://schemas.microsoft.com/office/drawing/2014/main" id="{94E9836C-8332-4E83-98A2-868AA69B5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4463"/>
            <a:ext cx="8893175" cy="1989137"/>
          </a:xfrm>
        </p:spPr>
        <p:txBody>
          <a:bodyPr/>
          <a:lstStyle/>
          <a:p>
            <a:r>
              <a:rPr lang="pt-BR" altLang="pt-BR" sz="4000"/>
              <a:t>CONCEPÇÃO HISTÓRICA DE SISTEMAS DE TRATAMENTO DE ÁGUA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11C0A0AC-FA9A-46B8-814F-E5A012830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623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371951A0-469A-46DD-8337-E72FEA7C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8623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Captação</a:t>
            </a: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C7560FAB-7648-4CF4-9B8E-BD556A101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678238"/>
            <a:ext cx="2017713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Adução de água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bruta</a:t>
            </a:r>
          </a:p>
        </p:txBody>
      </p:sp>
      <p:sp>
        <p:nvSpPr>
          <p:cNvPr id="56328" name="Rectangle 8">
            <a:extLst>
              <a:ext uri="{FF2B5EF4-FFF2-40B4-BE49-F238E27FC236}">
                <a16:creationId xmlns:a16="http://schemas.microsoft.com/office/drawing/2014/main" id="{FB996C29-47BE-4C70-8240-E17D4C802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3860800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ETA</a:t>
            </a:r>
          </a:p>
        </p:txBody>
      </p:sp>
      <p:sp>
        <p:nvSpPr>
          <p:cNvPr id="56329" name="Rectangle 9">
            <a:extLst>
              <a:ext uri="{FF2B5EF4-FFF2-40B4-BE49-F238E27FC236}">
                <a16:creationId xmlns:a16="http://schemas.microsoft.com/office/drawing/2014/main" id="{12E5D197-5D94-40EF-9892-DAEC4A762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4941888"/>
            <a:ext cx="2046287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Adução de água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tratada</a:t>
            </a:r>
          </a:p>
        </p:txBody>
      </p:sp>
      <p:sp>
        <p:nvSpPr>
          <p:cNvPr id="56330" name="Rectangle 10">
            <a:extLst>
              <a:ext uri="{FF2B5EF4-FFF2-40B4-BE49-F238E27FC236}">
                <a16:creationId xmlns:a16="http://schemas.microsoft.com/office/drawing/2014/main" id="{ED0E0219-2922-4132-9B0F-19E0A6F98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127625"/>
            <a:ext cx="17287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Reservação</a:t>
            </a:r>
          </a:p>
        </p:txBody>
      </p:sp>
      <p:sp>
        <p:nvSpPr>
          <p:cNvPr id="56331" name="Rectangle 11">
            <a:extLst>
              <a:ext uri="{FF2B5EF4-FFF2-40B4-BE49-F238E27FC236}">
                <a16:creationId xmlns:a16="http://schemas.microsoft.com/office/drawing/2014/main" id="{3F3C8F13-87AE-40E5-A236-9E3C868E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127625"/>
            <a:ext cx="165576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Distribuição</a:t>
            </a:r>
          </a:p>
        </p:txBody>
      </p:sp>
      <p:cxnSp>
        <p:nvCxnSpPr>
          <p:cNvPr id="56332" name="AutoShape 12">
            <a:extLst>
              <a:ext uri="{FF2B5EF4-FFF2-40B4-BE49-F238E27FC236}">
                <a16:creationId xmlns:a16="http://schemas.microsoft.com/office/drawing/2014/main" id="{2628A1FA-FBF1-4BCE-A139-FC601B65C402}"/>
              </a:ext>
            </a:extLst>
          </p:cNvPr>
          <p:cNvCxnSpPr>
            <a:cxnSpLocks noChangeShapeType="1"/>
            <a:stCxn id="56325" idx="3"/>
            <a:endCxn id="56326" idx="1"/>
          </p:cNvCxnSpPr>
          <p:nvPr/>
        </p:nvCxnSpPr>
        <p:spPr bwMode="auto">
          <a:xfrm>
            <a:off x="1908175" y="4078288"/>
            <a:ext cx="6461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33" name="AutoShape 13">
            <a:extLst>
              <a:ext uri="{FF2B5EF4-FFF2-40B4-BE49-F238E27FC236}">
                <a16:creationId xmlns:a16="http://schemas.microsoft.com/office/drawing/2014/main" id="{F3986E7E-433A-4D1E-8AEC-E69E0736C1B0}"/>
              </a:ext>
            </a:extLst>
          </p:cNvPr>
          <p:cNvCxnSpPr>
            <a:cxnSpLocks noChangeShapeType="1"/>
            <a:stCxn id="56326" idx="3"/>
            <a:endCxn id="56327" idx="1"/>
          </p:cNvCxnSpPr>
          <p:nvPr/>
        </p:nvCxnSpPr>
        <p:spPr bwMode="auto">
          <a:xfrm flipV="1">
            <a:off x="4067175" y="4075113"/>
            <a:ext cx="647700" cy="3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34" name="AutoShape 14">
            <a:extLst>
              <a:ext uri="{FF2B5EF4-FFF2-40B4-BE49-F238E27FC236}">
                <a16:creationId xmlns:a16="http://schemas.microsoft.com/office/drawing/2014/main" id="{70016E83-4CF1-478F-A4C3-3674E9C98FB9}"/>
              </a:ext>
            </a:extLst>
          </p:cNvPr>
          <p:cNvCxnSpPr>
            <a:cxnSpLocks noChangeShapeType="1"/>
            <a:stCxn id="56327" idx="3"/>
            <a:endCxn id="56328" idx="1"/>
          </p:cNvCxnSpPr>
          <p:nvPr/>
        </p:nvCxnSpPr>
        <p:spPr bwMode="auto">
          <a:xfrm>
            <a:off x="6732588" y="4075113"/>
            <a:ext cx="358775" cy="15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35" name="AutoShape 15">
            <a:extLst>
              <a:ext uri="{FF2B5EF4-FFF2-40B4-BE49-F238E27FC236}">
                <a16:creationId xmlns:a16="http://schemas.microsoft.com/office/drawing/2014/main" id="{722ECC74-8250-4473-8B76-E509D0BFB1A6}"/>
              </a:ext>
            </a:extLst>
          </p:cNvPr>
          <p:cNvCxnSpPr>
            <a:cxnSpLocks noChangeShapeType="1"/>
            <a:stCxn id="56328" idx="2"/>
            <a:endCxn id="56329" idx="0"/>
          </p:cNvCxnSpPr>
          <p:nvPr/>
        </p:nvCxnSpPr>
        <p:spPr bwMode="auto">
          <a:xfrm rot="5400000">
            <a:off x="7520781" y="4614069"/>
            <a:ext cx="649288" cy="6350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36" name="AutoShape 16">
            <a:extLst>
              <a:ext uri="{FF2B5EF4-FFF2-40B4-BE49-F238E27FC236}">
                <a16:creationId xmlns:a16="http://schemas.microsoft.com/office/drawing/2014/main" id="{7603A590-0C37-4654-8164-3A3096D33C3A}"/>
              </a:ext>
            </a:extLst>
          </p:cNvPr>
          <p:cNvCxnSpPr>
            <a:cxnSpLocks noChangeShapeType="1"/>
            <a:stCxn id="56329" idx="1"/>
            <a:endCxn id="56330" idx="3"/>
          </p:cNvCxnSpPr>
          <p:nvPr/>
        </p:nvCxnSpPr>
        <p:spPr bwMode="auto">
          <a:xfrm rot="10800000" flipV="1">
            <a:off x="5724525" y="5338763"/>
            <a:ext cx="1093788" cy="4762"/>
          </a:xfrm>
          <a:prstGeom prst="bentConnector3">
            <a:avLst>
              <a:gd name="adj1" fmla="val 4992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37" name="AutoShape 17">
            <a:extLst>
              <a:ext uri="{FF2B5EF4-FFF2-40B4-BE49-F238E27FC236}">
                <a16:creationId xmlns:a16="http://schemas.microsoft.com/office/drawing/2014/main" id="{4440C285-14ED-43C1-B388-A9921454D8FE}"/>
              </a:ext>
            </a:extLst>
          </p:cNvPr>
          <p:cNvCxnSpPr>
            <a:cxnSpLocks noChangeShapeType="1"/>
            <a:stCxn id="56330" idx="1"/>
            <a:endCxn id="56331" idx="3"/>
          </p:cNvCxnSpPr>
          <p:nvPr/>
        </p:nvCxnSpPr>
        <p:spPr bwMode="auto">
          <a:xfrm rot="10800000">
            <a:off x="3348038" y="5343525"/>
            <a:ext cx="647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38" name="Oval 18">
            <a:extLst>
              <a:ext uri="{FF2B5EF4-FFF2-40B4-BE49-F238E27FC236}">
                <a16:creationId xmlns:a16="http://schemas.microsoft.com/office/drawing/2014/main" id="{A50F1A70-1A78-42D7-A57F-CA4D781CF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797425"/>
            <a:ext cx="2087562" cy="1008063"/>
          </a:xfrm>
          <a:prstGeom prst="ellipse">
            <a:avLst/>
          </a:prstGeom>
          <a:solidFill>
            <a:srgbClr val="00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04AD0357-0302-4BC7-834D-63DAF75671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AutoShape 3">
            <a:extLst>
              <a:ext uri="{FF2B5EF4-FFF2-40B4-BE49-F238E27FC236}">
                <a16:creationId xmlns:a16="http://schemas.microsoft.com/office/drawing/2014/main" id="{C9D1F795-7994-4EF2-87CD-905214539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1924050"/>
            <a:ext cx="223837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52228" name="AutoShape 4">
            <a:extLst>
              <a:ext uri="{FF2B5EF4-FFF2-40B4-BE49-F238E27FC236}">
                <a16:creationId xmlns:a16="http://schemas.microsoft.com/office/drawing/2014/main" id="{811C62CC-CA42-42EA-B186-21AB76B2D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021013"/>
            <a:ext cx="3167062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52229" name="AutoShape 5">
            <a:extLst>
              <a:ext uri="{FF2B5EF4-FFF2-40B4-BE49-F238E27FC236}">
                <a16:creationId xmlns:a16="http://schemas.microsoft.com/office/drawing/2014/main" id="{049434D0-AA18-4FAD-BE75-5F14176D92E2}"/>
              </a:ext>
            </a:extLst>
          </p:cNvPr>
          <p:cNvCxnSpPr>
            <a:cxnSpLocks noChangeShapeType="1"/>
            <a:stCxn id="52227" idx="3"/>
            <a:endCxn id="52228" idx="1"/>
          </p:cNvCxnSpPr>
          <p:nvPr/>
        </p:nvCxnSpPr>
        <p:spPr bwMode="auto">
          <a:xfrm rot="5400000">
            <a:off x="2856707" y="1475581"/>
            <a:ext cx="750888" cy="2670175"/>
          </a:xfrm>
          <a:prstGeom prst="bentConnector3">
            <a:avLst>
              <a:gd name="adj1" fmla="val 3890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30" name="AutoShape 6">
            <a:extLst>
              <a:ext uri="{FF2B5EF4-FFF2-40B4-BE49-F238E27FC236}">
                <a16:creationId xmlns:a16="http://schemas.microsoft.com/office/drawing/2014/main" id="{F1647E65-3E65-4AF0-BF52-712F3B5D0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2663"/>
            <a:ext cx="1887538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52231" name="AutoShape 7">
            <a:extLst>
              <a:ext uri="{FF2B5EF4-FFF2-40B4-BE49-F238E27FC236}">
                <a16:creationId xmlns:a16="http://schemas.microsoft.com/office/drawing/2014/main" id="{871B9C81-2331-42B2-AAB5-62F2C480F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79583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52232" name="AutoShape 8">
            <a:extLst>
              <a:ext uri="{FF2B5EF4-FFF2-40B4-BE49-F238E27FC236}">
                <a16:creationId xmlns:a16="http://schemas.microsoft.com/office/drawing/2014/main" id="{C1E19158-AED6-4745-9E03-071ECDC507C8}"/>
              </a:ext>
            </a:extLst>
          </p:cNvPr>
          <p:cNvCxnSpPr>
            <a:cxnSpLocks noChangeShapeType="1"/>
            <a:stCxn id="52228" idx="3"/>
            <a:endCxn id="52230" idx="1"/>
          </p:cNvCxnSpPr>
          <p:nvPr/>
        </p:nvCxnSpPr>
        <p:spPr bwMode="auto">
          <a:xfrm rot="5400000">
            <a:off x="893763" y="3917950"/>
            <a:ext cx="1239837" cy="766763"/>
          </a:xfrm>
          <a:prstGeom prst="bentConnector3">
            <a:avLst>
              <a:gd name="adj1" fmla="val 4481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3" name="AutoShape 9">
            <a:extLst>
              <a:ext uri="{FF2B5EF4-FFF2-40B4-BE49-F238E27FC236}">
                <a16:creationId xmlns:a16="http://schemas.microsoft.com/office/drawing/2014/main" id="{5443A422-0029-45E5-AC93-7476EC030818}"/>
              </a:ext>
            </a:extLst>
          </p:cNvPr>
          <p:cNvCxnSpPr>
            <a:cxnSpLocks noChangeShapeType="1"/>
            <a:stCxn id="52228" idx="3"/>
            <a:endCxn id="52231" idx="1"/>
          </p:cNvCxnSpPr>
          <p:nvPr/>
        </p:nvCxnSpPr>
        <p:spPr bwMode="auto">
          <a:xfrm rot="16200000" flipH="1">
            <a:off x="1963738" y="3614738"/>
            <a:ext cx="1243012" cy="1376362"/>
          </a:xfrm>
          <a:prstGeom prst="bentConnector3">
            <a:avLst>
              <a:gd name="adj1" fmla="val 4482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34" name="AutoShape 10">
            <a:extLst>
              <a:ext uri="{FF2B5EF4-FFF2-40B4-BE49-F238E27FC236}">
                <a16:creationId xmlns:a16="http://schemas.microsoft.com/office/drawing/2014/main" id="{1C8B1D98-C64E-4704-BEB0-27BB987E2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756275"/>
            <a:ext cx="158432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52235" name="AutoShape 11">
            <a:extLst>
              <a:ext uri="{FF2B5EF4-FFF2-40B4-BE49-F238E27FC236}">
                <a16:creationId xmlns:a16="http://schemas.microsoft.com/office/drawing/2014/main" id="{5FDCDE86-772B-47C1-BA3D-83F13C0F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756275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52236" name="AutoShape 12">
            <a:extLst>
              <a:ext uri="{FF2B5EF4-FFF2-40B4-BE49-F238E27FC236}">
                <a16:creationId xmlns:a16="http://schemas.microsoft.com/office/drawing/2014/main" id="{868D0665-489E-44CA-BAB9-E071C7E5CA8E}"/>
              </a:ext>
            </a:extLst>
          </p:cNvPr>
          <p:cNvCxnSpPr>
            <a:cxnSpLocks noChangeShapeType="1"/>
            <a:stCxn id="52231" idx="3"/>
            <a:endCxn id="52235" idx="1"/>
          </p:cNvCxnSpPr>
          <p:nvPr/>
        </p:nvCxnSpPr>
        <p:spPr bwMode="auto">
          <a:xfrm rot="16200000" flipH="1">
            <a:off x="3128963" y="5451475"/>
            <a:ext cx="577850" cy="28892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7" name="AutoShape 13">
            <a:extLst>
              <a:ext uri="{FF2B5EF4-FFF2-40B4-BE49-F238E27FC236}">
                <a16:creationId xmlns:a16="http://schemas.microsoft.com/office/drawing/2014/main" id="{146C5DF9-7A7E-41FC-9DD9-15D671EE2BF7}"/>
              </a:ext>
            </a:extLst>
          </p:cNvPr>
          <p:cNvCxnSpPr>
            <a:cxnSpLocks noChangeShapeType="1"/>
            <a:stCxn id="52231" idx="3"/>
            <a:endCxn id="52234" idx="1"/>
          </p:cNvCxnSpPr>
          <p:nvPr/>
        </p:nvCxnSpPr>
        <p:spPr bwMode="auto">
          <a:xfrm rot="5400000">
            <a:off x="2017713" y="4629150"/>
            <a:ext cx="577850" cy="193357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38" name="AutoShape 14">
            <a:extLst>
              <a:ext uri="{FF2B5EF4-FFF2-40B4-BE49-F238E27FC236}">
                <a16:creationId xmlns:a16="http://schemas.microsoft.com/office/drawing/2014/main" id="{257EE2C7-509E-4944-A8C0-E0F2F95E7AC4}"/>
              </a:ext>
            </a:extLst>
          </p:cNvPr>
          <p:cNvSpPr>
            <a:spLocks/>
          </p:cNvSpPr>
          <p:nvPr/>
        </p:nvSpPr>
        <p:spPr bwMode="auto">
          <a:xfrm>
            <a:off x="4859338" y="2924175"/>
            <a:ext cx="792162" cy="1800225"/>
          </a:xfrm>
          <a:prstGeom prst="leftBrace">
            <a:avLst>
              <a:gd name="adj1" fmla="val 18938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2239" name="Text Box 15">
            <a:extLst>
              <a:ext uri="{FF2B5EF4-FFF2-40B4-BE49-F238E27FC236}">
                <a16:creationId xmlns:a16="http://schemas.microsoft.com/office/drawing/2014/main" id="{1FDD74BD-02BB-4967-87D7-8F9433CA1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982913"/>
            <a:ext cx="3600450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Presença de compostos orgânicos originários a partir de fontes biogênicas </a:t>
            </a:r>
          </a:p>
        </p:txBody>
      </p:sp>
      <p:cxnSp>
        <p:nvCxnSpPr>
          <p:cNvPr id="52240" name="AutoShape 16">
            <a:extLst>
              <a:ext uri="{FF2B5EF4-FFF2-40B4-BE49-F238E27FC236}">
                <a16:creationId xmlns:a16="http://schemas.microsoft.com/office/drawing/2014/main" id="{797E9733-C887-4655-AF36-46C148F89E1F}"/>
              </a:ext>
            </a:extLst>
          </p:cNvPr>
          <p:cNvCxnSpPr>
            <a:cxnSpLocks noChangeShapeType="1"/>
            <a:stCxn id="52241" idx="0"/>
            <a:endCxn id="52238" idx="1"/>
          </p:cNvCxnSpPr>
          <p:nvPr/>
        </p:nvCxnSpPr>
        <p:spPr bwMode="auto">
          <a:xfrm rot="16200000">
            <a:off x="3376613" y="4119563"/>
            <a:ext cx="1765300" cy="1174750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41" name="Oval 17">
            <a:extLst>
              <a:ext uri="{FF2B5EF4-FFF2-40B4-BE49-F238E27FC236}">
                <a16:creationId xmlns:a16="http://schemas.microsoft.com/office/drawing/2014/main" id="{B050F28A-7EFC-4367-8A78-B96C09F2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589588"/>
            <a:ext cx="2089150" cy="863600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2242" name="Rectangle 18">
            <a:extLst>
              <a:ext uri="{FF2B5EF4-FFF2-40B4-BE49-F238E27FC236}">
                <a16:creationId xmlns:a16="http://schemas.microsoft.com/office/drawing/2014/main" id="{EA104023-7002-4D7D-BA00-F54DBFEE8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09550"/>
            <a:ext cx="8785225" cy="1347788"/>
          </a:xfrm>
          <a:noFill/>
          <a:ln/>
        </p:spPr>
        <p:txBody>
          <a:bodyPr/>
          <a:lstStyle/>
          <a:p>
            <a:r>
              <a:rPr lang="pt-BR" altLang="pt-BR" sz="3200"/>
              <a:t>ORIGEM DOS PROBLEMAS DE GOSTO E ODOR EM ÁGUAS DE ABASTECIMENTO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52" name="Picture 24" descr="Eta Alto Tiete ETEP 035">
            <a:extLst>
              <a:ext uri="{FF2B5EF4-FFF2-40B4-BE49-F238E27FC236}">
                <a16:creationId xmlns:a16="http://schemas.microsoft.com/office/drawing/2014/main" id="{49A24E47-7BBA-4D0F-96FC-38563B08704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44675"/>
            <a:ext cx="4824412" cy="3527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57" name="Picture 29" descr="14 Bloon de Algas 010901">
            <a:extLst>
              <a:ext uri="{FF2B5EF4-FFF2-40B4-BE49-F238E27FC236}">
                <a16:creationId xmlns:a16="http://schemas.microsoft.com/office/drawing/2014/main" id="{65420466-E4C4-4794-84BB-321E4686FCF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557338"/>
            <a:ext cx="4535488" cy="290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2" name="Picture 4">
            <a:extLst>
              <a:ext uri="{FF2B5EF4-FFF2-40B4-BE49-F238E27FC236}">
                <a16:creationId xmlns:a16="http://schemas.microsoft.com/office/drawing/2014/main" id="{993C862C-27BF-41B5-9332-C44E1018081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3" name="AutoShape 5">
            <a:extLst>
              <a:ext uri="{FF2B5EF4-FFF2-40B4-BE49-F238E27FC236}">
                <a16:creationId xmlns:a16="http://schemas.microsoft.com/office/drawing/2014/main" id="{82D76609-7E75-4D46-BCC4-94A58356A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2146300"/>
            <a:ext cx="1866900" cy="388938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99334" name="AutoShape 6">
            <a:extLst>
              <a:ext uri="{FF2B5EF4-FFF2-40B4-BE49-F238E27FC236}">
                <a16:creationId xmlns:a16="http://schemas.microsoft.com/office/drawing/2014/main" id="{BDC4AD84-D5F1-4DB2-8EFB-5418887B9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2927350"/>
            <a:ext cx="2687638" cy="4572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99335" name="AutoShape 7">
            <a:extLst>
              <a:ext uri="{FF2B5EF4-FFF2-40B4-BE49-F238E27FC236}">
                <a16:creationId xmlns:a16="http://schemas.microsoft.com/office/drawing/2014/main" id="{82CFB51D-1C6A-4BA7-ABED-7A4E855CC3CB}"/>
              </a:ext>
            </a:extLst>
          </p:cNvPr>
          <p:cNvCxnSpPr>
            <a:cxnSpLocks noChangeShapeType="1"/>
            <a:stCxn id="99333" idx="3"/>
            <a:endCxn id="99334" idx="1"/>
          </p:cNvCxnSpPr>
          <p:nvPr/>
        </p:nvCxnSpPr>
        <p:spPr bwMode="auto">
          <a:xfrm rot="5400000">
            <a:off x="2525713" y="1668463"/>
            <a:ext cx="506412" cy="2239962"/>
          </a:xfrm>
          <a:prstGeom prst="bentConnector3">
            <a:avLst>
              <a:gd name="adj1" fmla="val 3856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336" name="AutoShape 8">
            <a:extLst>
              <a:ext uri="{FF2B5EF4-FFF2-40B4-BE49-F238E27FC236}">
                <a16:creationId xmlns:a16="http://schemas.microsoft.com/office/drawing/2014/main" id="{A8E4A1AE-D238-440B-9376-61456DBCD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132263"/>
            <a:ext cx="1566863" cy="388937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99337" name="AutoShape 9">
            <a:extLst>
              <a:ext uri="{FF2B5EF4-FFF2-40B4-BE49-F238E27FC236}">
                <a16:creationId xmlns:a16="http://schemas.microsoft.com/office/drawing/2014/main" id="{88604F75-D60B-4722-9CCA-ACE94ED5E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4133850"/>
            <a:ext cx="1417638" cy="388938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99338" name="AutoShape 10">
            <a:extLst>
              <a:ext uri="{FF2B5EF4-FFF2-40B4-BE49-F238E27FC236}">
                <a16:creationId xmlns:a16="http://schemas.microsoft.com/office/drawing/2014/main" id="{7A09CAD4-3E39-4B72-A223-5D24003A83F0}"/>
              </a:ext>
            </a:extLst>
          </p:cNvPr>
          <p:cNvCxnSpPr>
            <a:cxnSpLocks noChangeShapeType="1"/>
            <a:stCxn id="99334" idx="3"/>
            <a:endCxn id="99336" idx="1"/>
          </p:cNvCxnSpPr>
          <p:nvPr/>
        </p:nvCxnSpPr>
        <p:spPr bwMode="auto">
          <a:xfrm rot="5400000">
            <a:off x="900113" y="3470275"/>
            <a:ext cx="844550" cy="673100"/>
          </a:xfrm>
          <a:prstGeom prst="bentConnector3">
            <a:avLst>
              <a:gd name="adj1" fmla="val 44171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39" name="AutoShape 11">
            <a:extLst>
              <a:ext uri="{FF2B5EF4-FFF2-40B4-BE49-F238E27FC236}">
                <a16:creationId xmlns:a16="http://schemas.microsoft.com/office/drawing/2014/main" id="{AB40F872-34AF-40BB-8A37-B8D2A5211F2E}"/>
              </a:ext>
            </a:extLst>
          </p:cNvPr>
          <p:cNvCxnSpPr>
            <a:cxnSpLocks noChangeShapeType="1"/>
            <a:stCxn id="99334" idx="3"/>
            <a:endCxn id="99337" idx="1"/>
          </p:cNvCxnSpPr>
          <p:nvPr/>
        </p:nvCxnSpPr>
        <p:spPr bwMode="auto">
          <a:xfrm rot="16200000" flipH="1">
            <a:off x="1808163" y="3235325"/>
            <a:ext cx="846138" cy="1144587"/>
          </a:xfrm>
          <a:prstGeom prst="bentConnector3">
            <a:avLst>
              <a:gd name="adj1" fmla="val 44278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340" name="AutoShape 12">
            <a:extLst>
              <a:ext uri="{FF2B5EF4-FFF2-40B4-BE49-F238E27FC236}">
                <a16:creationId xmlns:a16="http://schemas.microsoft.com/office/drawing/2014/main" id="{10AF1006-2DA0-489D-A909-821BAB406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4799013"/>
            <a:ext cx="1309688" cy="388937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99341" name="AutoShape 13">
            <a:extLst>
              <a:ext uri="{FF2B5EF4-FFF2-40B4-BE49-F238E27FC236}">
                <a16:creationId xmlns:a16="http://schemas.microsoft.com/office/drawing/2014/main" id="{01FFDE10-6B7E-453D-8B78-F1897FBE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4797425"/>
            <a:ext cx="1417637" cy="388938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99342" name="AutoShape 14">
            <a:extLst>
              <a:ext uri="{FF2B5EF4-FFF2-40B4-BE49-F238E27FC236}">
                <a16:creationId xmlns:a16="http://schemas.microsoft.com/office/drawing/2014/main" id="{B333F15D-0B65-4D74-AF09-042EE3A0065D}"/>
              </a:ext>
            </a:extLst>
          </p:cNvPr>
          <p:cNvCxnSpPr>
            <a:cxnSpLocks noChangeShapeType="1"/>
            <a:stCxn id="99337" idx="3"/>
            <a:endCxn id="99341" idx="1"/>
          </p:cNvCxnSpPr>
          <p:nvPr/>
        </p:nvCxnSpPr>
        <p:spPr bwMode="auto">
          <a:xfrm rot="16200000" flipH="1">
            <a:off x="2739231" y="4587082"/>
            <a:ext cx="371475" cy="242888"/>
          </a:xfrm>
          <a:prstGeom prst="bentConnector3">
            <a:avLst>
              <a:gd name="adj1" fmla="val 3675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43" name="AutoShape 15">
            <a:extLst>
              <a:ext uri="{FF2B5EF4-FFF2-40B4-BE49-F238E27FC236}">
                <a16:creationId xmlns:a16="http://schemas.microsoft.com/office/drawing/2014/main" id="{D0936162-D3D0-4A9D-BFD9-335953AA7546}"/>
              </a:ext>
            </a:extLst>
          </p:cNvPr>
          <p:cNvCxnSpPr>
            <a:cxnSpLocks noChangeShapeType="1"/>
            <a:stCxn id="99337" idx="3"/>
            <a:endCxn id="99340" idx="1"/>
          </p:cNvCxnSpPr>
          <p:nvPr/>
        </p:nvCxnSpPr>
        <p:spPr bwMode="auto">
          <a:xfrm rot="5400000">
            <a:off x="1796257" y="3888581"/>
            <a:ext cx="373062" cy="1641475"/>
          </a:xfrm>
          <a:prstGeom prst="bentConnector3">
            <a:avLst>
              <a:gd name="adj1" fmla="val 3702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344" name="Oval 16">
            <a:extLst>
              <a:ext uri="{FF2B5EF4-FFF2-40B4-BE49-F238E27FC236}">
                <a16:creationId xmlns:a16="http://schemas.microsoft.com/office/drawing/2014/main" id="{E7A6CBF3-D0E2-4F9B-A39E-190064B46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4724400"/>
            <a:ext cx="1727200" cy="576263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99350" name="AutoShape 22">
            <a:extLst>
              <a:ext uri="{FF2B5EF4-FFF2-40B4-BE49-F238E27FC236}">
                <a16:creationId xmlns:a16="http://schemas.microsoft.com/office/drawing/2014/main" id="{8352DE62-108A-408C-92F7-0099772D87AC}"/>
              </a:ext>
            </a:extLst>
          </p:cNvPr>
          <p:cNvSpPr>
            <a:spLocks/>
          </p:cNvSpPr>
          <p:nvPr/>
        </p:nvSpPr>
        <p:spPr bwMode="auto">
          <a:xfrm>
            <a:off x="4714875" y="2205038"/>
            <a:ext cx="792163" cy="1800225"/>
          </a:xfrm>
          <a:prstGeom prst="leftBrace">
            <a:avLst>
              <a:gd name="adj1" fmla="val 18938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99351" name="Text Box 23">
            <a:extLst>
              <a:ext uri="{FF2B5EF4-FFF2-40B4-BE49-F238E27FC236}">
                <a16:creationId xmlns:a16="http://schemas.microsoft.com/office/drawing/2014/main" id="{14E76325-12D2-45D1-BAD8-0764844E5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263775"/>
            <a:ext cx="360045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Presença de compostos orgânicos originários a partir de fontes biogênicas </a:t>
            </a:r>
          </a:p>
        </p:txBody>
      </p:sp>
      <p:sp>
        <p:nvSpPr>
          <p:cNvPr id="99347" name="Rectangle 19">
            <a:extLst>
              <a:ext uri="{FF2B5EF4-FFF2-40B4-BE49-F238E27FC236}">
                <a16:creationId xmlns:a16="http://schemas.microsoft.com/office/drawing/2014/main" id="{32CE7874-B11A-4F1A-AA62-1710741CE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ORIGEM DOS PROBLEMAS DE GOSTO E ODOR EM ÁGUAS DE ABASTECIMENTO</a:t>
            </a:r>
          </a:p>
        </p:txBody>
      </p:sp>
      <p:pic>
        <p:nvPicPr>
          <p:cNvPr id="99355" name="Picture 27">
            <a:extLst>
              <a:ext uri="{FF2B5EF4-FFF2-40B4-BE49-F238E27FC236}">
                <a16:creationId xmlns:a16="http://schemas.microsoft.com/office/drawing/2014/main" id="{F25CA9B6-67BB-4747-9614-D293A3A1B7A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4084638"/>
            <a:ext cx="3543300" cy="2657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D4E185F-3759-481B-A9FE-131CBFF3E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24075"/>
            <a:ext cx="8893175" cy="1160463"/>
          </a:xfrm>
        </p:spPr>
        <p:txBody>
          <a:bodyPr/>
          <a:lstStyle/>
          <a:p>
            <a:r>
              <a:rPr lang="pt-BR" altLang="pt-BR"/>
              <a:t>CONCEPÇÃO DE SISTEMAS DE ABASTECIMENTO DE ÁGUA</a:t>
            </a:r>
          </a:p>
        </p:txBody>
      </p:sp>
      <p:pic>
        <p:nvPicPr>
          <p:cNvPr id="57347" name="Picture 3">
            <a:extLst>
              <a:ext uri="{FF2B5EF4-FFF2-40B4-BE49-F238E27FC236}">
                <a16:creationId xmlns:a16="http://schemas.microsoft.com/office/drawing/2014/main" id="{FB3FC23B-531D-42C0-95E5-4F02CF3238B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Rectangle 4">
            <a:extLst>
              <a:ext uri="{FF2B5EF4-FFF2-40B4-BE49-F238E27FC236}">
                <a16:creationId xmlns:a16="http://schemas.microsoft.com/office/drawing/2014/main" id="{B2B909E8-2F79-4E8B-A60F-5613A4330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4463"/>
            <a:ext cx="8893175" cy="1989137"/>
          </a:xfrm>
        </p:spPr>
        <p:txBody>
          <a:bodyPr/>
          <a:lstStyle/>
          <a:p>
            <a:r>
              <a:rPr lang="pt-BR" altLang="pt-BR" sz="4000"/>
              <a:t>CONCEPÇÃO HISTÓRICA DE SISTEMAS DE TRATAMENTO DE ÁGUA</a:t>
            </a: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A2293CE7-9174-471F-BC4E-EB3769B9B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623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EBB84FE2-B842-4761-8B6B-922313399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8623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Captação</a:t>
            </a:r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353ACCEE-816E-4942-BA4E-F02D1B9B7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678238"/>
            <a:ext cx="2017713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Adução de água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bruta</a:t>
            </a:r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B1FE46F8-CFC6-44F7-9A93-E07DD24C5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3860800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ETA</a:t>
            </a:r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72A4EF2A-C0D4-45C4-AE1C-20AFD668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4941888"/>
            <a:ext cx="2046287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Adução de água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tratada</a:t>
            </a:r>
          </a:p>
        </p:txBody>
      </p:sp>
      <p:sp>
        <p:nvSpPr>
          <p:cNvPr id="57354" name="Rectangle 10">
            <a:extLst>
              <a:ext uri="{FF2B5EF4-FFF2-40B4-BE49-F238E27FC236}">
                <a16:creationId xmlns:a16="http://schemas.microsoft.com/office/drawing/2014/main" id="{FA717600-1F80-45A5-AFDD-43B81BB83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127625"/>
            <a:ext cx="17287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Reservação</a:t>
            </a:r>
          </a:p>
        </p:txBody>
      </p:sp>
      <p:sp>
        <p:nvSpPr>
          <p:cNvPr id="57355" name="Rectangle 11">
            <a:extLst>
              <a:ext uri="{FF2B5EF4-FFF2-40B4-BE49-F238E27FC236}">
                <a16:creationId xmlns:a16="http://schemas.microsoft.com/office/drawing/2014/main" id="{1EB9A572-396D-4A05-B7A2-AEF14F254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127625"/>
            <a:ext cx="165576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Distribuição</a:t>
            </a:r>
          </a:p>
        </p:txBody>
      </p:sp>
      <p:cxnSp>
        <p:nvCxnSpPr>
          <p:cNvPr id="57356" name="AutoShape 12">
            <a:extLst>
              <a:ext uri="{FF2B5EF4-FFF2-40B4-BE49-F238E27FC236}">
                <a16:creationId xmlns:a16="http://schemas.microsoft.com/office/drawing/2014/main" id="{4FD935A5-0897-4083-8171-E0BC3C6B3009}"/>
              </a:ext>
            </a:extLst>
          </p:cNvPr>
          <p:cNvCxnSpPr>
            <a:cxnSpLocks noChangeShapeType="1"/>
            <a:stCxn id="57349" idx="3"/>
            <a:endCxn id="57350" idx="1"/>
          </p:cNvCxnSpPr>
          <p:nvPr/>
        </p:nvCxnSpPr>
        <p:spPr bwMode="auto">
          <a:xfrm>
            <a:off x="1908175" y="4078288"/>
            <a:ext cx="6461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57" name="AutoShape 13">
            <a:extLst>
              <a:ext uri="{FF2B5EF4-FFF2-40B4-BE49-F238E27FC236}">
                <a16:creationId xmlns:a16="http://schemas.microsoft.com/office/drawing/2014/main" id="{DDD25111-CD07-4007-A87B-3E1FB91EFA26}"/>
              </a:ext>
            </a:extLst>
          </p:cNvPr>
          <p:cNvCxnSpPr>
            <a:cxnSpLocks noChangeShapeType="1"/>
            <a:stCxn id="57350" idx="3"/>
            <a:endCxn id="57351" idx="1"/>
          </p:cNvCxnSpPr>
          <p:nvPr/>
        </p:nvCxnSpPr>
        <p:spPr bwMode="auto">
          <a:xfrm flipV="1">
            <a:off x="4067175" y="4075113"/>
            <a:ext cx="647700" cy="3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58" name="AutoShape 14">
            <a:extLst>
              <a:ext uri="{FF2B5EF4-FFF2-40B4-BE49-F238E27FC236}">
                <a16:creationId xmlns:a16="http://schemas.microsoft.com/office/drawing/2014/main" id="{603EC2DC-9E8B-489D-88B4-B30F629B34C5}"/>
              </a:ext>
            </a:extLst>
          </p:cNvPr>
          <p:cNvCxnSpPr>
            <a:cxnSpLocks noChangeShapeType="1"/>
            <a:stCxn id="57351" idx="3"/>
            <a:endCxn id="57352" idx="1"/>
          </p:cNvCxnSpPr>
          <p:nvPr/>
        </p:nvCxnSpPr>
        <p:spPr bwMode="auto">
          <a:xfrm>
            <a:off x="6732588" y="4075113"/>
            <a:ext cx="358775" cy="15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59" name="AutoShape 15">
            <a:extLst>
              <a:ext uri="{FF2B5EF4-FFF2-40B4-BE49-F238E27FC236}">
                <a16:creationId xmlns:a16="http://schemas.microsoft.com/office/drawing/2014/main" id="{4E5B4B76-5D39-42E2-BF07-E3186DEEA00A}"/>
              </a:ext>
            </a:extLst>
          </p:cNvPr>
          <p:cNvCxnSpPr>
            <a:cxnSpLocks noChangeShapeType="1"/>
            <a:stCxn id="57352" idx="2"/>
            <a:endCxn id="57353" idx="0"/>
          </p:cNvCxnSpPr>
          <p:nvPr/>
        </p:nvCxnSpPr>
        <p:spPr bwMode="auto">
          <a:xfrm rot="5400000">
            <a:off x="7520781" y="4614069"/>
            <a:ext cx="649288" cy="6350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60" name="AutoShape 16">
            <a:extLst>
              <a:ext uri="{FF2B5EF4-FFF2-40B4-BE49-F238E27FC236}">
                <a16:creationId xmlns:a16="http://schemas.microsoft.com/office/drawing/2014/main" id="{906DEFA0-3056-4885-9257-D89BC91BC3C8}"/>
              </a:ext>
            </a:extLst>
          </p:cNvPr>
          <p:cNvCxnSpPr>
            <a:cxnSpLocks noChangeShapeType="1"/>
            <a:stCxn id="57353" idx="1"/>
            <a:endCxn id="57354" idx="3"/>
          </p:cNvCxnSpPr>
          <p:nvPr/>
        </p:nvCxnSpPr>
        <p:spPr bwMode="auto">
          <a:xfrm rot="10800000" flipV="1">
            <a:off x="5724525" y="5338763"/>
            <a:ext cx="1093788" cy="4762"/>
          </a:xfrm>
          <a:prstGeom prst="bentConnector3">
            <a:avLst>
              <a:gd name="adj1" fmla="val 4992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61" name="AutoShape 17">
            <a:extLst>
              <a:ext uri="{FF2B5EF4-FFF2-40B4-BE49-F238E27FC236}">
                <a16:creationId xmlns:a16="http://schemas.microsoft.com/office/drawing/2014/main" id="{46996211-2346-47B4-938F-CD9B3936B951}"/>
              </a:ext>
            </a:extLst>
          </p:cNvPr>
          <p:cNvCxnSpPr>
            <a:cxnSpLocks noChangeShapeType="1"/>
            <a:stCxn id="57354" idx="1"/>
            <a:endCxn id="57355" idx="3"/>
          </p:cNvCxnSpPr>
          <p:nvPr/>
        </p:nvCxnSpPr>
        <p:spPr bwMode="auto">
          <a:xfrm rot="10800000">
            <a:off x="3348038" y="5343525"/>
            <a:ext cx="647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62" name="Oval 18">
            <a:extLst>
              <a:ext uri="{FF2B5EF4-FFF2-40B4-BE49-F238E27FC236}">
                <a16:creationId xmlns:a16="http://schemas.microsoft.com/office/drawing/2014/main" id="{843886D4-7E27-4E1A-A166-00BC2F49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00438"/>
            <a:ext cx="1944688" cy="1020762"/>
          </a:xfrm>
          <a:prstGeom prst="ellipse">
            <a:avLst/>
          </a:prstGeom>
          <a:solidFill>
            <a:srgbClr val="00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A81CB050-30A1-4E50-B7CE-965A70F6798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Rectangle 3">
            <a:extLst>
              <a:ext uri="{FF2B5EF4-FFF2-40B4-BE49-F238E27FC236}">
                <a16:creationId xmlns:a16="http://schemas.microsoft.com/office/drawing/2014/main" id="{69827062-B15E-44C7-8BF5-993DB3A1E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188913"/>
            <a:ext cx="8245475" cy="1212850"/>
          </a:xfrm>
        </p:spPr>
        <p:txBody>
          <a:bodyPr/>
          <a:lstStyle/>
          <a:p>
            <a:r>
              <a:rPr lang="pt-BR" altLang="pt-BR" sz="4000">
                <a:solidFill>
                  <a:schemeClr val="tx1"/>
                </a:solidFill>
              </a:rPr>
              <a:t>CONTAMINANTES ORGÂNICOS EM ÁGUAS NATURAIS: ORIGEM</a:t>
            </a:r>
          </a:p>
        </p:txBody>
      </p:sp>
      <p:sp>
        <p:nvSpPr>
          <p:cNvPr id="58372" name="AutoShape 4">
            <a:extLst>
              <a:ext uri="{FF2B5EF4-FFF2-40B4-BE49-F238E27FC236}">
                <a16:creationId xmlns:a16="http://schemas.microsoft.com/office/drawing/2014/main" id="{B90C5166-FF3F-4578-B7B4-D7189B29A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916113"/>
            <a:ext cx="223837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58373" name="AutoShape 5">
            <a:extLst>
              <a:ext uri="{FF2B5EF4-FFF2-40B4-BE49-F238E27FC236}">
                <a16:creationId xmlns:a16="http://schemas.microsoft.com/office/drawing/2014/main" id="{82C44DF9-49EE-4462-9172-88EF46E59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021013"/>
            <a:ext cx="3167062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58374" name="AutoShape 6">
            <a:extLst>
              <a:ext uri="{FF2B5EF4-FFF2-40B4-BE49-F238E27FC236}">
                <a16:creationId xmlns:a16="http://schemas.microsoft.com/office/drawing/2014/main" id="{B951A48D-A59C-4D34-907D-242F5F1B739D}"/>
              </a:ext>
            </a:extLst>
          </p:cNvPr>
          <p:cNvCxnSpPr>
            <a:cxnSpLocks noChangeShapeType="1"/>
            <a:stCxn id="58372" idx="3"/>
            <a:endCxn id="58373" idx="1"/>
          </p:cNvCxnSpPr>
          <p:nvPr/>
        </p:nvCxnSpPr>
        <p:spPr bwMode="auto">
          <a:xfrm rot="5400000">
            <a:off x="1978819" y="2345532"/>
            <a:ext cx="758825" cy="922337"/>
          </a:xfrm>
          <a:prstGeom prst="bentConnector3">
            <a:avLst>
              <a:gd name="adj1" fmla="val 3912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75" name="AutoShape 7">
            <a:extLst>
              <a:ext uri="{FF2B5EF4-FFF2-40B4-BE49-F238E27FC236}">
                <a16:creationId xmlns:a16="http://schemas.microsoft.com/office/drawing/2014/main" id="{1A40D814-7B7F-4B02-9607-0AED174D0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2663"/>
            <a:ext cx="1887538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58376" name="AutoShape 8">
            <a:extLst>
              <a:ext uri="{FF2B5EF4-FFF2-40B4-BE49-F238E27FC236}">
                <a16:creationId xmlns:a16="http://schemas.microsoft.com/office/drawing/2014/main" id="{554DE8ED-4830-4300-BD45-64292266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79583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58377" name="AutoShape 9">
            <a:extLst>
              <a:ext uri="{FF2B5EF4-FFF2-40B4-BE49-F238E27FC236}">
                <a16:creationId xmlns:a16="http://schemas.microsoft.com/office/drawing/2014/main" id="{22A4F932-817F-4C80-91D3-3B62F1A3995A}"/>
              </a:ext>
            </a:extLst>
          </p:cNvPr>
          <p:cNvCxnSpPr>
            <a:cxnSpLocks noChangeShapeType="1"/>
            <a:stCxn id="58373" idx="3"/>
            <a:endCxn id="58375" idx="1"/>
          </p:cNvCxnSpPr>
          <p:nvPr/>
        </p:nvCxnSpPr>
        <p:spPr bwMode="auto">
          <a:xfrm rot="5400000">
            <a:off x="893763" y="3917950"/>
            <a:ext cx="1239837" cy="766763"/>
          </a:xfrm>
          <a:prstGeom prst="bentConnector3">
            <a:avLst>
              <a:gd name="adj1" fmla="val 4481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78" name="AutoShape 10">
            <a:extLst>
              <a:ext uri="{FF2B5EF4-FFF2-40B4-BE49-F238E27FC236}">
                <a16:creationId xmlns:a16="http://schemas.microsoft.com/office/drawing/2014/main" id="{6EF082A3-5336-401D-8EEA-A248DB7640FD}"/>
              </a:ext>
            </a:extLst>
          </p:cNvPr>
          <p:cNvCxnSpPr>
            <a:cxnSpLocks noChangeShapeType="1"/>
            <a:stCxn id="58373" idx="3"/>
            <a:endCxn id="58376" idx="1"/>
          </p:cNvCxnSpPr>
          <p:nvPr/>
        </p:nvCxnSpPr>
        <p:spPr bwMode="auto">
          <a:xfrm rot="16200000" flipH="1">
            <a:off x="1963738" y="3614738"/>
            <a:ext cx="1243012" cy="1376362"/>
          </a:xfrm>
          <a:prstGeom prst="bentConnector3">
            <a:avLst>
              <a:gd name="adj1" fmla="val 4482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79" name="AutoShape 11">
            <a:extLst>
              <a:ext uri="{FF2B5EF4-FFF2-40B4-BE49-F238E27FC236}">
                <a16:creationId xmlns:a16="http://schemas.microsoft.com/office/drawing/2014/main" id="{0D468F37-E8E7-4F5D-94FD-296E0E099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756275"/>
            <a:ext cx="158432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58380" name="AutoShape 12">
            <a:extLst>
              <a:ext uri="{FF2B5EF4-FFF2-40B4-BE49-F238E27FC236}">
                <a16:creationId xmlns:a16="http://schemas.microsoft.com/office/drawing/2014/main" id="{DAF9D941-8FCD-4D80-8C5E-7D9F0E2D1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5756275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58381" name="AutoShape 13">
            <a:extLst>
              <a:ext uri="{FF2B5EF4-FFF2-40B4-BE49-F238E27FC236}">
                <a16:creationId xmlns:a16="http://schemas.microsoft.com/office/drawing/2014/main" id="{18E08DAB-9677-43DF-8B44-E695B509AE8F}"/>
              </a:ext>
            </a:extLst>
          </p:cNvPr>
          <p:cNvCxnSpPr>
            <a:cxnSpLocks noChangeShapeType="1"/>
            <a:stCxn id="58376" idx="3"/>
            <a:endCxn id="58380" idx="1"/>
          </p:cNvCxnSpPr>
          <p:nvPr/>
        </p:nvCxnSpPr>
        <p:spPr bwMode="auto">
          <a:xfrm rot="16200000" flipH="1">
            <a:off x="3128963" y="5451475"/>
            <a:ext cx="577850" cy="28892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82" name="AutoShape 14">
            <a:extLst>
              <a:ext uri="{FF2B5EF4-FFF2-40B4-BE49-F238E27FC236}">
                <a16:creationId xmlns:a16="http://schemas.microsoft.com/office/drawing/2014/main" id="{3E3D9442-22E2-4921-AB8C-B6D28358686F}"/>
              </a:ext>
            </a:extLst>
          </p:cNvPr>
          <p:cNvCxnSpPr>
            <a:cxnSpLocks noChangeShapeType="1"/>
            <a:stCxn id="58376" idx="3"/>
            <a:endCxn id="58379" idx="1"/>
          </p:cNvCxnSpPr>
          <p:nvPr/>
        </p:nvCxnSpPr>
        <p:spPr bwMode="auto">
          <a:xfrm rot="5400000">
            <a:off x="2017713" y="4629150"/>
            <a:ext cx="577850" cy="193357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83" name="Oval 15">
            <a:extLst>
              <a:ext uri="{FF2B5EF4-FFF2-40B4-BE49-F238E27FC236}">
                <a16:creationId xmlns:a16="http://schemas.microsoft.com/office/drawing/2014/main" id="{9A3C394B-DDC9-486A-83FB-EE291D639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5386388"/>
            <a:ext cx="4465638" cy="1295400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8384" name="AutoShape 16">
            <a:extLst>
              <a:ext uri="{FF2B5EF4-FFF2-40B4-BE49-F238E27FC236}">
                <a16:creationId xmlns:a16="http://schemas.microsoft.com/office/drawing/2014/main" id="{73AE9913-4F8E-479B-8C8D-C6F9978EE2C0}"/>
              </a:ext>
            </a:extLst>
          </p:cNvPr>
          <p:cNvSpPr>
            <a:spLocks/>
          </p:cNvSpPr>
          <p:nvPr/>
        </p:nvSpPr>
        <p:spPr bwMode="auto">
          <a:xfrm>
            <a:off x="4787900" y="1557338"/>
            <a:ext cx="792163" cy="5040312"/>
          </a:xfrm>
          <a:prstGeom prst="leftBrace">
            <a:avLst>
              <a:gd name="adj1" fmla="val 53023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8385" name="Text Box 17">
            <a:extLst>
              <a:ext uri="{FF2B5EF4-FFF2-40B4-BE49-F238E27FC236}">
                <a16:creationId xmlns:a16="http://schemas.microsoft.com/office/drawing/2014/main" id="{B32DAD83-29AE-47EB-9134-D89505620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5" y="1620838"/>
            <a:ext cx="3671888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Compostos orgânicos naturais oriundos de degradação de matéria vegetal (Substâncias Húmicas)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Compostos orgânicos naturais subprodutos metabólicos de algas e demais microrganismos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Compostos orgânicos sintéticos, de origem antropogênica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Compostos orgânicos formados no processo de tratamento</a:t>
            </a:r>
          </a:p>
        </p:txBody>
      </p:sp>
      <p:cxnSp>
        <p:nvCxnSpPr>
          <p:cNvPr id="58386" name="AutoShape 18">
            <a:extLst>
              <a:ext uri="{FF2B5EF4-FFF2-40B4-BE49-F238E27FC236}">
                <a16:creationId xmlns:a16="http://schemas.microsoft.com/office/drawing/2014/main" id="{9B38731E-A732-4328-8B2F-750662006884}"/>
              </a:ext>
            </a:extLst>
          </p:cNvPr>
          <p:cNvCxnSpPr>
            <a:cxnSpLocks noChangeShapeType="1"/>
            <a:stCxn id="58383" idx="7"/>
            <a:endCxn id="58384" idx="1"/>
          </p:cNvCxnSpPr>
          <p:nvPr/>
        </p:nvCxnSpPr>
        <p:spPr bwMode="auto">
          <a:xfrm rot="16200000">
            <a:off x="3741738" y="4541838"/>
            <a:ext cx="1497012" cy="569912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303224A6-CBEF-4431-B452-57C0EE8F30A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363C569B-8398-4FB8-A932-B8530E9DC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32863" cy="1112838"/>
          </a:xfrm>
        </p:spPr>
        <p:txBody>
          <a:bodyPr/>
          <a:lstStyle/>
          <a:p>
            <a:r>
              <a:rPr lang="pt-BR" altLang="pt-BR" sz="3200">
                <a:solidFill>
                  <a:schemeClr val="tx1"/>
                </a:solidFill>
              </a:rPr>
              <a:t>TRATAMENTO CONVENCIONAL DE ÁGUAS 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FDCC7613-A9FD-4EF0-9D08-4F695A8C0DD1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45061" name="AutoShape 5">
              <a:extLst>
                <a:ext uri="{FF2B5EF4-FFF2-40B4-BE49-F238E27FC236}">
                  <a16:creationId xmlns:a16="http://schemas.microsoft.com/office/drawing/2014/main" id="{2CA8259E-7601-487E-A781-A18AFC96D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Manancial</a:t>
              </a:r>
            </a:p>
          </p:txBody>
        </p:sp>
        <p:sp>
          <p:nvSpPr>
            <p:cNvPr id="45062" name="AutoShape 6">
              <a:extLst>
                <a:ext uri="{FF2B5EF4-FFF2-40B4-BE49-F238E27FC236}">
                  <a16:creationId xmlns:a16="http://schemas.microsoft.com/office/drawing/2014/main" id="{904729C3-1D13-48C6-84BB-CEDB134A5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Coagulação</a:t>
              </a:r>
            </a:p>
          </p:txBody>
        </p:sp>
        <p:sp>
          <p:nvSpPr>
            <p:cNvPr id="45063" name="AutoShape 7">
              <a:extLst>
                <a:ext uri="{FF2B5EF4-FFF2-40B4-BE49-F238E27FC236}">
                  <a16:creationId xmlns:a16="http://schemas.microsoft.com/office/drawing/2014/main" id="{9CC8A06E-8FCE-46C9-8A30-E08584E5C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Floculação</a:t>
              </a:r>
            </a:p>
          </p:txBody>
        </p:sp>
        <p:sp>
          <p:nvSpPr>
            <p:cNvPr id="45064" name="AutoShape 8">
              <a:extLst>
                <a:ext uri="{FF2B5EF4-FFF2-40B4-BE49-F238E27FC236}">
                  <a16:creationId xmlns:a16="http://schemas.microsoft.com/office/drawing/2014/main" id="{021F239E-F8D0-48CC-B74F-30DFB59C0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Sedimentação</a:t>
              </a:r>
            </a:p>
          </p:txBody>
        </p:sp>
        <p:sp>
          <p:nvSpPr>
            <p:cNvPr id="45065" name="AutoShape 9">
              <a:extLst>
                <a:ext uri="{FF2B5EF4-FFF2-40B4-BE49-F238E27FC236}">
                  <a16:creationId xmlns:a16="http://schemas.microsoft.com/office/drawing/2014/main" id="{C9AB68AC-1170-4259-986C-D6AF0F83E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Filtração</a:t>
              </a:r>
            </a:p>
          </p:txBody>
        </p:sp>
        <p:sp>
          <p:nvSpPr>
            <p:cNvPr id="45066" name="AutoShape 10">
              <a:extLst>
                <a:ext uri="{FF2B5EF4-FFF2-40B4-BE49-F238E27FC236}">
                  <a16:creationId xmlns:a16="http://schemas.microsoft.com/office/drawing/2014/main" id="{AF2D68E5-7BD3-4C28-A0A3-6BB5E6B19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Desinfecção</a:t>
              </a:r>
            </a:p>
          </p:txBody>
        </p:sp>
        <p:sp>
          <p:nvSpPr>
            <p:cNvPr id="45067" name="AutoShape 11">
              <a:extLst>
                <a:ext uri="{FF2B5EF4-FFF2-40B4-BE49-F238E27FC236}">
                  <a16:creationId xmlns:a16="http://schemas.microsoft.com/office/drawing/2014/main" id="{BEBD176B-BDA3-444E-A8D0-642526F8C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Fluoretação</a:t>
              </a:r>
            </a:p>
          </p:txBody>
        </p:sp>
        <p:sp>
          <p:nvSpPr>
            <p:cNvPr id="45068" name="AutoShape 12">
              <a:extLst>
                <a:ext uri="{FF2B5EF4-FFF2-40B4-BE49-F238E27FC236}">
                  <a16:creationId xmlns:a16="http://schemas.microsoft.com/office/drawing/2014/main" id="{C0851E46-EA82-4AA9-BE2A-A25D56C3E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Correção de pH</a:t>
              </a:r>
            </a:p>
          </p:txBody>
        </p:sp>
        <p:sp>
          <p:nvSpPr>
            <p:cNvPr id="45069" name="AutoShape 13">
              <a:extLst>
                <a:ext uri="{FF2B5EF4-FFF2-40B4-BE49-F238E27FC236}">
                  <a16:creationId xmlns:a16="http://schemas.microsoft.com/office/drawing/2014/main" id="{C4D74020-39D8-4C6F-A11D-0F5A98F2F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Água Final</a:t>
              </a:r>
            </a:p>
          </p:txBody>
        </p:sp>
        <p:cxnSp>
          <p:nvCxnSpPr>
            <p:cNvPr id="45070" name="AutoShape 14">
              <a:extLst>
                <a:ext uri="{FF2B5EF4-FFF2-40B4-BE49-F238E27FC236}">
                  <a16:creationId xmlns:a16="http://schemas.microsoft.com/office/drawing/2014/main" id="{72DC1904-26BA-48A1-9CD7-6E121DD433C8}"/>
                </a:ext>
              </a:extLst>
            </p:cNvPr>
            <p:cNvCxnSpPr>
              <a:cxnSpLocks noChangeShapeType="1"/>
              <a:stCxn id="45061" idx="4"/>
              <a:endCxn id="45062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71" name="AutoShape 15">
              <a:extLst>
                <a:ext uri="{FF2B5EF4-FFF2-40B4-BE49-F238E27FC236}">
                  <a16:creationId xmlns:a16="http://schemas.microsoft.com/office/drawing/2014/main" id="{B5A976EC-51E6-453B-949D-30D508101370}"/>
                </a:ext>
              </a:extLst>
            </p:cNvPr>
            <p:cNvCxnSpPr>
              <a:cxnSpLocks noChangeShapeType="1"/>
              <a:stCxn id="45062" idx="4"/>
              <a:endCxn id="45063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72" name="AutoShape 16">
              <a:extLst>
                <a:ext uri="{FF2B5EF4-FFF2-40B4-BE49-F238E27FC236}">
                  <a16:creationId xmlns:a16="http://schemas.microsoft.com/office/drawing/2014/main" id="{28C9D494-88FA-4F38-BD79-6251BF8F2625}"/>
                </a:ext>
              </a:extLst>
            </p:cNvPr>
            <p:cNvCxnSpPr>
              <a:cxnSpLocks noChangeShapeType="1"/>
              <a:stCxn id="45063" idx="4"/>
              <a:endCxn id="45064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73" name="AutoShape 17">
              <a:extLst>
                <a:ext uri="{FF2B5EF4-FFF2-40B4-BE49-F238E27FC236}">
                  <a16:creationId xmlns:a16="http://schemas.microsoft.com/office/drawing/2014/main" id="{31860E04-EE79-48C7-8F8F-B38B46104AEA}"/>
                </a:ext>
              </a:extLst>
            </p:cNvPr>
            <p:cNvCxnSpPr>
              <a:cxnSpLocks noChangeShapeType="1"/>
              <a:stCxn id="45064" idx="3"/>
              <a:endCxn id="45065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74" name="AutoShape 18">
              <a:extLst>
                <a:ext uri="{FF2B5EF4-FFF2-40B4-BE49-F238E27FC236}">
                  <a16:creationId xmlns:a16="http://schemas.microsoft.com/office/drawing/2014/main" id="{B3AFF2C6-35B5-4966-8484-DF94AC9FCA32}"/>
                </a:ext>
              </a:extLst>
            </p:cNvPr>
            <p:cNvCxnSpPr>
              <a:cxnSpLocks noChangeShapeType="1"/>
              <a:stCxn id="45065" idx="2"/>
              <a:endCxn id="45066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75" name="AutoShape 19">
              <a:extLst>
                <a:ext uri="{FF2B5EF4-FFF2-40B4-BE49-F238E27FC236}">
                  <a16:creationId xmlns:a16="http://schemas.microsoft.com/office/drawing/2014/main" id="{9C59D76D-996C-4ED4-9F22-519BA3BB154C}"/>
                </a:ext>
              </a:extLst>
            </p:cNvPr>
            <p:cNvCxnSpPr>
              <a:cxnSpLocks noChangeShapeType="1"/>
              <a:stCxn id="45066" idx="2"/>
              <a:endCxn id="45067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76" name="AutoShape 20">
              <a:extLst>
                <a:ext uri="{FF2B5EF4-FFF2-40B4-BE49-F238E27FC236}">
                  <a16:creationId xmlns:a16="http://schemas.microsoft.com/office/drawing/2014/main" id="{00AE621B-EDDB-4729-9330-DF2311E83788}"/>
                </a:ext>
              </a:extLst>
            </p:cNvPr>
            <p:cNvCxnSpPr>
              <a:cxnSpLocks noChangeShapeType="1"/>
              <a:stCxn id="45068" idx="3"/>
              <a:endCxn id="45069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77" name="AutoShape 21">
              <a:extLst>
                <a:ext uri="{FF2B5EF4-FFF2-40B4-BE49-F238E27FC236}">
                  <a16:creationId xmlns:a16="http://schemas.microsoft.com/office/drawing/2014/main" id="{B52807C5-3F88-4090-A510-D126473262BA}"/>
                </a:ext>
              </a:extLst>
            </p:cNvPr>
            <p:cNvCxnSpPr>
              <a:cxnSpLocks noChangeShapeType="1"/>
              <a:stCxn id="45067" idx="2"/>
              <a:endCxn id="45068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78" name="Line 22">
              <a:extLst>
                <a:ext uri="{FF2B5EF4-FFF2-40B4-BE49-F238E27FC236}">
                  <a16:creationId xmlns:a16="http://schemas.microsoft.com/office/drawing/2014/main" id="{0F11942A-4ECC-4742-BB6C-4AECE5A97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079" name="Text Box 23">
              <a:extLst>
                <a:ext uri="{FF2B5EF4-FFF2-40B4-BE49-F238E27FC236}">
                  <a16:creationId xmlns:a16="http://schemas.microsoft.com/office/drawing/2014/main" id="{9E039C1B-9A44-4370-8091-9C1E6DB52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45080" name="Line 24">
              <a:extLst>
                <a:ext uri="{FF2B5EF4-FFF2-40B4-BE49-F238E27FC236}">
                  <a16:creationId xmlns:a16="http://schemas.microsoft.com/office/drawing/2014/main" id="{DAB85722-C6EA-4988-AFEE-44E6BF282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081" name="Text Box 25">
              <a:extLst>
                <a:ext uri="{FF2B5EF4-FFF2-40B4-BE49-F238E27FC236}">
                  <a16:creationId xmlns:a16="http://schemas.microsoft.com/office/drawing/2014/main" id="{83B223E5-DE61-4ADF-9BEC-66B183E6E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CAP</a:t>
              </a:r>
            </a:p>
          </p:txBody>
        </p:sp>
        <p:sp>
          <p:nvSpPr>
            <p:cNvPr id="45082" name="Line 26">
              <a:extLst>
                <a:ext uri="{FF2B5EF4-FFF2-40B4-BE49-F238E27FC236}">
                  <a16:creationId xmlns:a16="http://schemas.microsoft.com/office/drawing/2014/main" id="{0790B819-C1FB-4EE1-81F1-A18000981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083" name="Text Box 27">
              <a:extLst>
                <a:ext uri="{FF2B5EF4-FFF2-40B4-BE49-F238E27FC236}">
                  <a16:creationId xmlns:a16="http://schemas.microsoft.com/office/drawing/2014/main" id="{93A4DF44-D3E8-4B7E-A522-81842C017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Coagulante</a:t>
              </a:r>
            </a:p>
          </p:txBody>
        </p:sp>
        <p:sp>
          <p:nvSpPr>
            <p:cNvPr id="45084" name="Text Box 28">
              <a:extLst>
                <a:ext uri="{FF2B5EF4-FFF2-40B4-BE49-F238E27FC236}">
                  <a16:creationId xmlns:a16="http://schemas.microsoft.com/office/drawing/2014/main" id="{245C0C9F-9E28-4E4E-85E1-4FBD26499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Alcalinizante</a:t>
              </a:r>
            </a:p>
          </p:txBody>
        </p:sp>
        <p:sp>
          <p:nvSpPr>
            <p:cNvPr id="45085" name="Line 29">
              <a:extLst>
                <a:ext uri="{FF2B5EF4-FFF2-40B4-BE49-F238E27FC236}">
                  <a16:creationId xmlns:a16="http://schemas.microsoft.com/office/drawing/2014/main" id="{EEBAEE2F-3A3E-4DFE-8965-7E5319603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086" name="Line 30">
              <a:extLst>
                <a:ext uri="{FF2B5EF4-FFF2-40B4-BE49-F238E27FC236}">
                  <a16:creationId xmlns:a16="http://schemas.microsoft.com/office/drawing/2014/main" id="{7B787557-5BE6-4D34-9852-D403E1A6A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087" name="Text Box 31">
              <a:extLst>
                <a:ext uri="{FF2B5EF4-FFF2-40B4-BE49-F238E27FC236}">
                  <a16:creationId xmlns:a16="http://schemas.microsoft.com/office/drawing/2014/main" id="{9444AF4D-B27B-472D-8885-60651ECF9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45088" name="Line 32">
              <a:extLst>
                <a:ext uri="{FF2B5EF4-FFF2-40B4-BE49-F238E27FC236}">
                  <a16:creationId xmlns:a16="http://schemas.microsoft.com/office/drawing/2014/main" id="{EC6528B3-B963-47B7-BD85-C01FC20B3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089" name="Text Box 33">
              <a:extLst>
                <a:ext uri="{FF2B5EF4-FFF2-40B4-BE49-F238E27FC236}">
                  <a16:creationId xmlns:a16="http://schemas.microsoft.com/office/drawing/2014/main" id="{409CA511-896A-4D15-8D0A-338924B0C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Polímero</a:t>
              </a:r>
            </a:p>
          </p:txBody>
        </p:sp>
        <p:sp>
          <p:nvSpPr>
            <p:cNvPr id="45090" name="Line 34">
              <a:extLst>
                <a:ext uri="{FF2B5EF4-FFF2-40B4-BE49-F238E27FC236}">
                  <a16:creationId xmlns:a16="http://schemas.microsoft.com/office/drawing/2014/main" id="{07ABE63E-8374-4521-A893-7C396D06F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091" name="Text Box 35">
              <a:extLst>
                <a:ext uri="{FF2B5EF4-FFF2-40B4-BE49-F238E27FC236}">
                  <a16:creationId xmlns:a16="http://schemas.microsoft.com/office/drawing/2014/main" id="{B333D9E1-7974-4E5E-9A0D-DE7F8825E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Polímero</a:t>
              </a:r>
            </a:p>
          </p:txBody>
        </p:sp>
        <p:sp>
          <p:nvSpPr>
            <p:cNvPr id="45092" name="Line 36">
              <a:extLst>
                <a:ext uri="{FF2B5EF4-FFF2-40B4-BE49-F238E27FC236}">
                  <a16:creationId xmlns:a16="http://schemas.microsoft.com/office/drawing/2014/main" id="{2494DFB6-CE5D-4CC2-8FA3-099A345AB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093" name="Text Box 37">
              <a:extLst>
                <a:ext uri="{FF2B5EF4-FFF2-40B4-BE49-F238E27FC236}">
                  <a16:creationId xmlns:a16="http://schemas.microsoft.com/office/drawing/2014/main" id="{12108887-1828-4AA3-9A8B-455DB1CC6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45094" name="Line 38">
              <a:extLst>
                <a:ext uri="{FF2B5EF4-FFF2-40B4-BE49-F238E27FC236}">
                  <a16:creationId xmlns:a16="http://schemas.microsoft.com/office/drawing/2014/main" id="{C8AD3AFD-43DE-4F2A-BEB3-FE373C14D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095" name="Text Box 39">
              <a:extLst>
                <a:ext uri="{FF2B5EF4-FFF2-40B4-BE49-F238E27FC236}">
                  <a16:creationId xmlns:a16="http://schemas.microsoft.com/office/drawing/2014/main" id="{88E435CE-74C5-4D60-9908-702BAA990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45096" name="Line 40">
              <a:extLst>
                <a:ext uri="{FF2B5EF4-FFF2-40B4-BE49-F238E27FC236}">
                  <a16:creationId xmlns:a16="http://schemas.microsoft.com/office/drawing/2014/main" id="{259104C4-62BB-4D27-BC6C-1D63A0A64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097" name="Text Box 41">
              <a:extLst>
                <a:ext uri="{FF2B5EF4-FFF2-40B4-BE49-F238E27FC236}">
                  <a16:creationId xmlns:a16="http://schemas.microsoft.com/office/drawing/2014/main" id="{25521DBF-BF73-4BB8-80D0-C0025C06C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Flúor</a:t>
              </a:r>
            </a:p>
            <a:p>
              <a:pPr eaLnBrk="0" hangingPunct="0"/>
              <a:endParaRPr lang="pt-BR" altLang="pt-BR" sz="1600">
                <a:latin typeface="Times New Roman" panose="02020603050405020304" pitchFamily="18" charset="0"/>
              </a:endParaRPr>
            </a:p>
          </p:txBody>
        </p:sp>
        <p:sp>
          <p:nvSpPr>
            <p:cNvPr id="45098" name="Line 42">
              <a:extLst>
                <a:ext uri="{FF2B5EF4-FFF2-40B4-BE49-F238E27FC236}">
                  <a16:creationId xmlns:a16="http://schemas.microsoft.com/office/drawing/2014/main" id="{E788734B-AB83-4365-9D3B-0F6C049AA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5099" name="Text Box 43">
              <a:extLst>
                <a:ext uri="{FF2B5EF4-FFF2-40B4-BE49-F238E27FC236}">
                  <a16:creationId xmlns:a16="http://schemas.microsoft.com/office/drawing/2014/main" id="{A8D4D8DC-D5D3-4011-855A-8C333229E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F3E80463-159C-4A98-8543-1592EA8DE2F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506314C6-7889-484B-AECB-A9CAE7530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PROBLEMAS DE GOSTO E ODOR EM ÁGUAS DE ABASTECIMENTO</a:t>
            </a:r>
          </a:p>
        </p:txBody>
      </p:sp>
      <p:graphicFrame>
        <p:nvGraphicFramePr>
          <p:cNvPr id="59414" name="Object 22">
            <a:extLst>
              <a:ext uri="{FF2B5EF4-FFF2-40B4-BE49-F238E27FC236}">
                <a16:creationId xmlns:a16="http://schemas.microsoft.com/office/drawing/2014/main" id="{2F3D17CA-CD4F-4D3F-9273-E9CA2D78406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71438" y="1412875"/>
          <a:ext cx="8964612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Gráfico" r:id="rId4" imgW="6315075" imgH="3419475" progId="Excel.Chart.8">
                  <p:embed followColorScheme="full"/>
                </p:oleObj>
              </mc:Choice>
              <mc:Fallback>
                <p:oleObj name="Gráfico" r:id="rId4" imgW="6315075" imgH="3419475" progId="Excel.Chart.8">
                  <p:embed followColorScheme="full"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412875"/>
                        <a:ext cx="8964612" cy="485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6" name="Text Box 24">
            <a:extLst>
              <a:ext uri="{FF2B5EF4-FFF2-40B4-BE49-F238E27FC236}">
                <a16:creationId xmlns:a16="http://schemas.microsoft.com/office/drawing/2014/main" id="{D8483408-BF5D-460D-BDC9-6057BEC67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6021388"/>
            <a:ext cx="8642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/>
              <a:t>Tipos de problema de gosto e odor informados pelas Companhias de Saneamento à AWWA (AWWA (1995))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DDB24804-4510-461D-A072-D5580B08A3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B7173340-0C96-45E4-9D49-BF8645AB6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PROBLEMAS DE GOSTO E ODOR EM ÁGUAS DE ABASTECIMENTO</a:t>
            </a:r>
          </a:p>
        </p:txBody>
      </p:sp>
      <p:graphicFrame>
        <p:nvGraphicFramePr>
          <p:cNvPr id="60420" name="Object 4">
            <a:extLst>
              <a:ext uri="{FF2B5EF4-FFF2-40B4-BE49-F238E27FC236}">
                <a16:creationId xmlns:a16="http://schemas.microsoft.com/office/drawing/2014/main" id="{90C3043A-FB55-4B01-8BF5-37FFEC02EAE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50825" y="1484313"/>
          <a:ext cx="8713788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Gráfico" r:id="rId4" imgW="6286500" imgH="3390900" progId="Excel.Chart.8">
                  <p:embed followColorScheme="full"/>
                </p:oleObj>
              </mc:Choice>
              <mc:Fallback>
                <p:oleObj name="Gráfico" r:id="rId4" imgW="6286500" imgH="33909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84313"/>
                        <a:ext cx="8713788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Text Box 6">
            <a:extLst>
              <a:ext uri="{FF2B5EF4-FFF2-40B4-BE49-F238E27FC236}">
                <a16:creationId xmlns:a16="http://schemas.microsoft.com/office/drawing/2014/main" id="{983F05AB-8C68-4A0A-B72D-1C5B4EB5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6021388"/>
            <a:ext cx="8642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/>
              <a:t>Tipos de problema de gosto e odor informados pelas Companhias de Saneamento à AWWA em função do tipo de manancial</a:t>
            </a:r>
            <a:r>
              <a:rPr lang="pt-BR" altLang="pt-BR" sz="2000"/>
              <a:t> </a:t>
            </a:r>
            <a:r>
              <a:rPr lang="pt-BR" altLang="pt-BR" sz="2000" b="1"/>
              <a:t>(AWWA (1995))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411827EF-201A-4A0C-87B5-00C525DF2B2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Rectangle 3">
            <a:extLst>
              <a:ext uri="{FF2B5EF4-FFF2-40B4-BE49-F238E27FC236}">
                <a16:creationId xmlns:a16="http://schemas.microsoft.com/office/drawing/2014/main" id="{93DE8F9E-CF04-4861-AB1D-5FAB1E169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8589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GOSTO E ODOR EM ÁGUAS DE ABASTECIMENTO: COMPOSTOS INORGÂNICOS</a:t>
            </a:r>
          </a:p>
        </p:txBody>
      </p:sp>
      <p:graphicFrame>
        <p:nvGraphicFramePr>
          <p:cNvPr id="63508" name="Object 20">
            <a:extLst>
              <a:ext uri="{FF2B5EF4-FFF2-40B4-BE49-F238E27FC236}">
                <a16:creationId xmlns:a16="http://schemas.microsoft.com/office/drawing/2014/main" id="{7EDF1CC9-C173-4A34-901D-09775265A4D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87338" y="3051175"/>
          <a:ext cx="8748712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2" name="Documento" r:id="rId4" imgW="5358529" imgH="2040679" progId="Word.Document.8">
                  <p:embed/>
                </p:oleObj>
              </mc:Choice>
              <mc:Fallback>
                <p:oleObj name="Documento" r:id="rId4" imgW="5358529" imgH="2040679" progId="Word.Document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3051175"/>
                        <a:ext cx="8748712" cy="333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0" name="Rectangle 22">
            <a:extLst>
              <a:ext uri="{FF2B5EF4-FFF2-40B4-BE49-F238E27FC236}">
                <a16:creationId xmlns:a16="http://schemas.microsoft.com/office/drawing/2014/main" id="{20087AEF-AB10-4838-BAA1-1C1B29361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174875"/>
            <a:ext cx="8408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sz="2400" b="1"/>
              <a:t>Concentração limiar de gosto e odor para específicos sais e cátions (AWWA (1987))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B8F90D8E-F5D3-435A-A31D-8D59C53203D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5A7432B1-C4B7-4454-86B7-86520BB78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TRATAMENTO AVANÇADO DE ÁGUAS DE ABASTECIMENTO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C77D23A1-779F-4749-AD7C-C0396379B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92325"/>
            <a:ext cx="8229600" cy="4432300"/>
          </a:xfrm>
        </p:spPr>
        <p:txBody>
          <a:bodyPr/>
          <a:lstStyle/>
          <a:p>
            <a:r>
              <a:rPr lang="pt-BR" altLang="pt-BR" b="1"/>
              <a:t>Aspectos fisiológicos envolvidos nas sensações de gosto e odor </a:t>
            </a:r>
          </a:p>
          <a:p>
            <a:r>
              <a:rPr lang="pt-BR" altLang="pt-BR" b="1"/>
              <a:t>Quantificação de gosto e odor em águas de abastecimento</a:t>
            </a:r>
          </a:p>
          <a:p>
            <a:r>
              <a:rPr lang="pt-BR" altLang="pt-BR" b="1"/>
              <a:t>Gosto e odor em águas de abastecimento oriundos de subprodutos metabólicos de algas e demais microrganismos</a:t>
            </a:r>
          </a:p>
          <a:p>
            <a:endParaRPr lang="pt-BR" altLang="pt-BR" b="1"/>
          </a:p>
          <a:p>
            <a:endParaRPr lang="pt-BR" altLang="pt-BR" b="1"/>
          </a:p>
          <a:p>
            <a:endParaRPr lang="pt-BR" altLang="pt-BR" b="1"/>
          </a:p>
          <a:p>
            <a:endParaRPr lang="pt-BR" altLang="pt-BR" b="1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74020B09-29AD-4429-B4AF-F3E776FCADA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52" name="Text Box 16">
            <a:extLst>
              <a:ext uri="{FF2B5EF4-FFF2-40B4-BE49-F238E27FC236}">
                <a16:creationId xmlns:a16="http://schemas.microsoft.com/office/drawing/2014/main" id="{0BA49F18-5E63-44CD-B8A9-400A2A281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349500"/>
            <a:ext cx="36004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Padrão de Potabilidade para SDT: 1.000 mg/L (Portaria 518/MS)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SDT: 500 mg/L (USEPA)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Cloretos: 250 mg/L (USEPA)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Sulfato: 250 mg/L (USEPA)</a:t>
            </a:r>
          </a:p>
        </p:txBody>
      </p:sp>
      <p:sp>
        <p:nvSpPr>
          <p:cNvPr id="65540" name="AutoShape 4">
            <a:extLst>
              <a:ext uri="{FF2B5EF4-FFF2-40B4-BE49-F238E27FC236}">
                <a16:creationId xmlns:a16="http://schemas.microsoft.com/office/drawing/2014/main" id="{6CBDB6B5-A789-42BF-9777-0380FFC35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2392363"/>
            <a:ext cx="1658938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65541" name="AutoShape 5">
            <a:extLst>
              <a:ext uri="{FF2B5EF4-FFF2-40B4-BE49-F238E27FC236}">
                <a16:creationId xmlns:a16="http://schemas.microsoft.com/office/drawing/2014/main" id="{3DCC4CB7-5310-4720-B940-1877E6924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48025"/>
            <a:ext cx="2346325" cy="5397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65542" name="AutoShape 6">
            <a:extLst>
              <a:ext uri="{FF2B5EF4-FFF2-40B4-BE49-F238E27FC236}">
                <a16:creationId xmlns:a16="http://schemas.microsoft.com/office/drawing/2014/main" id="{B16FA5CE-4E54-48E7-9BCC-15427D5D39B4}"/>
              </a:ext>
            </a:extLst>
          </p:cNvPr>
          <p:cNvCxnSpPr>
            <a:cxnSpLocks noChangeShapeType="1"/>
            <a:stCxn id="65540" idx="3"/>
            <a:endCxn id="65541" idx="1"/>
          </p:cNvCxnSpPr>
          <p:nvPr/>
        </p:nvCxnSpPr>
        <p:spPr bwMode="auto">
          <a:xfrm rot="5400000">
            <a:off x="2309812" y="2054226"/>
            <a:ext cx="665163" cy="1992312"/>
          </a:xfrm>
          <a:prstGeom prst="bentConnector3">
            <a:avLst>
              <a:gd name="adj1" fmla="val 3984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43" name="AutoShape 7">
            <a:extLst>
              <a:ext uri="{FF2B5EF4-FFF2-40B4-BE49-F238E27FC236}">
                <a16:creationId xmlns:a16="http://schemas.microsoft.com/office/drawing/2014/main" id="{23133183-E76C-49DF-913F-DCECF10B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4740275"/>
            <a:ext cx="1398587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65544" name="AutoShape 8">
            <a:extLst>
              <a:ext uri="{FF2B5EF4-FFF2-40B4-BE49-F238E27FC236}">
                <a16:creationId xmlns:a16="http://schemas.microsoft.com/office/drawing/2014/main" id="{E8D9D918-DA00-43F9-A122-C3C9B842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" y="4741863"/>
            <a:ext cx="1266825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65545" name="AutoShape 9">
            <a:extLst>
              <a:ext uri="{FF2B5EF4-FFF2-40B4-BE49-F238E27FC236}">
                <a16:creationId xmlns:a16="http://schemas.microsoft.com/office/drawing/2014/main" id="{740BA017-EF70-428F-8E90-51F441DAFD40}"/>
              </a:ext>
            </a:extLst>
          </p:cNvPr>
          <p:cNvCxnSpPr>
            <a:cxnSpLocks noChangeShapeType="1"/>
            <a:stCxn id="65541" idx="3"/>
            <a:endCxn id="65543" idx="1"/>
          </p:cNvCxnSpPr>
          <p:nvPr/>
        </p:nvCxnSpPr>
        <p:spPr bwMode="auto">
          <a:xfrm rot="5400000">
            <a:off x="838200" y="4043363"/>
            <a:ext cx="1063625" cy="552450"/>
          </a:xfrm>
          <a:prstGeom prst="bentConnector3">
            <a:avLst>
              <a:gd name="adj1" fmla="val 4657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46" name="AutoShape 10">
            <a:extLst>
              <a:ext uri="{FF2B5EF4-FFF2-40B4-BE49-F238E27FC236}">
                <a16:creationId xmlns:a16="http://schemas.microsoft.com/office/drawing/2014/main" id="{D7754690-3EDD-42E3-B8C1-7AEC377B3C07}"/>
              </a:ext>
            </a:extLst>
          </p:cNvPr>
          <p:cNvCxnSpPr>
            <a:cxnSpLocks noChangeShapeType="1"/>
            <a:stCxn id="65541" idx="3"/>
            <a:endCxn id="65544" idx="1"/>
          </p:cNvCxnSpPr>
          <p:nvPr/>
        </p:nvCxnSpPr>
        <p:spPr bwMode="auto">
          <a:xfrm rot="16200000" flipH="1">
            <a:off x="1631156" y="3802857"/>
            <a:ext cx="1065213" cy="1035050"/>
          </a:xfrm>
          <a:prstGeom prst="bentConnector3">
            <a:avLst>
              <a:gd name="adj1" fmla="val 4658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47" name="AutoShape 11">
            <a:extLst>
              <a:ext uri="{FF2B5EF4-FFF2-40B4-BE49-F238E27FC236}">
                <a16:creationId xmlns:a16="http://schemas.microsoft.com/office/drawing/2014/main" id="{2093A311-523A-4C64-9BB4-B56778D3A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5527675"/>
            <a:ext cx="1173162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65548" name="AutoShape 12">
            <a:extLst>
              <a:ext uri="{FF2B5EF4-FFF2-40B4-BE49-F238E27FC236}">
                <a16:creationId xmlns:a16="http://schemas.microsoft.com/office/drawing/2014/main" id="{F367CE8E-EBC0-45B4-B581-5181DD28F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8" y="5527675"/>
            <a:ext cx="1265237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65549" name="AutoShape 13">
            <a:extLst>
              <a:ext uri="{FF2B5EF4-FFF2-40B4-BE49-F238E27FC236}">
                <a16:creationId xmlns:a16="http://schemas.microsoft.com/office/drawing/2014/main" id="{3BC4A548-7E11-4570-8C4A-94E1D02E5420}"/>
              </a:ext>
            </a:extLst>
          </p:cNvPr>
          <p:cNvCxnSpPr>
            <a:cxnSpLocks noChangeShapeType="1"/>
            <a:stCxn id="65544" idx="3"/>
            <a:endCxn id="65548" idx="1"/>
          </p:cNvCxnSpPr>
          <p:nvPr/>
        </p:nvCxnSpPr>
        <p:spPr bwMode="auto">
          <a:xfrm rot="16200000" flipH="1">
            <a:off x="2502694" y="5245894"/>
            <a:ext cx="571500" cy="214312"/>
          </a:xfrm>
          <a:prstGeom prst="bentConnector3">
            <a:avLst>
              <a:gd name="adj1" fmla="val 4363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50" name="AutoShape 14">
            <a:extLst>
              <a:ext uri="{FF2B5EF4-FFF2-40B4-BE49-F238E27FC236}">
                <a16:creationId xmlns:a16="http://schemas.microsoft.com/office/drawing/2014/main" id="{1B464D5E-A8F1-40A4-8D3D-C93183F060EF}"/>
              </a:ext>
            </a:extLst>
          </p:cNvPr>
          <p:cNvCxnSpPr>
            <a:cxnSpLocks noChangeShapeType="1"/>
            <a:stCxn id="65544" idx="3"/>
            <a:endCxn id="65547" idx="1"/>
          </p:cNvCxnSpPr>
          <p:nvPr/>
        </p:nvCxnSpPr>
        <p:spPr bwMode="auto">
          <a:xfrm rot="5400000">
            <a:off x="1679576" y="4637087"/>
            <a:ext cx="571500" cy="1431925"/>
          </a:xfrm>
          <a:prstGeom prst="bentConnector3">
            <a:avLst>
              <a:gd name="adj1" fmla="val 4363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51" name="AutoShape 15">
            <a:extLst>
              <a:ext uri="{FF2B5EF4-FFF2-40B4-BE49-F238E27FC236}">
                <a16:creationId xmlns:a16="http://schemas.microsoft.com/office/drawing/2014/main" id="{190B4B0D-B0A2-4986-984E-F78D98C02E42}"/>
              </a:ext>
            </a:extLst>
          </p:cNvPr>
          <p:cNvSpPr>
            <a:spLocks/>
          </p:cNvSpPr>
          <p:nvPr/>
        </p:nvSpPr>
        <p:spPr bwMode="auto">
          <a:xfrm>
            <a:off x="4716463" y="2276475"/>
            <a:ext cx="792162" cy="3816350"/>
          </a:xfrm>
          <a:prstGeom prst="leftBrace">
            <a:avLst>
              <a:gd name="adj1" fmla="val 40147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65553" name="AutoShape 17">
            <a:extLst>
              <a:ext uri="{FF2B5EF4-FFF2-40B4-BE49-F238E27FC236}">
                <a16:creationId xmlns:a16="http://schemas.microsoft.com/office/drawing/2014/main" id="{860D2B22-6C8C-4581-BEEC-E40311C9125A}"/>
              </a:ext>
            </a:extLst>
          </p:cNvPr>
          <p:cNvCxnSpPr>
            <a:cxnSpLocks noChangeShapeType="1"/>
            <a:stCxn id="65554" idx="0"/>
            <a:endCxn id="65551" idx="1"/>
          </p:cNvCxnSpPr>
          <p:nvPr/>
        </p:nvCxnSpPr>
        <p:spPr bwMode="auto">
          <a:xfrm rot="16200000">
            <a:off x="2763838" y="2574925"/>
            <a:ext cx="330200" cy="3549650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54" name="Oval 18">
            <a:extLst>
              <a:ext uri="{FF2B5EF4-FFF2-40B4-BE49-F238E27FC236}">
                <a16:creationId xmlns:a16="http://schemas.microsoft.com/office/drawing/2014/main" id="{D0CA2BE4-2CA3-4796-A40F-66CBA2549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4514850"/>
            <a:ext cx="1681162" cy="835025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65556" name="Rectangle 20">
            <a:extLst>
              <a:ext uri="{FF2B5EF4-FFF2-40B4-BE49-F238E27FC236}">
                <a16:creationId xmlns:a16="http://schemas.microsoft.com/office/drawing/2014/main" id="{ECFF1EE0-2D44-4CB2-B25F-B9A8694DB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8589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GOSTO E ODOR EM ÁGUAS DE ABASTECIMENTO: COMPOSTOS INORGÂNICOS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9982AD08-280D-44CA-BCAA-B9B4A7003CD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Rectangle 3">
            <a:extLst>
              <a:ext uri="{FF2B5EF4-FFF2-40B4-BE49-F238E27FC236}">
                <a16:creationId xmlns:a16="http://schemas.microsoft.com/office/drawing/2014/main" id="{5F784C0F-AD37-499F-A92F-A6F5D976D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7287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GOSTO E ODOR EM ÁGUAS DE ABASTECIMENTO: COMPOSTOS ORGÂNICOS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20A49121-1819-4AE8-B1E3-F79B0A9CA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8408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sz="2400" b="1"/>
              <a:t>Concentração limiar de gosto e odor para alguns específicos COS’s (AWWA (1987)) </a:t>
            </a:r>
          </a:p>
        </p:txBody>
      </p:sp>
      <p:graphicFrame>
        <p:nvGraphicFramePr>
          <p:cNvPr id="72799" name="Group 95">
            <a:extLst>
              <a:ext uri="{FF2B5EF4-FFF2-40B4-BE49-F238E27FC236}">
                <a16:creationId xmlns:a16="http://schemas.microsoft.com/office/drawing/2014/main" id="{AAFEE5E0-5921-4936-8C8A-85F366FB03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2781300"/>
          <a:ext cx="8229600" cy="3757613"/>
        </p:xfrm>
        <a:graphic>
          <a:graphicData uri="http://schemas.openxmlformats.org/drawingml/2006/table">
            <a:tbl>
              <a:tblPr/>
              <a:tblGrid>
                <a:gridCol w="2163762">
                  <a:extLst>
                    <a:ext uri="{9D8B030D-6E8A-4147-A177-3AD203B41FA5}">
                      <a16:colId xmlns:a16="http://schemas.microsoft.com/office/drawing/2014/main" val="226048575"/>
                    </a:ext>
                  </a:extLst>
                </a:gridCol>
                <a:gridCol w="2649538">
                  <a:extLst>
                    <a:ext uri="{9D8B030D-6E8A-4147-A177-3AD203B41FA5}">
                      <a16:colId xmlns:a16="http://schemas.microsoft.com/office/drawing/2014/main" val="2400686259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4117429400"/>
                    </a:ext>
                  </a:extLst>
                </a:gridCol>
              </a:tblGrid>
              <a:tr h="541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Composto químico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Concentração limiar de gosto e odor (mg/l)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Indústra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221125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Acetona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a 265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Tintas, vernizes, plásticos e perfumaria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199266"/>
                  </a:ext>
                </a:extLst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Anilina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Borracha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990473"/>
                  </a:ext>
                </a:extLst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Anisole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0,05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Química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748466"/>
                  </a:ext>
                </a:extLst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Benzeno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a 30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Tintas e vernizes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394626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Bromofórmio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Química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580241"/>
                  </a:ext>
                </a:extLst>
              </a:tr>
              <a:tr h="23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Clorofórmio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Plásticos e farmaceutica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72436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Formaldeído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Desinfetantes, inseticidas, plásticos e textil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7636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BFB550CE-E0CA-4AD9-AD07-CC8411AAF9C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Rectangle 3">
            <a:extLst>
              <a:ext uri="{FF2B5EF4-FFF2-40B4-BE49-F238E27FC236}">
                <a16:creationId xmlns:a16="http://schemas.microsoft.com/office/drawing/2014/main" id="{1FE4B62C-B484-43D9-8B16-7C46D39CA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80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GOSTO E ODOR EM ÁGUAS DE ABASTECIMENTO: COMPOSTOS ORGÂNICOS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F22A9C0A-B848-4B64-87A7-D6AE60EED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8408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sz="2400" b="1"/>
              <a:t>Concentração limiar de gosto e odor para alguns específicos COS’s (AWWA (1987)) </a:t>
            </a:r>
          </a:p>
        </p:txBody>
      </p:sp>
      <p:graphicFrame>
        <p:nvGraphicFramePr>
          <p:cNvPr id="70273" name="Group 641">
            <a:extLst>
              <a:ext uri="{FF2B5EF4-FFF2-40B4-BE49-F238E27FC236}">
                <a16:creationId xmlns:a16="http://schemas.microsoft.com/office/drawing/2014/main" id="{40373E93-F17A-41EA-8E4C-CBD53CA0F7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781300"/>
          <a:ext cx="8229600" cy="3849688"/>
        </p:xfrm>
        <a:graphic>
          <a:graphicData uri="http://schemas.openxmlformats.org/drawingml/2006/table">
            <a:tbl>
              <a:tblPr/>
              <a:tblGrid>
                <a:gridCol w="2163763">
                  <a:extLst>
                    <a:ext uri="{9D8B030D-6E8A-4147-A177-3AD203B41FA5}">
                      <a16:colId xmlns:a16="http://schemas.microsoft.com/office/drawing/2014/main" val="3788200784"/>
                    </a:ext>
                  </a:extLst>
                </a:gridCol>
                <a:gridCol w="2814637">
                  <a:extLst>
                    <a:ext uri="{9D8B030D-6E8A-4147-A177-3AD203B41FA5}">
                      <a16:colId xmlns:a16="http://schemas.microsoft.com/office/drawing/2014/main" val="3768709937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48795222"/>
                    </a:ext>
                  </a:extLst>
                </a:gridCol>
              </a:tblGrid>
              <a:tr h="5413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Composto químico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Concentração limiar de gosto e odor (mg/l)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Indústra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879454"/>
                  </a:ext>
                </a:extLst>
              </a:tr>
              <a:tr h="233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Heptano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Química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197051"/>
                  </a:ext>
                </a:extLst>
              </a:tr>
              <a:tr h="233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Nitropropano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Química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104994"/>
                  </a:ext>
                </a:extLst>
              </a:tr>
              <a:tr h="233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Fenol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a 6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Química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89367"/>
                  </a:ext>
                </a:extLst>
              </a:tr>
              <a:tr h="2317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Ácido propiônico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Química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620551"/>
                  </a:ext>
                </a:extLst>
              </a:tr>
              <a:tr h="233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Sacarina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4,4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Galvanoplastia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685001"/>
                  </a:ext>
                </a:extLst>
              </a:tr>
              <a:tr h="233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Estireno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0,05 a 0,73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Borracha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572753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Tolueno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Solventes, vernizes, tintas, farmacêutica, inseticidas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52512"/>
                  </a:ext>
                </a:extLst>
              </a:tr>
              <a:tr h="233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Xileno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0,02 a 1,8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Tintas e inseticidas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71343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7169972A-C8A7-4F93-9681-E7A083A7FAE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1" name="Text Box 3">
            <a:extLst>
              <a:ext uri="{FF2B5EF4-FFF2-40B4-BE49-F238E27FC236}">
                <a16:creationId xmlns:a16="http://schemas.microsoft.com/office/drawing/2014/main" id="{C6C77387-F3A9-4606-8150-750484609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349500"/>
            <a:ext cx="36004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Tolueno: 0,17 mg/L (MS/518)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Xileno: 0,3 mg/L (MS/518)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Tolueno: 1,0 mg/L (USEPA)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Xileno: 10 mg/L (USEPA)</a:t>
            </a:r>
          </a:p>
        </p:txBody>
      </p:sp>
      <p:sp>
        <p:nvSpPr>
          <p:cNvPr id="73732" name="AutoShape 4">
            <a:extLst>
              <a:ext uri="{FF2B5EF4-FFF2-40B4-BE49-F238E27FC236}">
                <a16:creationId xmlns:a16="http://schemas.microsoft.com/office/drawing/2014/main" id="{360F7FAC-7520-45C9-8AC9-7C536E224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2392363"/>
            <a:ext cx="1658938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73733" name="AutoShape 5">
            <a:extLst>
              <a:ext uri="{FF2B5EF4-FFF2-40B4-BE49-F238E27FC236}">
                <a16:creationId xmlns:a16="http://schemas.microsoft.com/office/drawing/2014/main" id="{9795ACFA-7424-4EBA-AD28-20AAF4444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48025"/>
            <a:ext cx="2346325" cy="5397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73734" name="AutoShape 6">
            <a:extLst>
              <a:ext uri="{FF2B5EF4-FFF2-40B4-BE49-F238E27FC236}">
                <a16:creationId xmlns:a16="http://schemas.microsoft.com/office/drawing/2014/main" id="{0A1597B6-4C81-4AA8-B1FF-9337DE892CA5}"/>
              </a:ext>
            </a:extLst>
          </p:cNvPr>
          <p:cNvCxnSpPr>
            <a:cxnSpLocks noChangeShapeType="1"/>
            <a:stCxn id="73732" idx="3"/>
            <a:endCxn id="73733" idx="1"/>
          </p:cNvCxnSpPr>
          <p:nvPr/>
        </p:nvCxnSpPr>
        <p:spPr bwMode="auto">
          <a:xfrm rot="5400000">
            <a:off x="2309812" y="2054226"/>
            <a:ext cx="665163" cy="1992312"/>
          </a:xfrm>
          <a:prstGeom prst="bentConnector3">
            <a:avLst>
              <a:gd name="adj1" fmla="val 3984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5" name="AutoShape 7">
            <a:extLst>
              <a:ext uri="{FF2B5EF4-FFF2-40B4-BE49-F238E27FC236}">
                <a16:creationId xmlns:a16="http://schemas.microsoft.com/office/drawing/2014/main" id="{5BF3922F-3A24-437B-893B-F0C61F59B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4740275"/>
            <a:ext cx="1398587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73736" name="AutoShape 8">
            <a:extLst>
              <a:ext uri="{FF2B5EF4-FFF2-40B4-BE49-F238E27FC236}">
                <a16:creationId xmlns:a16="http://schemas.microsoft.com/office/drawing/2014/main" id="{4768812A-AF9A-4B76-A95E-001287CF4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" y="4741863"/>
            <a:ext cx="1266825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73737" name="AutoShape 9">
            <a:extLst>
              <a:ext uri="{FF2B5EF4-FFF2-40B4-BE49-F238E27FC236}">
                <a16:creationId xmlns:a16="http://schemas.microsoft.com/office/drawing/2014/main" id="{8ABBDDD0-157C-4E0C-9E78-C26EFE74F4EB}"/>
              </a:ext>
            </a:extLst>
          </p:cNvPr>
          <p:cNvCxnSpPr>
            <a:cxnSpLocks noChangeShapeType="1"/>
            <a:stCxn id="73733" idx="3"/>
            <a:endCxn id="73735" idx="1"/>
          </p:cNvCxnSpPr>
          <p:nvPr/>
        </p:nvCxnSpPr>
        <p:spPr bwMode="auto">
          <a:xfrm rot="5400000">
            <a:off x="838200" y="4043363"/>
            <a:ext cx="1063625" cy="552450"/>
          </a:xfrm>
          <a:prstGeom prst="bentConnector3">
            <a:avLst>
              <a:gd name="adj1" fmla="val 4657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38" name="AutoShape 10">
            <a:extLst>
              <a:ext uri="{FF2B5EF4-FFF2-40B4-BE49-F238E27FC236}">
                <a16:creationId xmlns:a16="http://schemas.microsoft.com/office/drawing/2014/main" id="{A1FFA677-620A-437C-BBCE-74BE8BA7401A}"/>
              </a:ext>
            </a:extLst>
          </p:cNvPr>
          <p:cNvCxnSpPr>
            <a:cxnSpLocks noChangeShapeType="1"/>
            <a:stCxn id="73733" idx="3"/>
            <a:endCxn id="73736" idx="1"/>
          </p:cNvCxnSpPr>
          <p:nvPr/>
        </p:nvCxnSpPr>
        <p:spPr bwMode="auto">
          <a:xfrm rot="16200000" flipH="1">
            <a:off x="1631156" y="3802857"/>
            <a:ext cx="1065213" cy="1035050"/>
          </a:xfrm>
          <a:prstGeom prst="bentConnector3">
            <a:avLst>
              <a:gd name="adj1" fmla="val 4658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9" name="AutoShape 11">
            <a:extLst>
              <a:ext uri="{FF2B5EF4-FFF2-40B4-BE49-F238E27FC236}">
                <a16:creationId xmlns:a16="http://schemas.microsoft.com/office/drawing/2014/main" id="{8FDCCB73-B437-4874-96B6-5A73F0736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5527675"/>
            <a:ext cx="1173162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73740" name="AutoShape 12">
            <a:extLst>
              <a:ext uri="{FF2B5EF4-FFF2-40B4-BE49-F238E27FC236}">
                <a16:creationId xmlns:a16="http://schemas.microsoft.com/office/drawing/2014/main" id="{8E6BD893-E5BB-4EEB-98AC-6B80F6AF8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8" y="5527675"/>
            <a:ext cx="1265237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73741" name="AutoShape 13">
            <a:extLst>
              <a:ext uri="{FF2B5EF4-FFF2-40B4-BE49-F238E27FC236}">
                <a16:creationId xmlns:a16="http://schemas.microsoft.com/office/drawing/2014/main" id="{D613DEC7-5DBD-4977-BE07-DD54028E70CE}"/>
              </a:ext>
            </a:extLst>
          </p:cNvPr>
          <p:cNvCxnSpPr>
            <a:cxnSpLocks noChangeShapeType="1"/>
            <a:stCxn id="73736" idx="3"/>
            <a:endCxn id="73740" idx="1"/>
          </p:cNvCxnSpPr>
          <p:nvPr/>
        </p:nvCxnSpPr>
        <p:spPr bwMode="auto">
          <a:xfrm rot="16200000" flipH="1">
            <a:off x="2502694" y="5245894"/>
            <a:ext cx="571500" cy="214312"/>
          </a:xfrm>
          <a:prstGeom prst="bentConnector3">
            <a:avLst>
              <a:gd name="adj1" fmla="val 4363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42" name="AutoShape 14">
            <a:extLst>
              <a:ext uri="{FF2B5EF4-FFF2-40B4-BE49-F238E27FC236}">
                <a16:creationId xmlns:a16="http://schemas.microsoft.com/office/drawing/2014/main" id="{2E9CB3B1-E128-4F74-AC86-C21E32EBB0CC}"/>
              </a:ext>
            </a:extLst>
          </p:cNvPr>
          <p:cNvCxnSpPr>
            <a:cxnSpLocks noChangeShapeType="1"/>
            <a:stCxn id="73736" idx="3"/>
            <a:endCxn id="73739" idx="1"/>
          </p:cNvCxnSpPr>
          <p:nvPr/>
        </p:nvCxnSpPr>
        <p:spPr bwMode="auto">
          <a:xfrm rot="5400000">
            <a:off x="1679576" y="4637087"/>
            <a:ext cx="571500" cy="1431925"/>
          </a:xfrm>
          <a:prstGeom prst="bentConnector3">
            <a:avLst>
              <a:gd name="adj1" fmla="val 4363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43" name="AutoShape 15">
            <a:extLst>
              <a:ext uri="{FF2B5EF4-FFF2-40B4-BE49-F238E27FC236}">
                <a16:creationId xmlns:a16="http://schemas.microsoft.com/office/drawing/2014/main" id="{95CA8A79-897C-4ADD-ABF8-B8FFAAFFA457}"/>
              </a:ext>
            </a:extLst>
          </p:cNvPr>
          <p:cNvSpPr>
            <a:spLocks/>
          </p:cNvSpPr>
          <p:nvPr/>
        </p:nvSpPr>
        <p:spPr bwMode="auto">
          <a:xfrm>
            <a:off x="4716463" y="2276475"/>
            <a:ext cx="792162" cy="3457575"/>
          </a:xfrm>
          <a:prstGeom prst="leftBrace">
            <a:avLst>
              <a:gd name="adj1" fmla="val 36373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73744" name="AutoShape 16">
            <a:extLst>
              <a:ext uri="{FF2B5EF4-FFF2-40B4-BE49-F238E27FC236}">
                <a16:creationId xmlns:a16="http://schemas.microsoft.com/office/drawing/2014/main" id="{06C2DB70-096A-4975-BDA6-8E590870AEED}"/>
              </a:ext>
            </a:extLst>
          </p:cNvPr>
          <p:cNvCxnSpPr>
            <a:cxnSpLocks noChangeShapeType="1"/>
            <a:stCxn id="73745" idx="0"/>
            <a:endCxn id="73743" idx="1"/>
          </p:cNvCxnSpPr>
          <p:nvPr/>
        </p:nvCxnSpPr>
        <p:spPr bwMode="auto">
          <a:xfrm rot="16200000">
            <a:off x="2297906" y="2980532"/>
            <a:ext cx="1381125" cy="343058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45" name="Oval 17">
            <a:extLst>
              <a:ext uri="{FF2B5EF4-FFF2-40B4-BE49-F238E27FC236}">
                <a16:creationId xmlns:a16="http://schemas.microsoft.com/office/drawing/2014/main" id="{467E9D74-1346-46CA-92C5-22D948379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5386388"/>
            <a:ext cx="1582737" cy="647700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73746" name="Rectangle 18">
            <a:extLst>
              <a:ext uri="{FF2B5EF4-FFF2-40B4-BE49-F238E27FC236}">
                <a16:creationId xmlns:a16="http://schemas.microsoft.com/office/drawing/2014/main" id="{90F71218-0ABC-498A-BC6E-73C34A767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8589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GOSTO E ODOR EM ÁGUAS DE ABASTECIMENTO: COMPOSTOS ORGÂNICOS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9041AB30-80E3-475E-8307-02ADC9B95C7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Rectangle 3">
            <a:extLst>
              <a:ext uri="{FF2B5EF4-FFF2-40B4-BE49-F238E27FC236}">
                <a16:creationId xmlns:a16="http://schemas.microsoft.com/office/drawing/2014/main" id="{B2DD5A36-EA5B-48FB-A69D-56919EEAA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7287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GOSTO E ODOR EM ÁGUAS DE ABASTECIMENTO: AGENTES OXIDANTES E COMPOSTOS ORGÂNICOS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96E0CA81-FFD4-485E-BF6B-3B1D1A6C9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101850"/>
            <a:ext cx="8408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sz="2400" b="1"/>
              <a:t>Concentrações limiares de gosto e odor do cloro e cloraminas em águas de abastecimento (KRASNER et al. (1989))</a:t>
            </a:r>
          </a:p>
        </p:txBody>
      </p:sp>
      <p:graphicFrame>
        <p:nvGraphicFramePr>
          <p:cNvPr id="74955" name="Group 203">
            <a:extLst>
              <a:ext uri="{FF2B5EF4-FFF2-40B4-BE49-F238E27FC236}">
                <a16:creationId xmlns:a16="http://schemas.microsoft.com/office/drawing/2014/main" id="{F643CE05-6360-4936-886C-802EEA3DBD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2997200"/>
          <a:ext cx="8229600" cy="352742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4806684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3644138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48947243"/>
                    </a:ext>
                  </a:extLst>
                </a:gridCol>
              </a:tblGrid>
              <a:tr h="879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Composto químico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Concentração limiar de odor (mg/l)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Concentração limiar de gosto (mg/l)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729090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Ácido Hipocloroso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0,28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0,24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193676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Íon Hipoclorito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0,36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0,30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162069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Monocloramina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0,65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0,48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361982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Dicloramina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0,15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0,13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96550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Tricloramina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******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28705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68057363-0007-441D-8E1C-D10128FAD4B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3" name="Rectangle 3">
            <a:extLst>
              <a:ext uri="{FF2B5EF4-FFF2-40B4-BE49-F238E27FC236}">
                <a16:creationId xmlns:a16="http://schemas.microsoft.com/office/drawing/2014/main" id="{44E643E0-3F15-4ED1-BB10-0C2B19F33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32863" cy="1112838"/>
          </a:xfrm>
        </p:spPr>
        <p:txBody>
          <a:bodyPr/>
          <a:lstStyle/>
          <a:p>
            <a:r>
              <a:rPr lang="pt-BR" altLang="pt-BR" sz="3200">
                <a:solidFill>
                  <a:schemeClr val="tx1"/>
                </a:solidFill>
              </a:rPr>
              <a:t>TRATAMENTO CONVENCIONAL DE ÁGUAS 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76804" name="Group 4">
            <a:extLst>
              <a:ext uri="{FF2B5EF4-FFF2-40B4-BE49-F238E27FC236}">
                <a16:creationId xmlns:a16="http://schemas.microsoft.com/office/drawing/2014/main" id="{56041B88-CD3B-4AA2-9F69-C599492925D4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76805" name="AutoShape 5">
              <a:extLst>
                <a:ext uri="{FF2B5EF4-FFF2-40B4-BE49-F238E27FC236}">
                  <a16:creationId xmlns:a16="http://schemas.microsoft.com/office/drawing/2014/main" id="{2D1037A8-D48F-4E0A-9F03-2BC8DA873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Manancial</a:t>
              </a:r>
            </a:p>
          </p:txBody>
        </p:sp>
        <p:sp>
          <p:nvSpPr>
            <p:cNvPr id="76806" name="AutoShape 6">
              <a:extLst>
                <a:ext uri="{FF2B5EF4-FFF2-40B4-BE49-F238E27FC236}">
                  <a16:creationId xmlns:a16="http://schemas.microsoft.com/office/drawing/2014/main" id="{66A12663-C79E-4AE1-91B8-5A581F54D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Coagulação</a:t>
              </a:r>
            </a:p>
          </p:txBody>
        </p:sp>
        <p:sp>
          <p:nvSpPr>
            <p:cNvPr id="76807" name="AutoShape 7">
              <a:extLst>
                <a:ext uri="{FF2B5EF4-FFF2-40B4-BE49-F238E27FC236}">
                  <a16:creationId xmlns:a16="http://schemas.microsoft.com/office/drawing/2014/main" id="{5C89D837-E1FF-431B-BA6C-3A791A2CF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Floculação</a:t>
              </a:r>
            </a:p>
          </p:txBody>
        </p:sp>
        <p:sp>
          <p:nvSpPr>
            <p:cNvPr id="76808" name="AutoShape 8">
              <a:extLst>
                <a:ext uri="{FF2B5EF4-FFF2-40B4-BE49-F238E27FC236}">
                  <a16:creationId xmlns:a16="http://schemas.microsoft.com/office/drawing/2014/main" id="{CE4A8175-2753-448E-A74A-378827616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Sedimentação</a:t>
              </a:r>
            </a:p>
          </p:txBody>
        </p:sp>
        <p:sp>
          <p:nvSpPr>
            <p:cNvPr id="76809" name="AutoShape 9">
              <a:extLst>
                <a:ext uri="{FF2B5EF4-FFF2-40B4-BE49-F238E27FC236}">
                  <a16:creationId xmlns:a16="http://schemas.microsoft.com/office/drawing/2014/main" id="{87C3493E-C21E-478C-9266-2E04BD53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Filtração</a:t>
              </a:r>
            </a:p>
          </p:txBody>
        </p:sp>
        <p:sp>
          <p:nvSpPr>
            <p:cNvPr id="76810" name="AutoShape 10">
              <a:extLst>
                <a:ext uri="{FF2B5EF4-FFF2-40B4-BE49-F238E27FC236}">
                  <a16:creationId xmlns:a16="http://schemas.microsoft.com/office/drawing/2014/main" id="{3797E25A-D122-4FDC-82DA-6E0F02C80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Desinfecção</a:t>
              </a:r>
            </a:p>
          </p:txBody>
        </p:sp>
        <p:sp>
          <p:nvSpPr>
            <p:cNvPr id="76811" name="AutoShape 11">
              <a:extLst>
                <a:ext uri="{FF2B5EF4-FFF2-40B4-BE49-F238E27FC236}">
                  <a16:creationId xmlns:a16="http://schemas.microsoft.com/office/drawing/2014/main" id="{05BB6B26-6DC9-4267-9B36-903BE3254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Fluoretação</a:t>
              </a:r>
            </a:p>
          </p:txBody>
        </p:sp>
        <p:sp>
          <p:nvSpPr>
            <p:cNvPr id="76812" name="AutoShape 12">
              <a:extLst>
                <a:ext uri="{FF2B5EF4-FFF2-40B4-BE49-F238E27FC236}">
                  <a16:creationId xmlns:a16="http://schemas.microsoft.com/office/drawing/2014/main" id="{3013E918-303F-45B8-B089-DB84EC577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Correção de pH</a:t>
              </a:r>
            </a:p>
          </p:txBody>
        </p:sp>
        <p:sp>
          <p:nvSpPr>
            <p:cNvPr id="76813" name="AutoShape 13">
              <a:extLst>
                <a:ext uri="{FF2B5EF4-FFF2-40B4-BE49-F238E27FC236}">
                  <a16:creationId xmlns:a16="http://schemas.microsoft.com/office/drawing/2014/main" id="{180253E3-DD1B-4F7B-845B-E182C7CCB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Água Final</a:t>
              </a:r>
            </a:p>
          </p:txBody>
        </p:sp>
        <p:cxnSp>
          <p:nvCxnSpPr>
            <p:cNvPr id="76814" name="AutoShape 14">
              <a:extLst>
                <a:ext uri="{FF2B5EF4-FFF2-40B4-BE49-F238E27FC236}">
                  <a16:creationId xmlns:a16="http://schemas.microsoft.com/office/drawing/2014/main" id="{2CE042FF-8FC9-4F8D-89B8-715018828C31}"/>
                </a:ext>
              </a:extLst>
            </p:cNvPr>
            <p:cNvCxnSpPr>
              <a:cxnSpLocks noChangeShapeType="1"/>
              <a:stCxn id="76805" idx="4"/>
              <a:endCxn id="76806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15" name="AutoShape 15">
              <a:extLst>
                <a:ext uri="{FF2B5EF4-FFF2-40B4-BE49-F238E27FC236}">
                  <a16:creationId xmlns:a16="http://schemas.microsoft.com/office/drawing/2014/main" id="{93B50BE1-0801-4F28-879A-8FF449EEBAA4}"/>
                </a:ext>
              </a:extLst>
            </p:cNvPr>
            <p:cNvCxnSpPr>
              <a:cxnSpLocks noChangeShapeType="1"/>
              <a:stCxn id="76806" idx="4"/>
              <a:endCxn id="76807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16" name="AutoShape 16">
              <a:extLst>
                <a:ext uri="{FF2B5EF4-FFF2-40B4-BE49-F238E27FC236}">
                  <a16:creationId xmlns:a16="http://schemas.microsoft.com/office/drawing/2014/main" id="{05ABC7AF-FCFF-49B7-8E16-083301A018A5}"/>
                </a:ext>
              </a:extLst>
            </p:cNvPr>
            <p:cNvCxnSpPr>
              <a:cxnSpLocks noChangeShapeType="1"/>
              <a:stCxn id="76807" idx="4"/>
              <a:endCxn id="76808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17" name="AutoShape 17">
              <a:extLst>
                <a:ext uri="{FF2B5EF4-FFF2-40B4-BE49-F238E27FC236}">
                  <a16:creationId xmlns:a16="http://schemas.microsoft.com/office/drawing/2014/main" id="{216BC043-E426-4264-B4CE-7AD9ED3374F8}"/>
                </a:ext>
              </a:extLst>
            </p:cNvPr>
            <p:cNvCxnSpPr>
              <a:cxnSpLocks noChangeShapeType="1"/>
              <a:stCxn id="76808" idx="3"/>
              <a:endCxn id="76809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18" name="AutoShape 18">
              <a:extLst>
                <a:ext uri="{FF2B5EF4-FFF2-40B4-BE49-F238E27FC236}">
                  <a16:creationId xmlns:a16="http://schemas.microsoft.com/office/drawing/2014/main" id="{A9CDA09C-FB3B-4CA0-8B85-385EA912E31E}"/>
                </a:ext>
              </a:extLst>
            </p:cNvPr>
            <p:cNvCxnSpPr>
              <a:cxnSpLocks noChangeShapeType="1"/>
              <a:stCxn id="76809" idx="2"/>
              <a:endCxn id="76810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19" name="AutoShape 19">
              <a:extLst>
                <a:ext uri="{FF2B5EF4-FFF2-40B4-BE49-F238E27FC236}">
                  <a16:creationId xmlns:a16="http://schemas.microsoft.com/office/drawing/2014/main" id="{0ECDDCEE-3F26-4972-A6D3-9F4C77E7FCF5}"/>
                </a:ext>
              </a:extLst>
            </p:cNvPr>
            <p:cNvCxnSpPr>
              <a:cxnSpLocks noChangeShapeType="1"/>
              <a:stCxn id="76810" idx="2"/>
              <a:endCxn id="76811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20" name="AutoShape 20">
              <a:extLst>
                <a:ext uri="{FF2B5EF4-FFF2-40B4-BE49-F238E27FC236}">
                  <a16:creationId xmlns:a16="http://schemas.microsoft.com/office/drawing/2014/main" id="{E7237388-A143-475A-A408-78CDF0C46139}"/>
                </a:ext>
              </a:extLst>
            </p:cNvPr>
            <p:cNvCxnSpPr>
              <a:cxnSpLocks noChangeShapeType="1"/>
              <a:stCxn id="76812" idx="3"/>
              <a:endCxn id="76813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821" name="AutoShape 21">
              <a:extLst>
                <a:ext uri="{FF2B5EF4-FFF2-40B4-BE49-F238E27FC236}">
                  <a16:creationId xmlns:a16="http://schemas.microsoft.com/office/drawing/2014/main" id="{DF98901B-72E5-4AE3-A170-286EAAE32A39}"/>
                </a:ext>
              </a:extLst>
            </p:cNvPr>
            <p:cNvCxnSpPr>
              <a:cxnSpLocks noChangeShapeType="1"/>
              <a:stCxn id="76811" idx="2"/>
              <a:endCxn id="76812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822" name="Line 22">
              <a:extLst>
                <a:ext uri="{FF2B5EF4-FFF2-40B4-BE49-F238E27FC236}">
                  <a16:creationId xmlns:a16="http://schemas.microsoft.com/office/drawing/2014/main" id="{DABF76E1-8B5A-4925-8A30-5F8DB07C6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23" name="Text Box 23">
              <a:extLst>
                <a:ext uri="{FF2B5EF4-FFF2-40B4-BE49-F238E27FC236}">
                  <a16:creationId xmlns:a16="http://schemas.microsoft.com/office/drawing/2014/main" id="{6A196A08-8C17-4EC7-B2AD-58165D155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76824" name="Line 24">
              <a:extLst>
                <a:ext uri="{FF2B5EF4-FFF2-40B4-BE49-F238E27FC236}">
                  <a16:creationId xmlns:a16="http://schemas.microsoft.com/office/drawing/2014/main" id="{C2DABBFB-3D50-4612-99AF-56F12ED9B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25" name="Text Box 25">
              <a:extLst>
                <a:ext uri="{FF2B5EF4-FFF2-40B4-BE49-F238E27FC236}">
                  <a16:creationId xmlns:a16="http://schemas.microsoft.com/office/drawing/2014/main" id="{73770343-2DC9-4BF1-A5D9-3A698807B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CAP</a:t>
              </a:r>
            </a:p>
          </p:txBody>
        </p:sp>
        <p:sp>
          <p:nvSpPr>
            <p:cNvPr id="76826" name="Line 26">
              <a:extLst>
                <a:ext uri="{FF2B5EF4-FFF2-40B4-BE49-F238E27FC236}">
                  <a16:creationId xmlns:a16="http://schemas.microsoft.com/office/drawing/2014/main" id="{A9FA8229-9FF9-45AA-808F-A86ACA7F9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27" name="Text Box 27">
              <a:extLst>
                <a:ext uri="{FF2B5EF4-FFF2-40B4-BE49-F238E27FC236}">
                  <a16:creationId xmlns:a16="http://schemas.microsoft.com/office/drawing/2014/main" id="{5EBD6710-EDF0-4142-99ED-58AC3CAE4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Coagulante</a:t>
              </a:r>
            </a:p>
          </p:txBody>
        </p:sp>
        <p:sp>
          <p:nvSpPr>
            <p:cNvPr id="76828" name="Text Box 28">
              <a:extLst>
                <a:ext uri="{FF2B5EF4-FFF2-40B4-BE49-F238E27FC236}">
                  <a16:creationId xmlns:a16="http://schemas.microsoft.com/office/drawing/2014/main" id="{24C657BA-AF3E-415D-9D73-C41CA9151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Alcalinizante</a:t>
              </a:r>
            </a:p>
          </p:txBody>
        </p:sp>
        <p:sp>
          <p:nvSpPr>
            <p:cNvPr id="76829" name="Line 29">
              <a:extLst>
                <a:ext uri="{FF2B5EF4-FFF2-40B4-BE49-F238E27FC236}">
                  <a16:creationId xmlns:a16="http://schemas.microsoft.com/office/drawing/2014/main" id="{2192F235-56CD-45C0-B0E3-88CFF3113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30" name="Line 30">
              <a:extLst>
                <a:ext uri="{FF2B5EF4-FFF2-40B4-BE49-F238E27FC236}">
                  <a16:creationId xmlns:a16="http://schemas.microsoft.com/office/drawing/2014/main" id="{5D8DAA54-D565-4ABD-ABD0-1709A6B42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31" name="Text Box 31">
              <a:extLst>
                <a:ext uri="{FF2B5EF4-FFF2-40B4-BE49-F238E27FC236}">
                  <a16:creationId xmlns:a16="http://schemas.microsoft.com/office/drawing/2014/main" id="{3CB65193-2DDE-4AE1-8D2A-A358D9614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76832" name="Line 32">
              <a:extLst>
                <a:ext uri="{FF2B5EF4-FFF2-40B4-BE49-F238E27FC236}">
                  <a16:creationId xmlns:a16="http://schemas.microsoft.com/office/drawing/2014/main" id="{8080B4C4-F54C-4549-A66D-E4D344979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33" name="Text Box 33">
              <a:extLst>
                <a:ext uri="{FF2B5EF4-FFF2-40B4-BE49-F238E27FC236}">
                  <a16:creationId xmlns:a16="http://schemas.microsoft.com/office/drawing/2014/main" id="{C17D4A18-4EFB-440C-AF77-CD19A2837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Polímero</a:t>
              </a:r>
            </a:p>
          </p:txBody>
        </p:sp>
        <p:sp>
          <p:nvSpPr>
            <p:cNvPr id="76834" name="Line 34">
              <a:extLst>
                <a:ext uri="{FF2B5EF4-FFF2-40B4-BE49-F238E27FC236}">
                  <a16:creationId xmlns:a16="http://schemas.microsoft.com/office/drawing/2014/main" id="{4C12354B-269E-4A91-A6F0-806A77543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35" name="Text Box 35">
              <a:extLst>
                <a:ext uri="{FF2B5EF4-FFF2-40B4-BE49-F238E27FC236}">
                  <a16:creationId xmlns:a16="http://schemas.microsoft.com/office/drawing/2014/main" id="{78C3B098-20BD-4539-9DC2-C65C52041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Polímero</a:t>
              </a:r>
            </a:p>
          </p:txBody>
        </p:sp>
        <p:sp>
          <p:nvSpPr>
            <p:cNvPr id="76836" name="Line 36">
              <a:extLst>
                <a:ext uri="{FF2B5EF4-FFF2-40B4-BE49-F238E27FC236}">
                  <a16:creationId xmlns:a16="http://schemas.microsoft.com/office/drawing/2014/main" id="{C2B643D8-C1B4-46D7-ABE5-B52160148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37" name="Text Box 37">
              <a:extLst>
                <a:ext uri="{FF2B5EF4-FFF2-40B4-BE49-F238E27FC236}">
                  <a16:creationId xmlns:a16="http://schemas.microsoft.com/office/drawing/2014/main" id="{4FF20633-A9C7-49D1-8EEB-F4A0B41B7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76838" name="Line 38">
              <a:extLst>
                <a:ext uri="{FF2B5EF4-FFF2-40B4-BE49-F238E27FC236}">
                  <a16:creationId xmlns:a16="http://schemas.microsoft.com/office/drawing/2014/main" id="{16A2020D-5DA7-47AD-882A-896655604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39" name="Text Box 39">
              <a:extLst>
                <a:ext uri="{FF2B5EF4-FFF2-40B4-BE49-F238E27FC236}">
                  <a16:creationId xmlns:a16="http://schemas.microsoft.com/office/drawing/2014/main" id="{1620265C-1E04-42EF-93D6-B6B8ADE1F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76840" name="Line 40">
              <a:extLst>
                <a:ext uri="{FF2B5EF4-FFF2-40B4-BE49-F238E27FC236}">
                  <a16:creationId xmlns:a16="http://schemas.microsoft.com/office/drawing/2014/main" id="{F06703B8-7B88-4869-A0F6-83291CEAE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41" name="Text Box 41">
              <a:extLst>
                <a:ext uri="{FF2B5EF4-FFF2-40B4-BE49-F238E27FC236}">
                  <a16:creationId xmlns:a16="http://schemas.microsoft.com/office/drawing/2014/main" id="{942ECFBE-6B74-4F1A-908B-C58C03CB9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Flúor</a:t>
              </a:r>
            </a:p>
            <a:p>
              <a:pPr eaLnBrk="0" hangingPunct="0"/>
              <a:endParaRPr lang="pt-BR" altLang="pt-BR" sz="1600">
                <a:latin typeface="Times New Roman" panose="02020603050405020304" pitchFamily="18" charset="0"/>
              </a:endParaRPr>
            </a:p>
          </p:txBody>
        </p:sp>
        <p:sp>
          <p:nvSpPr>
            <p:cNvPr id="76842" name="Line 42">
              <a:extLst>
                <a:ext uri="{FF2B5EF4-FFF2-40B4-BE49-F238E27FC236}">
                  <a16:creationId xmlns:a16="http://schemas.microsoft.com/office/drawing/2014/main" id="{B7A7C032-D0CD-4386-BC3E-1EBB21DCB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43" name="Text Box 43">
              <a:extLst>
                <a:ext uri="{FF2B5EF4-FFF2-40B4-BE49-F238E27FC236}">
                  <a16:creationId xmlns:a16="http://schemas.microsoft.com/office/drawing/2014/main" id="{A7137444-AFE1-42C0-BA24-F1F06E509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ETA Alto Tietê - Cilindros de Cloro 1">
            <a:extLst>
              <a:ext uri="{FF2B5EF4-FFF2-40B4-BE49-F238E27FC236}">
                <a16:creationId xmlns:a16="http://schemas.microsoft.com/office/drawing/2014/main" id="{F8880A6B-A8D6-409B-9153-11775CC1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735138"/>
            <a:ext cx="8059738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Rectangle 3">
            <a:extLst>
              <a:ext uri="{FF2B5EF4-FFF2-40B4-BE49-F238E27FC236}">
                <a16:creationId xmlns:a16="http://schemas.microsoft.com/office/drawing/2014/main" id="{E985CFCD-E9E7-4A53-8A19-7D91EDD74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135937" cy="4197350"/>
          </a:xfrm>
        </p:spPr>
        <p:txBody>
          <a:bodyPr/>
          <a:lstStyle/>
          <a:p>
            <a:r>
              <a:rPr lang="pt-BR" altLang="pt-BR" b="1"/>
              <a:t>Cloro (Cloro gasoso, hiploclorito de sódio e hipoclorito de cálcio)</a:t>
            </a:r>
          </a:p>
          <a:p>
            <a:r>
              <a:rPr lang="pt-BR" altLang="pt-BR" b="1"/>
              <a:t>Cloraminas</a:t>
            </a:r>
          </a:p>
          <a:p>
            <a:r>
              <a:rPr lang="pt-BR" altLang="pt-BR" b="1"/>
              <a:t>Permanganato de potássio</a:t>
            </a:r>
          </a:p>
          <a:p>
            <a:r>
              <a:rPr lang="pt-BR" altLang="pt-BR" b="1"/>
              <a:t>Dióxido de cloro </a:t>
            </a:r>
          </a:p>
          <a:p>
            <a:r>
              <a:rPr lang="pt-BR" altLang="pt-BR" b="1"/>
              <a:t>Ozônio </a:t>
            </a:r>
          </a:p>
          <a:p>
            <a:r>
              <a:rPr lang="pt-BR" altLang="pt-BR" b="1"/>
              <a:t>Peroxônio (O</a:t>
            </a:r>
            <a:r>
              <a:rPr lang="pt-BR" altLang="pt-BR" b="1" baseline="-25000"/>
              <a:t>3</a:t>
            </a:r>
            <a:r>
              <a:rPr lang="pt-BR" altLang="pt-BR" b="1"/>
              <a:t> + H</a:t>
            </a:r>
            <a:r>
              <a:rPr lang="pt-BR" altLang="pt-BR" b="1" baseline="-25000"/>
              <a:t>2</a:t>
            </a:r>
            <a:r>
              <a:rPr lang="pt-BR" altLang="pt-BR" b="1"/>
              <a:t>O</a:t>
            </a:r>
            <a:r>
              <a:rPr lang="pt-BR" altLang="pt-BR" b="1" baseline="-25000"/>
              <a:t>2</a:t>
            </a:r>
            <a:r>
              <a:rPr lang="pt-BR" altLang="pt-BR" b="1"/>
              <a:t>)</a:t>
            </a:r>
          </a:p>
          <a:p>
            <a:r>
              <a:rPr lang="pt-BR" altLang="pt-BR" b="1"/>
              <a:t>Peróxido de hidrogênio</a:t>
            </a:r>
          </a:p>
          <a:p>
            <a:endParaRPr lang="pt-BR" altLang="pt-BR" b="1"/>
          </a:p>
          <a:p>
            <a:endParaRPr lang="pt-BR" altLang="pt-BR" b="1"/>
          </a:p>
        </p:txBody>
      </p:sp>
      <p:pic>
        <p:nvPicPr>
          <p:cNvPr id="77828" name="Picture 4">
            <a:extLst>
              <a:ext uri="{FF2B5EF4-FFF2-40B4-BE49-F238E27FC236}">
                <a16:creationId xmlns:a16="http://schemas.microsoft.com/office/drawing/2014/main" id="{4AA3F5C9-76C5-47A3-9615-2AF6ED0CAF9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9" name="Rectangle 5">
            <a:extLst>
              <a:ext uri="{FF2B5EF4-FFF2-40B4-BE49-F238E27FC236}">
                <a16:creationId xmlns:a16="http://schemas.microsoft.com/office/drawing/2014/main" id="{562D14A5-B1DE-413A-A863-CD4258DC0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166688"/>
            <a:ext cx="8893175" cy="1358900"/>
          </a:xfrm>
        </p:spPr>
        <p:txBody>
          <a:bodyPr/>
          <a:lstStyle/>
          <a:p>
            <a:r>
              <a:rPr lang="pt-BR" altLang="pt-BR" sz="3200"/>
              <a:t>AGENTES OXIDANTES E SUA APLICAÇÃO DO TRATAMENTO DE ÁGUAS DE ABASTECIMENTO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C145086B-4BBE-4762-B692-50E636AB92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Rectangle 3">
            <a:extLst>
              <a:ext uri="{FF2B5EF4-FFF2-40B4-BE49-F238E27FC236}">
                <a16:creationId xmlns:a16="http://schemas.microsoft.com/office/drawing/2014/main" id="{793BB935-9359-4415-A08D-0D2361B06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0"/>
          <a:lstStyle/>
          <a:p>
            <a:r>
              <a:rPr lang="pt-BR" altLang="pt-BR" sz="4000"/>
              <a:t>CLORO E SUAS REAÇÕES </a:t>
            </a:r>
            <a:br>
              <a:rPr lang="pt-BR" altLang="pt-BR" sz="4000"/>
            </a:br>
            <a:r>
              <a:rPr lang="pt-BR" altLang="pt-BR" sz="4000"/>
              <a:t>DEMANDA DE CLORO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E73A471D-3C64-4058-8317-D193AE2CE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0413" y="1766888"/>
            <a:ext cx="7772400" cy="8318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>
                <a:solidFill>
                  <a:srgbClr val="FFFF00"/>
                </a:solidFill>
              </a:rPr>
              <a:t>Reações com nitrogênio amoniacal</a:t>
            </a:r>
          </a:p>
        </p:txBody>
      </p:sp>
      <p:graphicFrame>
        <p:nvGraphicFramePr>
          <p:cNvPr id="78853" name="Object 5">
            <a:extLst>
              <a:ext uri="{FF2B5EF4-FFF2-40B4-BE49-F238E27FC236}">
                <a16:creationId xmlns:a16="http://schemas.microsoft.com/office/drawing/2014/main" id="{31D47976-84E2-496F-8DF2-728501D20F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2781300"/>
          <a:ext cx="53927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Equation" r:id="rId4" imgW="5841720" imgH="469800" progId="Equation.3">
                  <p:embed/>
                </p:oleObj>
              </mc:Choice>
              <mc:Fallback>
                <p:oleObj name="Equation" r:id="rId4" imgW="584172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781300"/>
                        <a:ext cx="539273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>
            <a:extLst>
              <a:ext uri="{FF2B5EF4-FFF2-40B4-BE49-F238E27FC236}">
                <a16:creationId xmlns:a16="http://schemas.microsoft.com/office/drawing/2014/main" id="{4AB94C97-424E-4F1F-8E8F-CD21954FBA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3573463"/>
          <a:ext cx="48990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Equation" r:id="rId6" imgW="5308560" imgH="469800" progId="Equation.3">
                  <p:embed/>
                </p:oleObj>
              </mc:Choice>
              <mc:Fallback>
                <p:oleObj name="Equation" r:id="rId6" imgW="530856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573463"/>
                        <a:ext cx="48990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7">
            <a:extLst>
              <a:ext uri="{FF2B5EF4-FFF2-40B4-BE49-F238E27FC236}">
                <a16:creationId xmlns:a16="http://schemas.microsoft.com/office/drawing/2014/main" id="{43E6F425-8984-4CAE-A68A-F858A2F83B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4365625"/>
          <a:ext cx="4991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5" name="Equation" r:id="rId8" imgW="4991040" imgH="482400" progId="Equation.3">
                  <p:embed/>
                </p:oleObj>
              </mc:Choice>
              <mc:Fallback>
                <p:oleObj name="Equation" r:id="rId8" imgW="499104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365625"/>
                        <a:ext cx="4991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6" name="Object 8">
            <a:extLst>
              <a:ext uri="{FF2B5EF4-FFF2-40B4-BE49-F238E27FC236}">
                <a16:creationId xmlns:a16="http://schemas.microsoft.com/office/drawing/2014/main" id="{6F88CD53-F953-4CF0-B3DF-F331447F50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3988" y="5067300"/>
          <a:ext cx="65182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6" name="Equation" r:id="rId10" imgW="7061040" imgH="469800" progId="Equation.3">
                  <p:embed/>
                </p:oleObj>
              </mc:Choice>
              <mc:Fallback>
                <p:oleObj name="Equation" r:id="rId10" imgW="706104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5067300"/>
                        <a:ext cx="651827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7" name="Object 9">
            <a:extLst>
              <a:ext uri="{FF2B5EF4-FFF2-40B4-BE49-F238E27FC236}">
                <a16:creationId xmlns:a16="http://schemas.microsoft.com/office/drawing/2014/main" id="{4694F35C-3DB9-4C59-A40B-E3C80C8418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7438" y="5753100"/>
          <a:ext cx="703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7" name="Equation" r:id="rId12" imgW="7035480" imgH="482400" progId="Equation.3">
                  <p:embed/>
                </p:oleObj>
              </mc:Choice>
              <mc:Fallback>
                <p:oleObj name="Equation" r:id="rId12" imgW="703548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5753100"/>
                        <a:ext cx="7035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CACC562D-E750-442B-8B31-A1E014B323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Text Box 3">
            <a:extLst>
              <a:ext uri="{FF2B5EF4-FFF2-40B4-BE49-F238E27FC236}">
                <a16:creationId xmlns:a16="http://schemas.microsoft.com/office/drawing/2014/main" id="{EABAA31F-F920-4C24-947E-EE16BAE2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37368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Cl</a:t>
            </a:r>
            <a:r>
              <a:rPr lang="pt-BR" altLang="pt-BR" baseline="-25000">
                <a:latin typeface="Tahoma" panose="020B0604030504040204" pitchFamily="34" charset="0"/>
              </a:rPr>
              <a:t>2</a:t>
            </a:r>
            <a:r>
              <a:rPr lang="pt-BR" altLang="pt-BR">
                <a:latin typeface="Tahoma" panose="020B0604030504040204" pitchFamily="34" charset="0"/>
              </a:rPr>
              <a:t>/NH</a:t>
            </a:r>
            <a:r>
              <a:rPr lang="pt-BR" altLang="pt-BR" baseline="-25000">
                <a:latin typeface="Tahoma" panose="020B0604030504040204" pitchFamily="34" charset="0"/>
              </a:rPr>
              <a:t>3</a:t>
            </a:r>
            <a:r>
              <a:rPr lang="pt-BR" altLang="pt-BR">
                <a:latin typeface="Tahoma" panose="020B0604030504040204" pitchFamily="34" charset="0"/>
              </a:rPr>
              <a:t>-N (Base Mássica)</a:t>
            </a:r>
          </a:p>
        </p:txBody>
      </p:sp>
      <p:sp>
        <p:nvSpPr>
          <p:cNvPr id="79876" name="Line 4">
            <a:extLst>
              <a:ext uri="{FF2B5EF4-FFF2-40B4-BE49-F238E27FC236}">
                <a16:creationId xmlns:a16="http://schemas.microsoft.com/office/drawing/2014/main" id="{D021F69A-042E-4464-85B1-93886C85B9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2513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877" name="Line 5">
            <a:extLst>
              <a:ext uri="{FF2B5EF4-FFF2-40B4-BE49-F238E27FC236}">
                <a16:creationId xmlns:a16="http://schemas.microsoft.com/office/drawing/2014/main" id="{2DE599B8-479C-42C6-A9D1-9D5320BA7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878" name="Line 6">
            <a:extLst>
              <a:ext uri="{FF2B5EF4-FFF2-40B4-BE49-F238E27FC236}">
                <a16:creationId xmlns:a16="http://schemas.microsoft.com/office/drawing/2014/main" id="{0EAAB80C-A1E5-4BFE-A9F7-9F5853710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500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879" name="Line 7">
            <a:extLst>
              <a:ext uri="{FF2B5EF4-FFF2-40B4-BE49-F238E27FC236}">
                <a16:creationId xmlns:a16="http://schemas.microsoft.com/office/drawing/2014/main" id="{6692B96C-5B4D-4FBA-AA0A-11C249A0E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5313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880" name="Line 8">
            <a:extLst>
              <a:ext uri="{FF2B5EF4-FFF2-40B4-BE49-F238E27FC236}">
                <a16:creationId xmlns:a16="http://schemas.microsoft.com/office/drawing/2014/main" id="{C0284340-6913-4890-83AC-F2DDE5247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988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881" name="Line 9">
            <a:extLst>
              <a:ext uri="{FF2B5EF4-FFF2-40B4-BE49-F238E27FC236}">
                <a16:creationId xmlns:a16="http://schemas.microsoft.com/office/drawing/2014/main" id="{E455F919-15F1-42F1-BAD5-F9072F498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6525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882" name="Line 10">
            <a:extLst>
              <a:ext uri="{FF2B5EF4-FFF2-40B4-BE49-F238E27FC236}">
                <a16:creationId xmlns:a16="http://schemas.microsoft.com/office/drawing/2014/main" id="{BE2FCC9E-1949-4ADA-9F81-8D0251CCD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5075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883" name="Line 11">
            <a:extLst>
              <a:ext uri="{FF2B5EF4-FFF2-40B4-BE49-F238E27FC236}">
                <a16:creationId xmlns:a16="http://schemas.microsoft.com/office/drawing/2014/main" id="{9FFF982C-0761-46D0-AB30-E580737A4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1875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884" name="Text Box 12">
            <a:extLst>
              <a:ext uri="{FF2B5EF4-FFF2-40B4-BE49-F238E27FC236}">
                <a16:creationId xmlns:a16="http://schemas.microsoft.com/office/drawing/2014/main" id="{CB5A1482-6FBB-443F-BDB3-50B426890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79885" name="Text Box 13">
            <a:extLst>
              <a:ext uri="{FF2B5EF4-FFF2-40B4-BE49-F238E27FC236}">
                <a16:creationId xmlns:a16="http://schemas.microsoft.com/office/drawing/2014/main" id="{DC2F8831-9B0B-486B-895F-102D86626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79886" name="Text Box 14">
            <a:extLst>
              <a:ext uri="{FF2B5EF4-FFF2-40B4-BE49-F238E27FC236}">
                <a16:creationId xmlns:a16="http://schemas.microsoft.com/office/drawing/2014/main" id="{2CAE2DAB-30E5-4092-8516-E8DF5FBC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79887" name="Text Box 15">
            <a:extLst>
              <a:ext uri="{FF2B5EF4-FFF2-40B4-BE49-F238E27FC236}">
                <a16:creationId xmlns:a16="http://schemas.microsoft.com/office/drawing/2014/main" id="{6540310F-0376-4DE6-8201-480789B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79888" name="Text Box 16">
            <a:extLst>
              <a:ext uri="{FF2B5EF4-FFF2-40B4-BE49-F238E27FC236}">
                <a16:creationId xmlns:a16="http://schemas.microsoft.com/office/drawing/2014/main" id="{96B5543B-C8FB-4517-B834-4B346FA3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79889" name="Text Box 17">
            <a:extLst>
              <a:ext uri="{FF2B5EF4-FFF2-40B4-BE49-F238E27FC236}">
                <a16:creationId xmlns:a16="http://schemas.microsoft.com/office/drawing/2014/main" id="{F150D836-8BE7-4692-80D4-C25D679FB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638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12</a:t>
            </a:r>
          </a:p>
        </p:txBody>
      </p:sp>
      <p:sp>
        <p:nvSpPr>
          <p:cNvPr id="79890" name="Line 18">
            <a:extLst>
              <a:ext uri="{FF2B5EF4-FFF2-40B4-BE49-F238E27FC236}">
                <a16:creationId xmlns:a16="http://schemas.microsoft.com/office/drawing/2014/main" id="{23B1DDAB-1648-4EFA-B01B-64C4C5616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1238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891" name="Line 19">
            <a:extLst>
              <a:ext uri="{FF2B5EF4-FFF2-40B4-BE49-F238E27FC236}">
                <a16:creationId xmlns:a16="http://schemas.microsoft.com/office/drawing/2014/main" id="{323DA75D-232D-4C99-A209-FF4D88FA3D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513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892" name="Line 20">
            <a:extLst>
              <a:ext uri="{FF2B5EF4-FFF2-40B4-BE49-F238E27FC236}">
                <a16:creationId xmlns:a16="http://schemas.microsoft.com/office/drawing/2014/main" id="{583E559C-6F65-48F5-B72F-6FEAF9165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7288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893" name="Line 21">
            <a:extLst>
              <a:ext uri="{FF2B5EF4-FFF2-40B4-BE49-F238E27FC236}">
                <a16:creationId xmlns:a16="http://schemas.microsoft.com/office/drawing/2014/main" id="{F130E775-320D-4DB1-A523-997E8D6BC4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2513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894" name="Line 22">
            <a:extLst>
              <a:ext uri="{FF2B5EF4-FFF2-40B4-BE49-F238E27FC236}">
                <a16:creationId xmlns:a16="http://schemas.microsoft.com/office/drawing/2014/main" id="{DACB3BBA-8886-4F9D-B7A2-E36BB1739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1238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895" name="Line 23">
            <a:extLst>
              <a:ext uri="{FF2B5EF4-FFF2-40B4-BE49-F238E27FC236}">
                <a16:creationId xmlns:a16="http://schemas.microsoft.com/office/drawing/2014/main" id="{14A9A807-DF94-4766-A214-DA74FE8BE5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7288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896" name="Text Box 24">
            <a:extLst>
              <a:ext uri="{FF2B5EF4-FFF2-40B4-BE49-F238E27FC236}">
                <a16:creationId xmlns:a16="http://schemas.microsoft.com/office/drawing/2014/main" id="{0A22247E-1484-43ED-8BFE-F121797CF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628775"/>
            <a:ext cx="1065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Zona A</a:t>
            </a:r>
          </a:p>
        </p:txBody>
      </p:sp>
      <p:sp>
        <p:nvSpPr>
          <p:cNvPr id="79897" name="Text Box 25">
            <a:extLst>
              <a:ext uri="{FF2B5EF4-FFF2-40B4-BE49-F238E27FC236}">
                <a16:creationId xmlns:a16="http://schemas.microsoft.com/office/drawing/2014/main" id="{CB7FDB05-32CE-4348-84EE-B6293EDD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639888"/>
            <a:ext cx="1063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Zona B</a:t>
            </a:r>
          </a:p>
        </p:txBody>
      </p:sp>
      <p:sp>
        <p:nvSpPr>
          <p:cNvPr id="79898" name="Text Box 26">
            <a:extLst>
              <a:ext uri="{FF2B5EF4-FFF2-40B4-BE49-F238E27FC236}">
                <a16:creationId xmlns:a16="http://schemas.microsoft.com/office/drawing/2014/main" id="{51FA3F17-0CE9-4028-B722-FB168887B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1639888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Zona C</a:t>
            </a:r>
          </a:p>
        </p:txBody>
      </p:sp>
      <p:sp>
        <p:nvSpPr>
          <p:cNvPr id="79899" name="Text Box 27">
            <a:extLst>
              <a:ext uri="{FF2B5EF4-FFF2-40B4-BE49-F238E27FC236}">
                <a16:creationId xmlns:a16="http://schemas.microsoft.com/office/drawing/2014/main" id="{D6553EF7-D37F-412A-A271-FBADE7FD0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Cl</a:t>
            </a:r>
            <a:r>
              <a:rPr lang="pt-BR" altLang="pt-BR" baseline="-25000">
                <a:latin typeface="Tahoma" panose="020B0604030504040204" pitchFamily="34" charset="0"/>
              </a:rPr>
              <a:t>2</a:t>
            </a:r>
            <a:r>
              <a:rPr lang="pt-BR" altLang="pt-BR">
                <a:latin typeface="Tahoma" panose="020B0604030504040204" pitchFamily="34" charset="0"/>
              </a:rPr>
              <a:t>/NH</a:t>
            </a:r>
            <a:r>
              <a:rPr lang="pt-BR" altLang="pt-BR" baseline="-25000">
                <a:latin typeface="Tahoma" panose="020B0604030504040204" pitchFamily="34" charset="0"/>
              </a:rPr>
              <a:t>3</a:t>
            </a:r>
            <a:r>
              <a:rPr lang="pt-BR" altLang="pt-BR">
                <a:latin typeface="Tahoma" panose="020B0604030504040204" pitchFamily="34" charset="0"/>
              </a:rPr>
              <a:t>-N: 1,0</a:t>
            </a:r>
          </a:p>
        </p:txBody>
      </p:sp>
      <p:cxnSp>
        <p:nvCxnSpPr>
          <p:cNvPr id="79900" name="AutoShape 28">
            <a:extLst>
              <a:ext uri="{FF2B5EF4-FFF2-40B4-BE49-F238E27FC236}">
                <a16:creationId xmlns:a16="http://schemas.microsoft.com/office/drawing/2014/main" id="{FAC1B88A-A461-4A3E-ACA8-885080CEDE02}"/>
              </a:ext>
            </a:extLst>
          </p:cNvPr>
          <p:cNvCxnSpPr>
            <a:cxnSpLocks noChangeShapeType="1"/>
            <a:stCxn id="79899" idx="3"/>
          </p:cNvCxnSpPr>
          <p:nvPr/>
        </p:nvCxnSpPr>
        <p:spPr bwMode="auto">
          <a:xfrm flipV="1">
            <a:off x="2827338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901" name="Text Box 29">
            <a:extLst>
              <a:ext uri="{FF2B5EF4-FFF2-40B4-BE49-F238E27FC236}">
                <a16:creationId xmlns:a16="http://schemas.microsoft.com/office/drawing/2014/main" id="{8F92F97C-2032-441B-A07F-15BC70E7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Cl</a:t>
            </a:r>
            <a:r>
              <a:rPr lang="pt-BR" altLang="pt-BR" baseline="-25000">
                <a:latin typeface="Tahoma" panose="020B0604030504040204" pitchFamily="34" charset="0"/>
              </a:rPr>
              <a:t>2</a:t>
            </a:r>
            <a:r>
              <a:rPr lang="pt-BR" altLang="pt-BR">
                <a:latin typeface="Tahoma" panose="020B0604030504040204" pitchFamily="34" charset="0"/>
              </a:rPr>
              <a:t>/NH</a:t>
            </a:r>
            <a:r>
              <a:rPr lang="pt-BR" altLang="pt-BR" baseline="-25000">
                <a:latin typeface="Tahoma" panose="020B0604030504040204" pitchFamily="34" charset="0"/>
              </a:rPr>
              <a:t>3</a:t>
            </a:r>
            <a:r>
              <a:rPr lang="pt-BR" altLang="pt-BR">
                <a:latin typeface="Tahoma" panose="020B0604030504040204" pitchFamily="34" charset="0"/>
              </a:rPr>
              <a:t>-N: 1,5</a:t>
            </a:r>
          </a:p>
        </p:txBody>
      </p:sp>
      <p:cxnSp>
        <p:nvCxnSpPr>
          <p:cNvPr id="79902" name="AutoShape 30">
            <a:extLst>
              <a:ext uri="{FF2B5EF4-FFF2-40B4-BE49-F238E27FC236}">
                <a16:creationId xmlns:a16="http://schemas.microsoft.com/office/drawing/2014/main" id="{39A5B4D8-EC60-4D78-9E86-ED41B4C22F09}"/>
              </a:ext>
            </a:extLst>
          </p:cNvPr>
          <p:cNvCxnSpPr>
            <a:cxnSpLocks noChangeShapeType="1"/>
            <a:stCxn id="79901" idx="1"/>
          </p:cNvCxnSpPr>
          <p:nvPr/>
        </p:nvCxnSpPr>
        <p:spPr bwMode="auto">
          <a:xfrm rot="10800000">
            <a:off x="5003800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9903" name="Object 31">
            <a:extLst>
              <a:ext uri="{FF2B5EF4-FFF2-40B4-BE49-F238E27FC236}">
                <a16:creationId xmlns:a16="http://schemas.microsoft.com/office/drawing/2014/main" id="{399472D0-201A-4E03-B0FE-17C042A731BD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95288" y="5949950"/>
          <a:ext cx="584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8" name="Equation" r:id="rId4" imgW="5841720" imgH="469800" progId="Equation.3">
                  <p:embed/>
                </p:oleObj>
              </mc:Choice>
              <mc:Fallback>
                <p:oleObj name="Equation" r:id="rId4" imgW="5841720" imgH="4698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949950"/>
                        <a:ext cx="5842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04" name="Rectangle 32">
            <a:extLst>
              <a:ext uri="{FF2B5EF4-FFF2-40B4-BE49-F238E27FC236}">
                <a16:creationId xmlns:a16="http://schemas.microsoft.com/office/drawing/2014/main" id="{753EC317-CFD9-4883-9E32-9089D2B07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205038"/>
            <a:ext cx="2520950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79905" name="AutoShape 33">
            <a:extLst>
              <a:ext uri="{FF2B5EF4-FFF2-40B4-BE49-F238E27FC236}">
                <a16:creationId xmlns:a16="http://schemas.microsoft.com/office/drawing/2014/main" id="{ED138D1C-A771-48FB-A84C-D0D9FE0D15F1}"/>
              </a:ext>
            </a:extLst>
          </p:cNvPr>
          <p:cNvCxnSpPr>
            <a:cxnSpLocks noChangeShapeType="1"/>
            <a:stCxn id="0" idx="0"/>
            <a:endCxn id="79904" idx="2"/>
          </p:cNvCxnSpPr>
          <p:nvPr/>
        </p:nvCxnSpPr>
        <p:spPr bwMode="auto">
          <a:xfrm rot="5400000" flipH="1">
            <a:off x="2197101" y="4830762"/>
            <a:ext cx="1225550" cy="101282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906" name="Rectangle 34">
            <a:extLst>
              <a:ext uri="{FF2B5EF4-FFF2-40B4-BE49-F238E27FC236}">
                <a16:creationId xmlns:a16="http://schemas.microsoft.com/office/drawing/2014/main" id="{8B3A95EA-D8A8-43A0-B04E-9E7F047AC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0"/>
          <a:lstStyle/>
          <a:p>
            <a:r>
              <a:rPr lang="pt-BR" altLang="pt-BR" sz="4000"/>
              <a:t>CLORO E SUAS REAÇÕES </a:t>
            </a:r>
            <a:br>
              <a:rPr lang="pt-BR" altLang="pt-BR" sz="4000"/>
            </a:br>
            <a:r>
              <a:rPr lang="pt-BR" altLang="pt-BR" sz="4000"/>
              <a:t>DEMANDA DE CLORO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353D9201-AC7E-478B-9C0F-332D9901B3D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Text Box 3">
            <a:extLst>
              <a:ext uri="{FF2B5EF4-FFF2-40B4-BE49-F238E27FC236}">
                <a16:creationId xmlns:a16="http://schemas.microsoft.com/office/drawing/2014/main" id="{76E738C1-695E-4CEB-92B0-1E73416E2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37368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Cl</a:t>
            </a:r>
            <a:r>
              <a:rPr lang="pt-BR" altLang="pt-BR" baseline="-25000">
                <a:latin typeface="Tahoma" panose="020B0604030504040204" pitchFamily="34" charset="0"/>
              </a:rPr>
              <a:t>2</a:t>
            </a:r>
            <a:r>
              <a:rPr lang="pt-BR" altLang="pt-BR">
                <a:latin typeface="Tahoma" panose="020B0604030504040204" pitchFamily="34" charset="0"/>
              </a:rPr>
              <a:t>/NH</a:t>
            </a:r>
            <a:r>
              <a:rPr lang="pt-BR" altLang="pt-BR" baseline="-25000">
                <a:latin typeface="Tahoma" panose="020B0604030504040204" pitchFamily="34" charset="0"/>
              </a:rPr>
              <a:t>3</a:t>
            </a:r>
            <a:r>
              <a:rPr lang="pt-BR" altLang="pt-BR">
                <a:latin typeface="Tahoma" panose="020B0604030504040204" pitchFamily="34" charset="0"/>
              </a:rPr>
              <a:t>-N (Base Mássica)</a:t>
            </a:r>
          </a:p>
        </p:txBody>
      </p:sp>
      <p:sp>
        <p:nvSpPr>
          <p:cNvPr id="80900" name="Line 4">
            <a:extLst>
              <a:ext uri="{FF2B5EF4-FFF2-40B4-BE49-F238E27FC236}">
                <a16:creationId xmlns:a16="http://schemas.microsoft.com/office/drawing/2014/main" id="{49C99C4C-A395-4822-8290-16004B6B24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2513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CEA053E1-378A-4C1F-9E7C-5949B707C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902" name="Line 6">
            <a:extLst>
              <a:ext uri="{FF2B5EF4-FFF2-40B4-BE49-F238E27FC236}">
                <a16:creationId xmlns:a16="http://schemas.microsoft.com/office/drawing/2014/main" id="{8725D490-F603-4E4F-908B-A5F06B16C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500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903" name="Line 7">
            <a:extLst>
              <a:ext uri="{FF2B5EF4-FFF2-40B4-BE49-F238E27FC236}">
                <a16:creationId xmlns:a16="http://schemas.microsoft.com/office/drawing/2014/main" id="{2DEC19A0-BA91-4F52-A2FA-27E1D1BCA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5313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904" name="Line 8">
            <a:extLst>
              <a:ext uri="{FF2B5EF4-FFF2-40B4-BE49-F238E27FC236}">
                <a16:creationId xmlns:a16="http://schemas.microsoft.com/office/drawing/2014/main" id="{EB3AA102-F7DB-4C0F-98E8-13D48A448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988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4306A34F-95CF-416D-99E2-559CCB7BA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6525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906" name="Line 10">
            <a:extLst>
              <a:ext uri="{FF2B5EF4-FFF2-40B4-BE49-F238E27FC236}">
                <a16:creationId xmlns:a16="http://schemas.microsoft.com/office/drawing/2014/main" id="{17486392-8D16-44DC-BBE2-C949498B6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5075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907" name="Line 11">
            <a:extLst>
              <a:ext uri="{FF2B5EF4-FFF2-40B4-BE49-F238E27FC236}">
                <a16:creationId xmlns:a16="http://schemas.microsoft.com/office/drawing/2014/main" id="{55B8AEF6-EDE0-488D-A4AA-A10842050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1875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908" name="Text Box 12">
            <a:extLst>
              <a:ext uri="{FF2B5EF4-FFF2-40B4-BE49-F238E27FC236}">
                <a16:creationId xmlns:a16="http://schemas.microsoft.com/office/drawing/2014/main" id="{9895266A-0A7A-421E-A05C-F2D29615B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80909" name="Text Box 13">
            <a:extLst>
              <a:ext uri="{FF2B5EF4-FFF2-40B4-BE49-F238E27FC236}">
                <a16:creationId xmlns:a16="http://schemas.microsoft.com/office/drawing/2014/main" id="{F20E1153-25AA-4B39-A8AE-B160703A8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80910" name="Text Box 14">
            <a:extLst>
              <a:ext uri="{FF2B5EF4-FFF2-40B4-BE49-F238E27FC236}">
                <a16:creationId xmlns:a16="http://schemas.microsoft.com/office/drawing/2014/main" id="{DDECC8B5-BA6B-46DB-ADD6-03E7C1D52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80911" name="Text Box 15">
            <a:extLst>
              <a:ext uri="{FF2B5EF4-FFF2-40B4-BE49-F238E27FC236}">
                <a16:creationId xmlns:a16="http://schemas.microsoft.com/office/drawing/2014/main" id="{3202417E-35AB-4F61-833B-D020648A8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80912" name="Text Box 16">
            <a:extLst>
              <a:ext uri="{FF2B5EF4-FFF2-40B4-BE49-F238E27FC236}">
                <a16:creationId xmlns:a16="http://schemas.microsoft.com/office/drawing/2014/main" id="{400D8F54-2C70-44B9-ACCB-5D372B0ED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80913" name="Text Box 17">
            <a:extLst>
              <a:ext uri="{FF2B5EF4-FFF2-40B4-BE49-F238E27FC236}">
                <a16:creationId xmlns:a16="http://schemas.microsoft.com/office/drawing/2014/main" id="{AF9BE6D9-BCA2-464A-807F-2B98D72FA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638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12</a:t>
            </a:r>
          </a:p>
        </p:txBody>
      </p:sp>
      <p:sp>
        <p:nvSpPr>
          <p:cNvPr id="80914" name="Line 18">
            <a:extLst>
              <a:ext uri="{FF2B5EF4-FFF2-40B4-BE49-F238E27FC236}">
                <a16:creationId xmlns:a16="http://schemas.microsoft.com/office/drawing/2014/main" id="{78D20B11-56B4-4145-97AC-7CB42255DE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1238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915" name="Line 19">
            <a:extLst>
              <a:ext uri="{FF2B5EF4-FFF2-40B4-BE49-F238E27FC236}">
                <a16:creationId xmlns:a16="http://schemas.microsoft.com/office/drawing/2014/main" id="{990D1C22-109C-4746-8F75-96909BC55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513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916" name="Line 20">
            <a:extLst>
              <a:ext uri="{FF2B5EF4-FFF2-40B4-BE49-F238E27FC236}">
                <a16:creationId xmlns:a16="http://schemas.microsoft.com/office/drawing/2014/main" id="{62583D2C-95CD-4C07-8220-03EADA9681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7288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917" name="Line 21">
            <a:extLst>
              <a:ext uri="{FF2B5EF4-FFF2-40B4-BE49-F238E27FC236}">
                <a16:creationId xmlns:a16="http://schemas.microsoft.com/office/drawing/2014/main" id="{9199A35E-61B9-4EC7-9315-31459413F2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2513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918" name="Line 22">
            <a:extLst>
              <a:ext uri="{FF2B5EF4-FFF2-40B4-BE49-F238E27FC236}">
                <a16:creationId xmlns:a16="http://schemas.microsoft.com/office/drawing/2014/main" id="{021292FA-C56C-4FEA-8171-416FCCB5D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1238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919" name="Line 23">
            <a:extLst>
              <a:ext uri="{FF2B5EF4-FFF2-40B4-BE49-F238E27FC236}">
                <a16:creationId xmlns:a16="http://schemas.microsoft.com/office/drawing/2014/main" id="{BE1730C6-4320-438E-AB5F-3F43BDC1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7288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920" name="Text Box 24">
            <a:extLst>
              <a:ext uri="{FF2B5EF4-FFF2-40B4-BE49-F238E27FC236}">
                <a16:creationId xmlns:a16="http://schemas.microsoft.com/office/drawing/2014/main" id="{FA2C797C-2475-41EC-935D-CD637756D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628775"/>
            <a:ext cx="1065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Zona A</a:t>
            </a:r>
          </a:p>
        </p:txBody>
      </p:sp>
      <p:sp>
        <p:nvSpPr>
          <p:cNvPr id="80921" name="Text Box 25">
            <a:extLst>
              <a:ext uri="{FF2B5EF4-FFF2-40B4-BE49-F238E27FC236}">
                <a16:creationId xmlns:a16="http://schemas.microsoft.com/office/drawing/2014/main" id="{9404A242-5D8A-4413-9399-FEEEECB4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639888"/>
            <a:ext cx="1063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Zona B</a:t>
            </a:r>
          </a:p>
        </p:txBody>
      </p:sp>
      <p:sp>
        <p:nvSpPr>
          <p:cNvPr id="80922" name="Text Box 26">
            <a:extLst>
              <a:ext uri="{FF2B5EF4-FFF2-40B4-BE49-F238E27FC236}">
                <a16:creationId xmlns:a16="http://schemas.microsoft.com/office/drawing/2014/main" id="{8CA9489C-A832-45FD-A954-09A45FFCB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1639888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Zona C</a:t>
            </a:r>
          </a:p>
        </p:txBody>
      </p:sp>
      <p:sp>
        <p:nvSpPr>
          <p:cNvPr id="80923" name="Text Box 27">
            <a:extLst>
              <a:ext uri="{FF2B5EF4-FFF2-40B4-BE49-F238E27FC236}">
                <a16:creationId xmlns:a16="http://schemas.microsoft.com/office/drawing/2014/main" id="{FC8BE546-F632-47DF-BA73-4ADD25374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Cl</a:t>
            </a:r>
            <a:r>
              <a:rPr lang="pt-BR" altLang="pt-BR" baseline="-25000">
                <a:latin typeface="Tahoma" panose="020B0604030504040204" pitchFamily="34" charset="0"/>
              </a:rPr>
              <a:t>2</a:t>
            </a:r>
            <a:r>
              <a:rPr lang="pt-BR" altLang="pt-BR">
                <a:latin typeface="Tahoma" panose="020B0604030504040204" pitchFamily="34" charset="0"/>
              </a:rPr>
              <a:t>/NH</a:t>
            </a:r>
            <a:r>
              <a:rPr lang="pt-BR" altLang="pt-BR" baseline="-25000">
                <a:latin typeface="Tahoma" panose="020B0604030504040204" pitchFamily="34" charset="0"/>
              </a:rPr>
              <a:t>3</a:t>
            </a:r>
            <a:r>
              <a:rPr lang="pt-BR" altLang="pt-BR">
                <a:latin typeface="Tahoma" panose="020B0604030504040204" pitchFamily="34" charset="0"/>
              </a:rPr>
              <a:t>-N: 1,0</a:t>
            </a:r>
          </a:p>
        </p:txBody>
      </p:sp>
      <p:cxnSp>
        <p:nvCxnSpPr>
          <p:cNvPr id="80924" name="AutoShape 28">
            <a:extLst>
              <a:ext uri="{FF2B5EF4-FFF2-40B4-BE49-F238E27FC236}">
                <a16:creationId xmlns:a16="http://schemas.microsoft.com/office/drawing/2014/main" id="{004617AF-F46F-4B93-BD27-BC2AEBE5D2AF}"/>
              </a:ext>
            </a:extLst>
          </p:cNvPr>
          <p:cNvCxnSpPr>
            <a:cxnSpLocks noChangeShapeType="1"/>
            <a:stCxn id="80923" idx="3"/>
          </p:cNvCxnSpPr>
          <p:nvPr/>
        </p:nvCxnSpPr>
        <p:spPr bwMode="auto">
          <a:xfrm flipV="1">
            <a:off x="2827338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925" name="Text Box 29">
            <a:extLst>
              <a:ext uri="{FF2B5EF4-FFF2-40B4-BE49-F238E27FC236}">
                <a16:creationId xmlns:a16="http://schemas.microsoft.com/office/drawing/2014/main" id="{042BFA2A-BE87-4885-B43F-D5375B22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Cl</a:t>
            </a:r>
            <a:r>
              <a:rPr lang="pt-BR" altLang="pt-BR" baseline="-25000">
                <a:latin typeface="Tahoma" panose="020B0604030504040204" pitchFamily="34" charset="0"/>
              </a:rPr>
              <a:t>2</a:t>
            </a:r>
            <a:r>
              <a:rPr lang="pt-BR" altLang="pt-BR">
                <a:latin typeface="Tahoma" panose="020B0604030504040204" pitchFamily="34" charset="0"/>
              </a:rPr>
              <a:t>/NH</a:t>
            </a:r>
            <a:r>
              <a:rPr lang="pt-BR" altLang="pt-BR" baseline="-25000">
                <a:latin typeface="Tahoma" panose="020B0604030504040204" pitchFamily="34" charset="0"/>
              </a:rPr>
              <a:t>3</a:t>
            </a:r>
            <a:r>
              <a:rPr lang="pt-BR" altLang="pt-BR">
                <a:latin typeface="Tahoma" panose="020B0604030504040204" pitchFamily="34" charset="0"/>
              </a:rPr>
              <a:t>-N: 1,5</a:t>
            </a:r>
          </a:p>
        </p:txBody>
      </p:sp>
      <p:cxnSp>
        <p:nvCxnSpPr>
          <p:cNvPr id="80926" name="AutoShape 30">
            <a:extLst>
              <a:ext uri="{FF2B5EF4-FFF2-40B4-BE49-F238E27FC236}">
                <a16:creationId xmlns:a16="http://schemas.microsoft.com/office/drawing/2014/main" id="{F4487955-DB98-4A61-8EF3-AB2C255BBEEA}"/>
              </a:ext>
            </a:extLst>
          </p:cNvPr>
          <p:cNvCxnSpPr>
            <a:cxnSpLocks noChangeShapeType="1"/>
            <a:stCxn id="80925" idx="1"/>
          </p:cNvCxnSpPr>
          <p:nvPr/>
        </p:nvCxnSpPr>
        <p:spPr bwMode="auto">
          <a:xfrm rot="10800000">
            <a:off x="5003800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927" name="Rectangle 31">
            <a:extLst>
              <a:ext uri="{FF2B5EF4-FFF2-40B4-BE49-F238E27FC236}">
                <a16:creationId xmlns:a16="http://schemas.microsoft.com/office/drawing/2014/main" id="{978F02FE-774E-44AD-A7EF-378F9CAA4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0"/>
          <a:lstStyle/>
          <a:p>
            <a:r>
              <a:rPr lang="pt-BR" altLang="pt-BR" sz="4000"/>
              <a:t>CLORO E SUAS REAÇÕES </a:t>
            </a:r>
            <a:br>
              <a:rPr lang="pt-BR" altLang="pt-BR" sz="4000"/>
            </a:br>
            <a:r>
              <a:rPr lang="pt-BR" altLang="pt-BR" sz="4000"/>
              <a:t>DEMANDA DE CLORO</a:t>
            </a:r>
          </a:p>
        </p:txBody>
      </p:sp>
      <p:sp>
        <p:nvSpPr>
          <p:cNvPr id="80928" name="Rectangle 32">
            <a:extLst>
              <a:ext uri="{FF2B5EF4-FFF2-40B4-BE49-F238E27FC236}">
                <a16:creationId xmlns:a16="http://schemas.microsoft.com/office/drawing/2014/main" id="{B77C2829-FC9F-483B-A910-4C7B2FACA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205038"/>
            <a:ext cx="1409700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80929" name="AutoShape 33">
            <a:extLst>
              <a:ext uri="{FF2B5EF4-FFF2-40B4-BE49-F238E27FC236}">
                <a16:creationId xmlns:a16="http://schemas.microsoft.com/office/drawing/2014/main" id="{FF0468AE-4EE9-441C-8A82-547147F3E92A}"/>
              </a:ext>
            </a:extLst>
          </p:cNvPr>
          <p:cNvCxnSpPr>
            <a:cxnSpLocks noChangeShapeType="1"/>
            <a:stCxn id="0" idx="0"/>
            <a:endCxn id="80928" idx="2"/>
          </p:cNvCxnSpPr>
          <p:nvPr/>
        </p:nvCxnSpPr>
        <p:spPr bwMode="auto">
          <a:xfrm rot="16200000">
            <a:off x="3139281" y="4429919"/>
            <a:ext cx="835025" cy="142398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0930" name="Group 34">
            <a:extLst>
              <a:ext uri="{FF2B5EF4-FFF2-40B4-BE49-F238E27FC236}">
                <a16:creationId xmlns:a16="http://schemas.microsoft.com/office/drawing/2014/main" id="{F66632B2-8C6F-4849-A306-85B0D5865EC5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5559425"/>
            <a:ext cx="4189413" cy="1038225"/>
            <a:chOff x="468" y="3504"/>
            <a:chExt cx="2550" cy="580"/>
          </a:xfrm>
        </p:grpSpPr>
        <p:graphicFrame>
          <p:nvGraphicFramePr>
            <p:cNvPr id="80931" name="Object 35">
              <a:extLst>
                <a:ext uri="{FF2B5EF4-FFF2-40B4-BE49-F238E27FC236}">
                  <a16:creationId xmlns:a16="http://schemas.microsoft.com/office/drawing/2014/main" id="{4E3F429F-61DF-4788-B0AE-2ADC1F42B5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6" y="3504"/>
            <a:ext cx="2542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35" name="Equation" r:id="rId4" imgW="5308560" imgH="469800" progId="Equation.3">
                    <p:embed/>
                  </p:oleObj>
                </mc:Choice>
                <mc:Fallback>
                  <p:oleObj name="Equation" r:id="rId4" imgW="5308560" imgH="46980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3504"/>
                          <a:ext cx="2542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32" name="Object 36">
              <a:extLst>
                <a:ext uri="{FF2B5EF4-FFF2-40B4-BE49-F238E27FC236}">
                  <a16:creationId xmlns:a16="http://schemas.microsoft.com/office/drawing/2014/main" id="{F0EEA5A4-4070-4AFD-B056-5B6BAB350E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8" y="3838"/>
            <a:ext cx="2544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36" name="Equation" r:id="rId6" imgW="4991040" imgH="482400" progId="Equation.3">
                    <p:embed/>
                  </p:oleObj>
                </mc:Choice>
                <mc:Fallback>
                  <p:oleObj name="Equation" r:id="rId6" imgW="4991040" imgH="4824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" y="3838"/>
                          <a:ext cx="2544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>
            <a:extLst>
              <a:ext uri="{FF2B5EF4-FFF2-40B4-BE49-F238E27FC236}">
                <a16:creationId xmlns:a16="http://schemas.microsoft.com/office/drawing/2014/main" id="{271E9DC1-578C-4EA5-A324-5C5597440C6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7" name="Rectangle 3">
            <a:extLst>
              <a:ext uri="{FF2B5EF4-FFF2-40B4-BE49-F238E27FC236}">
                <a16:creationId xmlns:a16="http://schemas.microsoft.com/office/drawing/2014/main" id="{A887AF3F-F032-4D1C-8C97-457AADE4F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TRATAMENTO AVANÇADO DE ÁGUAS DE ABASTECIMENTO</a:t>
            </a:r>
          </a:p>
        </p:txBody>
      </p:sp>
      <p:sp>
        <p:nvSpPr>
          <p:cNvPr id="149508" name="Rectangle 4">
            <a:extLst>
              <a:ext uri="{FF2B5EF4-FFF2-40B4-BE49-F238E27FC236}">
                <a16:creationId xmlns:a16="http://schemas.microsoft.com/office/drawing/2014/main" id="{781D1D6B-AF84-4991-8B7A-01BB8D35E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92325"/>
            <a:ext cx="8229600" cy="4432300"/>
          </a:xfrm>
        </p:spPr>
        <p:txBody>
          <a:bodyPr/>
          <a:lstStyle/>
          <a:p>
            <a:r>
              <a:rPr lang="pt-BR" altLang="pt-BR" b="1"/>
              <a:t>Análise sensorial, método analítico e percepção dos consumidores</a:t>
            </a:r>
          </a:p>
          <a:p>
            <a:r>
              <a:rPr lang="pt-BR" altLang="pt-BR" b="1"/>
              <a:t> Técnicas de remoção de compostos causadores de gosto e odor em águas de abastecimento</a:t>
            </a:r>
          </a:p>
          <a:p>
            <a:r>
              <a:rPr lang="pt-BR" altLang="pt-BR" b="1"/>
              <a:t>Estudos de Caso</a:t>
            </a:r>
          </a:p>
          <a:p>
            <a:r>
              <a:rPr lang="pt-BR" altLang="pt-BR" b="1"/>
              <a:t>Comentários Finais</a:t>
            </a:r>
          </a:p>
          <a:p>
            <a:endParaRPr lang="pt-BR" altLang="pt-BR" b="1"/>
          </a:p>
          <a:p>
            <a:endParaRPr lang="pt-BR" altLang="pt-BR" b="1"/>
          </a:p>
          <a:p>
            <a:endParaRPr lang="pt-BR" altLang="pt-BR" b="1"/>
          </a:p>
          <a:p>
            <a:endParaRPr lang="pt-BR" altLang="pt-BR" b="1"/>
          </a:p>
          <a:p>
            <a:endParaRPr lang="pt-BR" altLang="pt-BR" b="1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E5897DD2-BAFD-4CD1-A70E-0999B8F74D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Text Box 3">
            <a:extLst>
              <a:ext uri="{FF2B5EF4-FFF2-40B4-BE49-F238E27FC236}">
                <a16:creationId xmlns:a16="http://schemas.microsoft.com/office/drawing/2014/main" id="{00778612-E248-48CB-BFFE-14E5F0E88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300663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Cl</a:t>
            </a:r>
            <a:r>
              <a:rPr lang="pt-BR" altLang="pt-BR" baseline="-25000">
                <a:latin typeface="Tahoma" panose="020B0604030504040204" pitchFamily="34" charset="0"/>
              </a:rPr>
              <a:t>2</a:t>
            </a:r>
            <a:r>
              <a:rPr lang="pt-BR" altLang="pt-BR">
                <a:latin typeface="Tahoma" panose="020B0604030504040204" pitchFamily="34" charset="0"/>
              </a:rPr>
              <a:t>/NH</a:t>
            </a:r>
            <a:r>
              <a:rPr lang="pt-BR" altLang="pt-BR" baseline="-25000">
                <a:latin typeface="Tahoma" panose="020B0604030504040204" pitchFamily="34" charset="0"/>
              </a:rPr>
              <a:t>3</a:t>
            </a:r>
            <a:r>
              <a:rPr lang="pt-BR" altLang="pt-BR">
                <a:latin typeface="Tahoma" panose="020B0604030504040204" pitchFamily="34" charset="0"/>
              </a:rPr>
              <a:t>-N (Base Mássica)</a:t>
            </a:r>
          </a:p>
        </p:txBody>
      </p:sp>
      <p:sp>
        <p:nvSpPr>
          <p:cNvPr id="81924" name="Line 4">
            <a:extLst>
              <a:ext uri="{FF2B5EF4-FFF2-40B4-BE49-F238E27FC236}">
                <a16:creationId xmlns:a16="http://schemas.microsoft.com/office/drawing/2014/main" id="{9BB1B649-69C1-466F-8329-53C237643F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2513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25" name="Line 5">
            <a:extLst>
              <a:ext uri="{FF2B5EF4-FFF2-40B4-BE49-F238E27FC236}">
                <a16:creationId xmlns:a16="http://schemas.microsoft.com/office/drawing/2014/main" id="{18701716-98BD-4A42-83F5-BB507DCE7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26" name="Line 6">
            <a:extLst>
              <a:ext uri="{FF2B5EF4-FFF2-40B4-BE49-F238E27FC236}">
                <a16:creationId xmlns:a16="http://schemas.microsoft.com/office/drawing/2014/main" id="{4DA1E205-194D-48E4-B8B2-8F9AAF0F3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500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27" name="Line 7">
            <a:extLst>
              <a:ext uri="{FF2B5EF4-FFF2-40B4-BE49-F238E27FC236}">
                <a16:creationId xmlns:a16="http://schemas.microsoft.com/office/drawing/2014/main" id="{9DA552FA-7C30-41FA-AE10-224B48EE2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5313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28" name="Line 8">
            <a:extLst>
              <a:ext uri="{FF2B5EF4-FFF2-40B4-BE49-F238E27FC236}">
                <a16:creationId xmlns:a16="http://schemas.microsoft.com/office/drawing/2014/main" id="{77624DD1-A4BD-4571-B930-3B198C597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988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29" name="Line 9">
            <a:extLst>
              <a:ext uri="{FF2B5EF4-FFF2-40B4-BE49-F238E27FC236}">
                <a16:creationId xmlns:a16="http://schemas.microsoft.com/office/drawing/2014/main" id="{E176CD98-2B43-4365-A8F9-15637802E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6525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30" name="Line 10">
            <a:extLst>
              <a:ext uri="{FF2B5EF4-FFF2-40B4-BE49-F238E27FC236}">
                <a16:creationId xmlns:a16="http://schemas.microsoft.com/office/drawing/2014/main" id="{0FFC1FEA-E765-49F0-BC6A-B5EA4B08A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5075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31" name="Line 11">
            <a:extLst>
              <a:ext uri="{FF2B5EF4-FFF2-40B4-BE49-F238E27FC236}">
                <a16:creationId xmlns:a16="http://schemas.microsoft.com/office/drawing/2014/main" id="{72818112-FD62-4C50-9C6D-975877401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1875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32" name="Text Box 12">
            <a:extLst>
              <a:ext uri="{FF2B5EF4-FFF2-40B4-BE49-F238E27FC236}">
                <a16:creationId xmlns:a16="http://schemas.microsoft.com/office/drawing/2014/main" id="{68760897-0A93-4347-89C2-EAA07607C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81933" name="Text Box 13">
            <a:extLst>
              <a:ext uri="{FF2B5EF4-FFF2-40B4-BE49-F238E27FC236}">
                <a16:creationId xmlns:a16="http://schemas.microsoft.com/office/drawing/2014/main" id="{14E13B47-E2FF-48D9-B383-7EEC85065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81934" name="Text Box 14">
            <a:extLst>
              <a:ext uri="{FF2B5EF4-FFF2-40B4-BE49-F238E27FC236}">
                <a16:creationId xmlns:a16="http://schemas.microsoft.com/office/drawing/2014/main" id="{8E02679A-3AD9-48E9-9607-67D86440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81935" name="Text Box 15">
            <a:extLst>
              <a:ext uri="{FF2B5EF4-FFF2-40B4-BE49-F238E27FC236}">
                <a16:creationId xmlns:a16="http://schemas.microsoft.com/office/drawing/2014/main" id="{223AA555-567B-453B-BF6E-06E759F23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81936" name="Text Box 16">
            <a:extLst>
              <a:ext uri="{FF2B5EF4-FFF2-40B4-BE49-F238E27FC236}">
                <a16:creationId xmlns:a16="http://schemas.microsoft.com/office/drawing/2014/main" id="{F16BC365-C9AE-419B-8F7C-B4B07107B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81937" name="Text Box 17">
            <a:extLst>
              <a:ext uri="{FF2B5EF4-FFF2-40B4-BE49-F238E27FC236}">
                <a16:creationId xmlns:a16="http://schemas.microsoft.com/office/drawing/2014/main" id="{626DB753-3E70-4D95-B351-A2D207F62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638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12</a:t>
            </a:r>
          </a:p>
        </p:txBody>
      </p:sp>
      <p:sp>
        <p:nvSpPr>
          <p:cNvPr id="81938" name="Line 18">
            <a:extLst>
              <a:ext uri="{FF2B5EF4-FFF2-40B4-BE49-F238E27FC236}">
                <a16:creationId xmlns:a16="http://schemas.microsoft.com/office/drawing/2014/main" id="{377C6C9F-FC17-4EAE-8F8C-2BD7006012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1238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39" name="Line 19">
            <a:extLst>
              <a:ext uri="{FF2B5EF4-FFF2-40B4-BE49-F238E27FC236}">
                <a16:creationId xmlns:a16="http://schemas.microsoft.com/office/drawing/2014/main" id="{26F124DA-FFEC-4C47-80DD-EA1AA1858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513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40" name="Line 20">
            <a:extLst>
              <a:ext uri="{FF2B5EF4-FFF2-40B4-BE49-F238E27FC236}">
                <a16:creationId xmlns:a16="http://schemas.microsoft.com/office/drawing/2014/main" id="{9B0EB4EB-378B-4E92-836A-A13EFEA8B3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7288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41" name="Line 21">
            <a:extLst>
              <a:ext uri="{FF2B5EF4-FFF2-40B4-BE49-F238E27FC236}">
                <a16:creationId xmlns:a16="http://schemas.microsoft.com/office/drawing/2014/main" id="{8A442712-7441-497B-BFD4-183D2464A3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2513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42" name="Line 22">
            <a:extLst>
              <a:ext uri="{FF2B5EF4-FFF2-40B4-BE49-F238E27FC236}">
                <a16:creationId xmlns:a16="http://schemas.microsoft.com/office/drawing/2014/main" id="{7D769CDB-F425-409C-A99E-584438F7C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1238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43" name="Line 23">
            <a:extLst>
              <a:ext uri="{FF2B5EF4-FFF2-40B4-BE49-F238E27FC236}">
                <a16:creationId xmlns:a16="http://schemas.microsoft.com/office/drawing/2014/main" id="{FA27EE48-D238-4DF8-AC70-3A5FF8ADE8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7288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44" name="Text Box 24">
            <a:extLst>
              <a:ext uri="{FF2B5EF4-FFF2-40B4-BE49-F238E27FC236}">
                <a16:creationId xmlns:a16="http://schemas.microsoft.com/office/drawing/2014/main" id="{0B0FCA59-E27A-4E2A-9F4E-60E39205F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628775"/>
            <a:ext cx="1065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Zona A</a:t>
            </a:r>
          </a:p>
        </p:txBody>
      </p:sp>
      <p:sp>
        <p:nvSpPr>
          <p:cNvPr id="81945" name="Text Box 25">
            <a:extLst>
              <a:ext uri="{FF2B5EF4-FFF2-40B4-BE49-F238E27FC236}">
                <a16:creationId xmlns:a16="http://schemas.microsoft.com/office/drawing/2014/main" id="{DB1777C0-0DD6-4B70-BD19-EC4E17B0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639888"/>
            <a:ext cx="1063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Zona B</a:t>
            </a:r>
          </a:p>
        </p:txBody>
      </p:sp>
      <p:sp>
        <p:nvSpPr>
          <p:cNvPr id="81946" name="Text Box 26">
            <a:extLst>
              <a:ext uri="{FF2B5EF4-FFF2-40B4-BE49-F238E27FC236}">
                <a16:creationId xmlns:a16="http://schemas.microsoft.com/office/drawing/2014/main" id="{292EEE22-6CC1-46B5-BD0B-7F0D8913D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1639888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Zona C</a:t>
            </a:r>
          </a:p>
        </p:txBody>
      </p:sp>
      <p:sp>
        <p:nvSpPr>
          <p:cNvPr id="81947" name="Text Box 27">
            <a:extLst>
              <a:ext uri="{FF2B5EF4-FFF2-40B4-BE49-F238E27FC236}">
                <a16:creationId xmlns:a16="http://schemas.microsoft.com/office/drawing/2014/main" id="{E51F245E-AECA-42F2-9BCB-E6698C1C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Cl</a:t>
            </a:r>
            <a:r>
              <a:rPr lang="pt-BR" altLang="pt-BR" baseline="-25000">
                <a:latin typeface="Tahoma" panose="020B0604030504040204" pitchFamily="34" charset="0"/>
              </a:rPr>
              <a:t>2</a:t>
            </a:r>
            <a:r>
              <a:rPr lang="pt-BR" altLang="pt-BR">
                <a:latin typeface="Tahoma" panose="020B0604030504040204" pitchFamily="34" charset="0"/>
              </a:rPr>
              <a:t>/NH</a:t>
            </a:r>
            <a:r>
              <a:rPr lang="pt-BR" altLang="pt-BR" baseline="-25000">
                <a:latin typeface="Tahoma" panose="020B0604030504040204" pitchFamily="34" charset="0"/>
              </a:rPr>
              <a:t>3</a:t>
            </a:r>
            <a:r>
              <a:rPr lang="pt-BR" altLang="pt-BR">
                <a:latin typeface="Tahoma" panose="020B0604030504040204" pitchFamily="34" charset="0"/>
              </a:rPr>
              <a:t>-N: 1,0</a:t>
            </a:r>
          </a:p>
        </p:txBody>
      </p:sp>
      <p:cxnSp>
        <p:nvCxnSpPr>
          <p:cNvPr id="81948" name="AutoShape 28">
            <a:extLst>
              <a:ext uri="{FF2B5EF4-FFF2-40B4-BE49-F238E27FC236}">
                <a16:creationId xmlns:a16="http://schemas.microsoft.com/office/drawing/2014/main" id="{5A36B157-7E47-4B90-8DA7-7830FD3C0183}"/>
              </a:ext>
            </a:extLst>
          </p:cNvPr>
          <p:cNvCxnSpPr>
            <a:cxnSpLocks noChangeShapeType="1"/>
            <a:stCxn id="81947" idx="3"/>
          </p:cNvCxnSpPr>
          <p:nvPr/>
        </p:nvCxnSpPr>
        <p:spPr bwMode="auto">
          <a:xfrm flipV="1">
            <a:off x="2827338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9" name="Text Box 29">
            <a:extLst>
              <a:ext uri="{FF2B5EF4-FFF2-40B4-BE49-F238E27FC236}">
                <a16:creationId xmlns:a16="http://schemas.microsoft.com/office/drawing/2014/main" id="{1C2F1641-DC75-4B05-8D26-E8333DB60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Tahoma" panose="020B0604030504040204" pitchFamily="34" charset="0"/>
              </a:rPr>
              <a:t>Cl</a:t>
            </a:r>
            <a:r>
              <a:rPr lang="pt-BR" altLang="pt-BR" baseline="-25000">
                <a:latin typeface="Tahoma" panose="020B0604030504040204" pitchFamily="34" charset="0"/>
              </a:rPr>
              <a:t>2</a:t>
            </a:r>
            <a:r>
              <a:rPr lang="pt-BR" altLang="pt-BR">
                <a:latin typeface="Tahoma" panose="020B0604030504040204" pitchFamily="34" charset="0"/>
              </a:rPr>
              <a:t>/NH</a:t>
            </a:r>
            <a:r>
              <a:rPr lang="pt-BR" altLang="pt-BR" baseline="-25000">
                <a:latin typeface="Tahoma" panose="020B0604030504040204" pitchFamily="34" charset="0"/>
              </a:rPr>
              <a:t>3</a:t>
            </a:r>
            <a:r>
              <a:rPr lang="pt-BR" altLang="pt-BR">
                <a:latin typeface="Tahoma" panose="020B0604030504040204" pitchFamily="34" charset="0"/>
              </a:rPr>
              <a:t>-N: 1,5</a:t>
            </a:r>
          </a:p>
        </p:txBody>
      </p:sp>
      <p:cxnSp>
        <p:nvCxnSpPr>
          <p:cNvPr id="81950" name="AutoShape 30">
            <a:extLst>
              <a:ext uri="{FF2B5EF4-FFF2-40B4-BE49-F238E27FC236}">
                <a16:creationId xmlns:a16="http://schemas.microsoft.com/office/drawing/2014/main" id="{65A3D55D-2243-4479-87B7-F2102827F479}"/>
              </a:ext>
            </a:extLst>
          </p:cNvPr>
          <p:cNvCxnSpPr>
            <a:cxnSpLocks noChangeShapeType="1"/>
            <a:stCxn id="81949" idx="1"/>
          </p:cNvCxnSpPr>
          <p:nvPr/>
        </p:nvCxnSpPr>
        <p:spPr bwMode="auto">
          <a:xfrm rot="10800000">
            <a:off x="5003800" y="2708275"/>
            <a:ext cx="525463" cy="50800"/>
          </a:xfrm>
          <a:prstGeom prst="curvedConnector3">
            <a:avLst>
              <a:gd name="adj1" fmla="val 4984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51" name="Rectangle 31">
            <a:extLst>
              <a:ext uri="{FF2B5EF4-FFF2-40B4-BE49-F238E27FC236}">
                <a16:creationId xmlns:a16="http://schemas.microsoft.com/office/drawing/2014/main" id="{8C772295-885B-4F63-B225-58105006D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63" y="2205038"/>
            <a:ext cx="2351087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81952" name="AutoShape 32">
            <a:extLst>
              <a:ext uri="{FF2B5EF4-FFF2-40B4-BE49-F238E27FC236}">
                <a16:creationId xmlns:a16="http://schemas.microsoft.com/office/drawing/2014/main" id="{D25480C4-5BC3-47B2-A81F-AFA6936EFCB9}"/>
              </a:ext>
            </a:extLst>
          </p:cNvPr>
          <p:cNvCxnSpPr>
            <a:cxnSpLocks noChangeShapeType="1"/>
            <a:stCxn id="0" idx="0"/>
            <a:endCxn id="81951" idx="2"/>
          </p:cNvCxnSpPr>
          <p:nvPr/>
        </p:nvCxnSpPr>
        <p:spPr bwMode="auto">
          <a:xfrm rot="16200000">
            <a:off x="4706144" y="4664869"/>
            <a:ext cx="1368425" cy="1487487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1953" name="Object 33">
            <a:extLst>
              <a:ext uri="{FF2B5EF4-FFF2-40B4-BE49-F238E27FC236}">
                <a16:creationId xmlns:a16="http://schemas.microsoft.com/office/drawing/2014/main" id="{F7286125-6217-4FF4-9521-F66142465D2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116013" y="6092825"/>
          <a:ext cx="7061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6" name="Equation" r:id="rId4" imgW="7061040" imgH="469800" progId="Equation.3">
                  <p:embed/>
                </p:oleObj>
              </mc:Choice>
              <mc:Fallback>
                <p:oleObj name="Equation" r:id="rId4" imgW="7061040" imgH="469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092825"/>
                        <a:ext cx="7061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4" name="Rectangle 34">
            <a:extLst>
              <a:ext uri="{FF2B5EF4-FFF2-40B4-BE49-F238E27FC236}">
                <a16:creationId xmlns:a16="http://schemas.microsoft.com/office/drawing/2014/main" id="{B769B5F6-F152-49EE-BFAA-C18F5DA3D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0"/>
          <a:lstStyle/>
          <a:p>
            <a:r>
              <a:rPr lang="pt-BR" altLang="pt-BR" sz="4000"/>
              <a:t>CLORO E SUAS REAÇÕES </a:t>
            </a:r>
            <a:br>
              <a:rPr lang="pt-BR" altLang="pt-BR" sz="4000"/>
            </a:br>
            <a:r>
              <a:rPr lang="pt-BR" altLang="pt-BR" sz="4000"/>
              <a:t>DEMANDA DE CLORO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>
            <a:extLst>
              <a:ext uri="{FF2B5EF4-FFF2-40B4-BE49-F238E27FC236}">
                <a16:creationId xmlns:a16="http://schemas.microsoft.com/office/drawing/2014/main" id="{D5FB098F-4F76-4271-9788-0BDB720EE41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Rectangle 3">
            <a:extLst>
              <a:ext uri="{FF2B5EF4-FFF2-40B4-BE49-F238E27FC236}">
                <a16:creationId xmlns:a16="http://schemas.microsoft.com/office/drawing/2014/main" id="{A380E68C-20ED-4F8E-B059-4BC236878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0425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0"/>
          <a:lstStyle/>
          <a:p>
            <a:r>
              <a:rPr lang="pt-BR" altLang="pt-BR" sz="3600"/>
              <a:t>CLORAÇÃO AO “BREAK-POINT”</a:t>
            </a:r>
            <a:br>
              <a:rPr lang="pt-BR" altLang="pt-BR" sz="3600"/>
            </a:br>
            <a:r>
              <a:rPr lang="pt-BR" altLang="pt-BR" sz="3600"/>
              <a:t>FORMAÇÃO DE MONOCLORAMINA</a:t>
            </a:r>
          </a:p>
        </p:txBody>
      </p:sp>
      <p:graphicFrame>
        <p:nvGraphicFramePr>
          <p:cNvPr id="84996" name="Object 4">
            <a:extLst>
              <a:ext uri="{FF2B5EF4-FFF2-40B4-BE49-F238E27FC236}">
                <a16:creationId xmlns:a16="http://schemas.microsoft.com/office/drawing/2014/main" id="{A8509A03-6947-46DA-833C-9715DF271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1557338"/>
          <a:ext cx="7058025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Gráfico" r:id="rId4" imgW="5276850" imgH="3667125" progId="Excel.Chart.8">
                  <p:embed followColorScheme="full"/>
                </p:oleObj>
              </mc:Choice>
              <mc:Fallback>
                <p:oleObj name="Gráfico" r:id="rId4" imgW="5276850" imgH="3667125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57338"/>
                        <a:ext cx="7058025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378F3EC3-C589-411C-BDE1-FF852854A27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9" name="Rectangle 3">
            <a:extLst>
              <a:ext uri="{FF2B5EF4-FFF2-40B4-BE49-F238E27FC236}">
                <a16:creationId xmlns:a16="http://schemas.microsoft.com/office/drawing/2014/main" id="{7E113157-B742-44F1-B548-854141DFD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0425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0"/>
          <a:lstStyle/>
          <a:p>
            <a:r>
              <a:rPr lang="pt-BR" altLang="pt-BR" sz="3600"/>
              <a:t>CLORAÇÃO AO “BREAK-POINT”</a:t>
            </a:r>
            <a:br>
              <a:rPr lang="pt-BR" altLang="pt-BR" sz="3600"/>
            </a:br>
            <a:r>
              <a:rPr lang="pt-BR" altLang="pt-BR" sz="3600"/>
              <a:t>FORMAÇÃO DE DICLORAMINA</a:t>
            </a:r>
          </a:p>
        </p:txBody>
      </p:sp>
      <p:graphicFrame>
        <p:nvGraphicFramePr>
          <p:cNvPr id="86020" name="Object 4">
            <a:extLst>
              <a:ext uri="{FF2B5EF4-FFF2-40B4-BE49-F238E27FC236}">
                <a16:creationId xmlns:a16="http://schemas.microsoft.com/office/drawing/2014/main" id="{AEA6C117-B9B4-4939-91DD-AEA67B85E6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1600200"/>
          <a:ext cx="6985000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name="Gráfico" r:id="rId4" imgW="5276850" imgH="3667125" progId="Excel.Chart.8">
                  <p:embed followColorScheme="full"/>
                </p:oleObj>
              </mc:Choice>
              <mc:Fallback>
                <p:oleObj name="Gráfico" r:id="rId4" imgW="5276850" imgH="3667125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600200"/>
                        <a:ext cx="6985000" cy="495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0CC02C8F-3207-4BF4-B15D-6A8283882BA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3" name="Rectangle 3">
            <a:extLst>
              <a:ext uri="{FF2B5EF4-FFF2-40B4-BE49-F238E27FC236}">
                <a16:creationId xmlns:a16="http://schemas.microsoft.com/office/drawing/2014/main" id="{D65124A9-15CE-4BA2-B67A-DEEC51967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13787" cy="15113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0"/>
          <a:lstStyle/>
          <a:p>
            <a:r>
              <a:rPr lang="pt-BR" altLang="pt-BR" sz="3200"/>
              <a:t>DIAGRAMA DE FORMAÇÃO DE ESPÉCIES CLORAMINADAS EM FUNÇÃO DO pH</a:t>
            </a:r>
          </a:p>
        </p:txBody>
      </p:sp>
      <p:grpSp>
        <p:nvGrpSpPr>
          <p:cNvPr id="87044" name="Group 4">
            <a:extLst>
              <a:ext uri="{FF2B5EF4-FFF2-40B4-BE49-F238E27FC236}">
                <a16:creationId xmlns:a16="http://schemas.microsoft.com/office/drawing/2014/main" id="{599092A2-4631-4997-9066-C87025B9EB11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1630363"/>
            <a:ext cx="7045325" cy="4848225"/>
            <a:chOff x="657" y="1027"/>
            <a:chExt cx="4438" cy="3054"/>
          </a:xfrm>
        </p:grpSpPr>
        <p:sp>
          <p:nvSpPr>
            <p:cNvPr id="87045" name="Line 5">
              <a:extLst>
                <a:ext uri="{FF2B5EF4-FFF2-40B4-BE49-F238E27FC236}">
                  <a16:creationId xmlns:a16="http://schemas.microsoft.com/office/drawing/2014/main" id="{7A3A7A0E-47DB-4A28-9116-9793F5DDD2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4" y="1027"/>
              <a:ext cx="0" cy="26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046" name="Line 6">
              <a:extLst>
                <a:ext uri="{FF2B5EF4-FFF2-40B4-BE49-F238E27FC236}">
                  <a16:creationId xmlns:a16="http://schemas.microsoft.com/office/drawing/2014/main" id="{E0BADE51-2CEB-4BFE-B86D-9C49A1866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3476"/>
              <a:ext cx="42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047" name="Text Box 7">
              <a:extLst>
                <a:ext uri="{FF2B5EF4-FFF2-40B4-BE49-F238E27FC236}">
                  <a16:creationId xmlns:a16="http://schemas.microsoft.com/office/drawing/2014/main" id="{C243CECD-B8D5-47A2-94E2-EE38A5B5A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3793"/>
              <a:ext cx="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Tahoma" panose="020B0604030504040204" pitchFamily="34" charset="0"/>
                </a:rPr>
                <a:t>pH</a:t>
              </a:r>
            </a:p>
          </p:txBody>
        </p:sp>
        <p:sp>
          <p:nvSpPr>
            <p:cNvPr id="87048" name="Text Box 8">
              <a:extLst>
                <a:ext uri="{FF2B5EF4-FFF2-40B4-BE49-F238E27FC236}">
                  <a16:creationId xmlns:a16="http://schemas.microsoft.com/office/drawing/2014/main" id="{A31D2147-0714-42A0-AEB2-C3220A7D0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57" y="2158"/>
              <a:ext cx="18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Tahoma" panose="020B0604030504040204" pitchFamily="34" charset="0"/>
                </a:rPr>
                <a:t>Cloro Combinado Total (%)</a:t>
              </a:r>
            </a:p>
          </p:txBody>
        </p:sp>
        <p:sp>
          <p:nvSpPr>
            <p:cNvPr id="87049" name="Line 9">
              <a:extLst>
                <a:ext uri="{FF2B5EF4-FFF2-40B4-BE49-F238E27FC236}">
                  <a16:creationId xmlns:a16="http://schemas.microsoft.com/office/drawing/2014/main" id="{35BCCFAA-F96D-43A1-AAEE-99CB4033B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050" name="Line 10">
              <a:extLst>
                <a:ext uri="{FF2B5EF4-FFF2-40B4-BE49-F238E27FC236}">
                  <a16:creationId xmlns:a16="http://schemas.microsoft.com/office/drawing/2014/main" id="{AF164F29-7F7F-41C2-98A0-74F16DE4B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051" name="Line 11">
              <a:extLst>
                <a:ext uri="{FF2B5EF4-FFF2-40B4-BE49-F238E27FC236}">
                  <a16:creationId xmlns:a16="http://schemas.microsoft.com/office/drawing/2014/main" id="{9F73A96C-12C6-4A17-A0A2-F729D00E7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052" name="Line 12">
              <a:extLst>
                <a:ext uri="{FF2B5EF4-FFF2-40B4-BE49-F238E27FC236}">
                  <a16:creationId xmlns:a16="http://schemas.microsoft.com/office/drawing/2014/main" id="{61A4AB87-F258-431E-888C-AD3248C38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053" name="Text Box 13">
              <a:extLst>
                <a:ext uri="{FF2B5EF4-FFF2-40B4-BE49-F238E27FC236}">
                  <a16:creationId xmlns:a16="http://schemas.microsoft.com/office/drawing/2014/main" id="{1EB941EC-BA0A-489C-BD64-B341CB398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359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87054" name="Text Box 14">
              <a:extLst>
                <a:ext uri="{FF2B5EF4-FFF2-40B4-BE49-F238E27FC236}">
                  <a16:creationId xmlns:a16="http://schemas.microsoft.com/office/drawing/2014/main" id="{86F1CFAA-0546-42F2-9F33-C02EF0DF9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2" y="3583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Tahoma" panose="020B0604030504040204" pitchFamily="34" charset="0"/>
                </a:rPr>
                <a:t>5</a:t>
              </a:r>
            </a:p>
          </p:txBody>
        </p:sp>
        <p:sp>
          <p:nvSpPr>
            <p:cNvPr id="87055" name="Text Box 15">
              <a:extLst>
                <a:ext uri="{FF2B5EF4-FFF2-40B4-BE49-F238E27FC236}">
                  <a16:creationId xmlns:a16="http://schemas.microsoft.com/office/drawing/2014/main" id="{DCD64A27-7DB3-4ED7-B162-9C1A286C53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3567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Tahoma" panose="020B0604030504040204" pitchFamily="34" charset="0"/>
                </a:rPr>
                <a:t>7</a:t>
              </a:r>
            </a:p>
          </p:txBody>
        </p:sp>
        <p:sp>
          <p:nvSpPr>
            <p:cNvPr id="87056" name="Text Box 16">
              <a:extLst>
                <a:ext uri="{FF2B5EF4-FFF2-40B4-BE49-F238E27FC236}">
                  <a16:creationId xmlns:a16="http://schemas.microsoft.com/office/drawing/2014/main" id="{7947823F-FB6E-43FE-B5D4-49FBCB959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0" y="3575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latin typeface="Tahoma" panose="020B0604030504040204" pitchFamily="34" charset="0"/>
                </a:rPr>
                <a:t>9</a:t>
              </a:r>
            </a:p>
          </p:txBody>
        </p:sp>
        <p:sp>
          <p:nvSpPr>
            <p:cNvPr id="87057" name="Freeform 17">
              <a:extLst>
                <a:ext uri="{FF2B5EF4-FFF2-40B4-BE49-F238E27FC236}">
                  <a16:creationId xmlns:a16="http://schemas.microsoft.com/office/drawing/2014/main" id="{FDBDAD0B-1FC2-41EF-94AA-758B3F5D6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1933"/>
              <a:ext cx="1361" cy="1557"/>
            </a:xfrm>
            <a:custGeom>
              <a:avLst/>
              <a:gdLst>
                <a:gd name="T0" fmla="*/ 0 w 1361"/>
                <a:gd name="T1" fmla="*/ 0 h 1557"/>
                <a:gd name="T2" fmla="*/ 91 w 1361"/>
                <a:gd name="T3" fmla="*/ 590 h 1557"/>
                <a:gd name="T4" fmla="*/ 272 w 1361"/>
                <a:gd name="T5" fmla="*/ 1043 h 1557"/>
                <a:gd name="T6" fmla="*/ 499 w 1361"/>
                <a:gd name="T7" fmla="*/ 1270 h 1557"/>
                <a:gd name="T8" fmla="*/ 862 w 1361"/>
                <a:gd name="T9" fmla="*/ 1452 h 1557"/>
                <a:gd name="T10" fmla="*/ 1089 w 1361"/>
                <a:gd name="T11" fmla="*/ 1542 h 1557"/>
                <a:gd name="T12" fmla="*/ 1361 w 1361"/>
                <a:gd name="T13" fmla="*/ 1542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1" h="1557">
                  <a:moveTo>
                    <a:pt x="0" y="0"/>
                  </a:moveTo>
                  <a:cubicBezTo>
                    <a:pt x="23" y="208"/>
                    <a:pt x="46" y="416"/>
                    <a:pt x="91" y="590"/>
                  </a:cubicBezTo>
                  <a:cubicBezTo>
                    <a:pt x="136" y="764"/>
                    <a:pt x="204" y="930"/>
                    <a:pt x="272" y="1043"/>
                  </a:cubicBezTo>
                  <a:cubicBezTo>
                    <a:pt x="340" y="1156"/>
                    <a:pt x="401" y="1202"/>
                    <a:pt x="499" y="1270"/>
                  </a:cubicBezTo>
                  <a:cubicBezTo>
                    <a:pt x="597" y="1338"/>
                    <a:pt x="764" y="1407"/>
                    <a:pt x="862" y="1452"/>
                  </a:cubicBezTo>
                  <a:cubicBezTo>
                    <a:pt x="960" y="1497"/>
                    <a:pt x="1006" y="1527"/>
                    <a:pt x="1089" y="1542"/>
                  </a:cubicBezTo>
                  <a:cubicBezTo>
                    <a:pt x="1172" y="1557"/>
                    <a:pt x="1316" y="1542"/>
                    <a:pt x="1361" y="1542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058" name="Freeform 18">
              <a:extLst>
                <a:ext uri="{FF2B5EF4-FFF2-40B4-BE49-F238E27FC236}">
                  <a16:creationId xmlns:a16="http://schemas.microsoft.com/office/drawing/2014/main" id="{C5CC51CC-F368-4CA1-BEFC-A67CC8CBB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1555"/>
              <a:ext cx="2404" cy="1920"/>
            </a:xfrm>
            <a:custGeom>
              <a:avLst/>
              <a:gdLst>
                <a:gd name="T0" fmla="*/ 0 w 2404"/>
                <a:gd name="T1" fmla="*/ 1830 h 1920"/>
                <a:gd name="T2" fmla="*/ 91 w 2404"/>
                <a:gd name="T3" fmla="*/ 1376 h 1920"/>
                <a:gd name="T4" fmla="*/ 182 w 2404"/>
                <a:gd name="T5" fmla="*/ 968 h 1920"/>
                <a:gd name="T6" fmla="*/ 363 w 2404"/>
                <a:gd name="T7" fmla="*/ 424 h 1920"/>
                <a:gd name="T8" fmla="*/ 635 w 2404"/>
                <a:gd name="T9" fmla="*/ 151 h 1920"/>
                <a:gd name="T10" fmla="*/ 998 w 2404"/>
                <a:gd name="T11" fmla="*/ 15 h 1920"/>
                <a:gd name="T12" fmla="*/ 1315 w 2404"/>
                <a:gd name="T13" fmla="*/ 61 h 1920"/>
                <a:gd name="T14" fmla="*/ 1497 w 2404"/>
                <a:gd name="T15" fmla="*/ 287 h 1920"/>
                <a:gd name="T16" fmla="*/ 1633 w 2404"/>
                <a:gd name="T17" fmla="*/ 696 h 1920"/>
                <a:gd name="T18" fmla="*/ 1860 w 2404"/>
                <a:gd name="T19" fmla="*/ 1195 h 1920"/>
                <a:gd name="T20" fmla="*/ 2041 w 2404"/>
                <a:gd name="T21" fmla="*/ 1512 h 1920"/>
                <a:gd name="T22" fmla="*/ 2404 w 2404"/>
                <a:gd name="T23" fmla="*/ 192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4" h="1920">
                  <a:moveTo>
                    <a:pt x="0" y="1830"/>
                  </a:moveTo>
                  <a:cubicBezTo>
                    <a:pt x="30" y="1675"/>
                    <a:pt x="61" y="1520"/>
                    <a:pt x="91" y="1376"/>
                  </a:cubicBezTo>
                  <a:cubicBezTo>
                    <a:pt x="121" y="1232"/>
                    <a:pt x="137" y="1127"/>
                    <a:pt x="182" y="968"/>
                  </a:cubicBezTo>
                  <a:cubicBezTo>
                    <a:pt x="227" y="809"/>
                    <a:pt x="288" y="560"/>
                    <a:pt x="363" y="424"/>
                  </a:cubicBezTo>
                  <a:cubicBezTo>
                    <a:pt x="438" y="288"/>
                    <a:pt x="529" y="219"/>
                    <a:pt x="635" y="151"/>
                  </a:cubicBezTo>
                  <a:cubicBezTo>
                    <a:pt x="741" y="83"/>
                    <a:pt x="885" y="30"/>
                    <a:pt x="998" y="15"/>
                  </a:cubicBezTo>
                  <a:cubicBezTo>
                    <a:pt x="1111" y="0"/>
                    <a:pt x="1232" y="16"/>
                    <a:pt x="1315" y="61"/>
                  </a:cubicBezTo>
                  <a:cubicBezTo>
                    <a:pt x="1398" y="106"/>
                    <a:pt x="1444" y="181"/>
                    <a:pt x="1497" y="287"/>
                  </a:cubicBezTo>
                  <a:cubicBezTo>
                    <a:pt x="1550" y="393"/>
                    <a:pt x="1573" y="545"/>
                    <a:pt x="1633" y="696"/>
                  </a:cubicBezTo>
                  <a:cubicBezTo>
                    <a:pt x="1693" y="847"/>
                    <a:pt x="1792" y="1059"/>
                    <a:pt x="1860" y="1195"/>
                  </a:cubicBezTo>
                  <a:cubicBezTo>
                    <a:pt x="1928" y="1331"/>
                    <a:pt x="1950" y="1391"/>
                    <a:pt x="2041" y="1512"/>
                  </a:cubicBezTo>
                  <a:cubicBezTo>
                    <a:pt x="2132" y="1633"/>
                    <a:pt x="2343" y="1852"/>
                    <a:pt x="2404" y="1920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059" name="Freeform 19">
              <a:extLst>
                <a:ext uri="{FF2B5EF4-FFF2-40B4-BE49-F238E27FC236}">
                  <a16:creationId xmlns:a16="http://schemas.microsoft.com/office/drawing/2014/main" id="{5FDB59EF-F298-4C66-87F9-5BC2272D0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192"/>
              <a:ext cx="2813" cy="2283"/>
            </a:xfrm>
            <a:custGeom>
              <a:avLst/>
              <a:gdLst>
                <a:gd name="T0" fmla="*/ 0 w 2813"/>
                <a:gd name="T1" fmla="*/ 2283 h 2283"/>
                <a:gd name="T2" fmla="*/ 318 w 2813"/>
                <a:gd name="T3" fmla="*/ 2193 h 2283"/>
                <a:gd name="T4" fmla="*/ 726 w 2813"/>
                <a:gd name="T5" fmla="*/ 1966 h 2283"/>
                <a:gd name="T6" fmla="*/ 1225 w 2813"/>
                <a:gd name="T7" fmla="*/ 1603 h 2283"/>
                <a:gd name="T8" fmla="*/ 1543 w 2813"/>
                <a:gd name="T9" fmla="*/ 1104 h 2283"/>
                <a:gd name="T10" fmla="*/ 1769 w 2813"/>
                <a:gd name="T11" fmla="*/ 696 h 2283"/>
                <a:gd name="T12" fmla="*/ 1905 w 2813"/>
                <a:gd name="T13" fmla="*/ 378 h 2283"/>
                <a:gd name="T14" fmla="*/ 2223 w 2813"/>
                <a:gd name="T15" fmla="*/ 61 h 2283"/>
                <a:gd name="T16" fmla="*/ 2586 w 2813"/>
                <a:gd name="T17" fmla="*/ 15 h 2283"/>
                <a:gd name="T18" fmla="*/ 2813 w 2813"/>
                <a:gd name="T19" fmla="*/ 15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3" h="2283">
                  <a:moveTo>
                    <a:pt x="0" y="2283"/>
                  </a:moveTo>
                  <a:cubicBezTo>
                    <a:pt x="98" y="2264"/>
                    <a:pt x="197" y="2246"/>
                    <a:pt x="318" y="2193"/>
                  </a:cubicBezTo>
                  <a:cubicBezTo>
                    <a:pt x="439" y="2140"/>
                    <a:pt x="575" y="2064"/>
                    <a:pt x="726" y="1966"/>
                  </a:cubicBezTo>
                  <a:cubicBezTo>
                    <a:pt x="877" y="1868"/>
                    <a:pt x="1089" y="1747"/>
                    <a:pt x="1225" y="1603"/>
                  </a:cubicBezTo>
                  <a:cubicBezTo>
                    <a:pt x="1361" y="1459"/>
                    <a:pt x="1452" y="1255"/>
                    <a:pt x="1543" y="1104"/>
                  </a:cubicBezTo>
                  <a:cubicBezTo>
                    <a:pt x="1634" y="953"/>
                    <a:pt x="1709" y="817"/>
                    <a:pt x="1769" y="696"/>
                  </a:cubicBezTo>
                  <a:cubicBezTo>
                    <a:pt x="1829" y="575"/>
                    <a:pt x="1829" y="484"/>
                    <a:pt x="1905" y="378"/>
                  </a:cubicBezTo>
                  <a:cubicBezTo>
                    <a:pt x="1981" y="272"/>
                    <a:pt x="2109" y="122"/>
                    <a:pt x="2223" y="61"/>
                  </a:cubicBezTo>
                  <a:cubicBezTo>
                    <a:pt x="2337" y="0"/>
                    <a:pt x="2488" y="23"/>
                    <a:pt x="2586" y="15"/>
                  </a:cubicBezTo>
                  <a:cubicBezTo>
                    <a:pt x="2684" y="7"/>
                    <a:pt x="2775" y="15"/>
                    <a:pt x="2813" y="15"/>
                  </a:cubicBezTo>
                </a:path>
              </a:pathLst>
            </a:custGeom>
            <a:noFill/>
            <a:ln w="5080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060" name="Text Box 20">
              <a:extLst>
                <a:ext uri="{FF2B5EF4-FFF2-40B4-BE49-F238E27FC236}">
                  <a16:creationId xmlns:a16="http://schemas.microsoft.com/office/drawing/2014/main" id="{3147FCEC-25CB-43BE-93D6-FCA0605A8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51"/>
              <a:ext cx="13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Monocloramina</a:t>
              </a:r>
            </a:p>
          </p:txBody>
        </p:sp>
        <p:sp>
          <p:nvSpPr>
            <p:cNvPr id="87061" name="Text Box 21">
              <a:extLst>
                <a:ext uri="{FF2B5EF4-FFF2-40B4-BE49-F238E27FC236}">
                  <a16:creationId xmlns:a16="http://schemas.microsoft.com/office/drawing/2014/main" id="{80084A95-94AA-43BF-BBFD-7F96B5A38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117"/>
              <a:ext cx="1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Tricloramina</a:t>
              </a:r>
            </a:p>
          </p:txBody>
        </p:sp>
        <p:sp>
          <p:nvSpPr>
            <p:cNvPr id="87062" name="Text Box 22">
              <a:extLst>
                <a:ext uri="{FF2B5EF4-FFF2-40B4-BE49-F238E27FC236}">
                  <a16:creationId xmlns:a16="http://schemas.microsoft.com/office/drawing/2014/main" id="{4C4721CC-6563-442F-A590-B7A213C75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2523"/>
              <a:ext cx="11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Dicloramina</a:t>
              </a:r>
            </a:p>
          </p:txBody>
        </p:sp>
        <p:cxnSp>
          <p:nvCxnSpPr>
            <p:cNvPr id="87063" name="AutoShape 23">
              <a:extLst>
                <a:ext uri="{FF2B5EF4-FFF2-40B4-BE49-F238E27FC236}">
                  <a16:creationId xmlns:a16="http://schemas.microsoft.com/office/drawing/2014/main" id="{098B264F-BF26-4049-BF52-27E734B17410}"/>
                </a:ext>
              </a:extLst>
            </p:cNvPr>
            <p:cNvCxnSpPr>
              <a:cxnSpLocks noChangeShapeType="1"/>
              <a:stCxn id="87061" idx="2"/>
              <a:endCxn id="87057" idx="0"/>
            </p:cNvCxnSpPr>
            <p:nvPr/>
          </p:nvCxnSpPr>
          <p:spPr bwMode="auto">
            <a:xfrm rot="5400000">
              <a:off x="1214" y="1302"/>
              <a:ext cx="512" cy="717"/>
            </a:xfrm>
            <a:prstGeom prst="curvedConnector3">
              <a:avLst>
                <a:gd name="adj1" fmla="val 5156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064" name="AutoShape 24">
              <a:extLst>
                <a:ext uri="{FF2B5EF4-FFF2-40B4-BE49-F238E27FC236}">
                  <a16:creationId xmlns:a16="http://schemas.microsoft.com/office/drawing/2014/main" id="{A8E74FA9-6C31-4958-9AE1-5C48066BC5BE}"/>
                </a:ext>
              </a:extLst>
            </p:cNvPr>
            <p:cNvCxnSpPr>
              <a:cxnSpLocks noChangeShapeType="1"/>
              <a:stCxn id="87062" idx="1"/>
              <a:endCxn id="87058" idx="2"/>
            </p:cNvCxnSpPr>
            <p:nvPr/>
          </p:nvCxnSpPr>
          <p:spPr bwMode="auto">
            <a:xfrm rot="10800000">
              <a:off x="1413" y="2523"/>
              <a:ext cx="288" cy="144"/>
            </a:xfrm>
            <a:prstGeom prst="curvedConnector3">
              <a:avLst>
                <a:gd name="adj1" fmla="val 39583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065" name="AutoShape 25">
              <a:extLst>
                <a:ext uri="{FF2B5EF4-FFF2-40B4-BE49-F238E27FC236}">
                  <a16:creationId xmlns:a16="http://schemas.microsoft.com/office/drawing/2014/main" id="{1B5B4229-AF36-40A7-B40F-57FFA01FEEE9}"/>
                </a:ext>
              </a:extLst>
            </p:cNvPr>
            <p:cNvCxnSpPr>
              <a:cxnSpLocks noChangeShapeType="1"/>
              <a:stCxn id="87060" idx="0"/>
              <a:endCxn id="87059" idx="5"/>
            </p:cNvCxnSpPr>
            <p:nvPr/>
          </p:nvCxnSpPr>
          <p:spPr bwMode="auto">
            <a:xfrm rot="5400000" flipH="1">
              <a:off x="3788" y="1644"/>
              <a:ext cx="379" cy="836"/>
            </a:xfrm>
            <a:prstGeom prst="curvedConnector3">
              <a:avLst>
                <a:gd name="adj1" fmla="val 1556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0478E6D7-33B4-4B84-9BFA-F7479C3AEA7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Rectangle 3">
            <a:extLst>
              <a:ext uri="{FF2B5EF4-FFF2-40B4-BE49-F238E27FC236}">
                <a16:creationId xmlns:a16="http://schemas.microsoft.com/office/drawing/2014/main" id="{228BAE8D-7D62-43CD-A365-E8FBBC275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7287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GOSTO E ODOR EM ÁGUAS DE ABASTECIMENTO: AGENTES OXIDANTES E COMPOSTOS ORGÂNICOS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5DB0C8AC-DA96-4FC8-A3B2-B24070E99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060575"/>
            <a:ext cx="8408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sz="2400" b="1"/>
              <a:t>Concentrações limiares de gosto e odor de fenóis e clorofenóis</a:t>
            </a:r>
          </a:p>
        </p:txBody>
      </p:sp>
      <p:graphicFrame>
        <p:nvGraphicFramePr>
          <p:cNvPr id="82988" name="Group 44">
            <a:extLst>
              <a:ext uri="{FF2B5EF4-FFF2-40B4-BE49-F238E27FC236}">
                <a16:creationId xmlns:a16="http://schemas.microsoft.com/office/drawing/2014/main" id="{22877468-84C4-45D5-B1A8-A0AE5C8A09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2538413"/>
          <a:ext cx="8229600" cy="405923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0033231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5244075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48136790"/>
                    </a:ext>
                  </a:extLst>
                </a:gridCol>
              </a:tblGrid>
              <a:tr h="879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Composto químico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Concentração limiar de gosto (</a:t>
                      </a: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g/l)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Concentração limiar de odor (</a:t>
                      </a: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g/l)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202103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Fenol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1.000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1.000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320483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Clorofenol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245694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Clorofenol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1.000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1.000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84663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 Diclorofenol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599341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 Diclorofenol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409050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2,4,6 Triclorofenol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1.000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1.000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26008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>
            <a:extLst>
              <a:ext uri="{FF2B5EF4-FFF2-40B4-BE49-F238E27FC236}">
                <a16:creationId xmlns:a16="http://schemas.microsoft.com/office/drawing/2014/main" id="{EED90F6C-A69B-4043-95D9-8B1F01F465B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1" name="Text Box 3">
            <a:extLst>
              <a:ext uri="{FF2B5EF4-FFF2-40B4-BE49-F238E27FC236}">
                <a16:creationId xmlns:a16="http://schemas.microsoft.com/office/drawing/2014/main" id="{4E7B9472-D0E9-4410-9093-10BFFB01D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349500"/>
            <a:ext cx="36004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Não objetável (Portaria 518/MS)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Ausência de gosto e odor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Número limiar de odor: 3 TON (USEPA)</a:t>
            </a:r>
          </a:p>
        </p:txBody>
      </p:sp>
      <p:sp>
        <p:nvSpPr>
          <p:cNvPr id="83972" name="AutoShape 4">
            <a:extLst>
              <a:ext uri="{FF2B5EF4-FFF2-40B4-BE49-F238E27FC236}">
                <a16:creationId xmlns:a16="http://schemas.microsoft.com/office/drawing/2014/main" id="{D8E31AAA-D608-4F5C-A156-333B5B52D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2392363"/>
            <a:ext cx="1658938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83973" name="AutoShape 5">
            <a:extLst>
              <a:ext uri="{FF2B5EF4-FFF2-40B4-BE49-F238E27FC236}">
                <a16:creationId xmlns:a16="http://schemas.microsoft.com/office/drawing/2014/main" id="{4C9330A7-90C1-4489-AA59-09A17BA3C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48025"/>
            <a:ext cx="2346325" cy="5397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83974" name="AutoShape 6">
            <a:extLst>
              <a:ext uri="{FF2B5EF4-FFF2-40B4-BE49-F238E27FC236}">
                <a16:creationId xmlns:a16="http://schemas.microsoft.com/office/drawing/2014/main" id="{7E2DBFE3-40C3-4FFF-A197-D72408D82851}"/>
              </a:ext>
            </a:extLst>
          </p:cNvPr>
          <p:cNvCxnSpPr>
            <a:cxnSpLocks noChangeShapeType="1"/>
            <a:stCxn id="83972" idx="3"/>
            <a:endCxn id="83973" idx="1"/>
          </p:cNvCxnSpPr>
          <p:nvPr/>
        </p:nvCxnSpPr>
        <p:spPr bwMode="auto">
          <a:xfrm rot="5400000">
            <a:off x="2309812" y="2054226"/>
            <a:ext cx="665163" cy="1992312"/>
          </a:xfrm>
          <a:prstGeom prst="bentConnector3">
            <a:avLst>
              <a:gd name="adj1" fmla="val 3984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75" name="AutoShape 7">
            <a:extLst>
              <a:ext uri="{FF2B5EF4-FFF2-40B4-BE49-F238E27FC236}">
                <a16:creationId xmlns:a16="http://schemas.microsoft.com/office/drawing/2014/main" id="{4422A57C-9A90-4879-B2AB-022214154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4740275"/>
            <a:ext cx="1398587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83976" name="AutoShape 8">
            <a:extLst>
              <a:ext uri="{FF2B5EF4-FFF2-40B4-BE49-F238E27FC236}">
                <a16:creationId xmlns:a16="http://schemas.microsoft.com/office/drawing/2014/main" id="{A1DCB212-0052-4394-A51A-DEA5AE279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" y="4741863"/>
            <a:ext cx="1266825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83977" name="AutoShape 9">
            <a:extLst>
              <a:ext uri="{FF2B5EF4-FFF2-40B4-BE49-F238E27FC236}">
                <a16:creationId xmlns:a16="http://schemas.microsoft.com/office/drawing/2014/main" id="{E340A09A-FA9F-426C-B64F-BD2C7D14B733}"/>
              </a:ext>
            </a:extLst>
          </p:cNvPr>
          <p:cNvCxnSpPr>
            <a:cxnSpLocks noChangeShapeType="1"/>
            <a:stCxn id="83973" idx="3"/>
            <a:endCxn id="83975" idx="1"/>
          </p:cNvCxnSpPr>
          <p:nvPr/>
        </p:nvCxnSpPr>
        <p:spPr bwMode="auto">
          <a:xfrm rot="5400000">
            <a:off x="838200" y="4043363"/>
            <a:ext cx="1063625" cy="552450"/>
          </a:xfrm>
          <a:prstGeom prst="bentConnector3">
            <a:avLst>
              <a:gd name="adj1" fmla="val 4657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978" name="AutoShape 10">
            <a:extLst>
              <a:ext uri="{FF2B5EF4-FFF2-40B4-BE49-F238E27FC236}">
                <a16:creationId xmlns:a16="http://schemas.microsoft.com/office/drawing/2014/main" id="{FC0A0372-8FF9-4F2A-97E1-ADAFCEC3C19D}"/>
              </a:ext>
            </a:extLst>
          </p:cNvPr>
          <p:cNvCxnSpPr>
            <a:cxnSpLocks noChangeShapeType="1"/>
            <a:stCxn id="83973" idx="3"/>
            <a:endCxn id="83976" idx="1"/>
          </p:cNvCxnSpPr>
          <p:nvPr/>
        </p:nvCxnSpPr>
        <p:spPr bwMode="auto">
          <a:xfrm rot="16200000" flipH="1">
            <a:off x="1631156" y="3802857"/>
            <a:ext cx="1065213" cy="1035050"/>
          </a:xfrm>
          <a:prstGeom prst="bentConnector3">
            <a:avLst>
              <a:gd name="adj1" fmla="val 4658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79" name="AutoShape 11">
            <a:extLst>
              <a:ext uri="{FF2B5EF4-FFF2-40B4-BE49-F238E27FC236}">
                <a16:creationId xmlns:a16="http://schemas.microsoft.com/office/drawing/2014/main" id="{62A3592B-CF14-4D99-8AD7-133AFD8AF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5527675"/>
            <a:ext cx="1173162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83980" name="AutoShape 12">
            <a:extLst>
              <a:ext uri="{FF2B5EF4-FFF2-40B4-BE49-F238E27FC236}">
                <a16:creationId xmlns:a16="http://schemas.microsoft.com/office/drawing/2014/main" id="{011E812F-C774-4A47-80F9-302D3A611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8" y="5527675"/>
            <a:ext cx="1265237" cy="3492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83981" name="AutoShape 13">
            <a:extLst>
              <a:ext uri="{FF2B5EF4-FFF2-40B4-BE49-F238E27FC236}">
                <a16:creationId xmlns:a16="http://schemas.microsoft.com/office/drawing/2014/main" id="{A3E8298A-9E0F-438B-80F0-830403BF37B6}"/>
              </a:ext>
            </a:extLst>
          </p:cNvPr>
          <p:cNvCxnSpPr>
            <a:cxnSpLocks noChangeShapeType="1"/>
            <a:stCxn id="83976" idx="3"/>
            <a:endCxn id="83980" idx="1"/>
          </p:cNvCxnSpPr>
          <p:nvPr/>
        </p:nvCxnSpPr>
        <p:spPr bwMode="auto">
          <a:xfrm rot="16200000" flipH="1">
            <a:off x="2502694" y="5245894"/>
            <a:ext cx="571500" cy="214312"/>
          </a:xfrm>
          <a:prstGeom prst="bentConnector3">
            <a:avLst>
              <a:gd name="adj1" fmla="val 4363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982" name="AutoShape 14">
            <a:extLst>
              <a:ext uri="{FF2B5EF4-FFF2-40B4-BE49-F238E27FC236}">
                <a16:creationId xmlns:a16="http://schemas.microsoft.com/office/drawing/2014/main" id="{51A311F0-8CCC-404A-AACF-24A14DBE5D1D}"/>
              </a:ext>
            </a:extLst>
          </p:cNvPr>
          <p:cNvCxnSpPr>
            <a:cxnSpLocks noChangeShapeType="1"/>
            <a:stCxn id="83976" idx="3"/>
            <a:endCxn id="83979" idx="1"/>
          </p:cNvCxnSpPr>
          <p:nvPr/>
        </p:nvCxnSpPr>
        <p:spPr bwMode="auto">
          <a:xfrm rot="5400000">
            <a:off x="1679576" y="4637087"/>
            <a:ext cx="571500" cy="1431925"/>
          </a:xfrm>
          <a:prstGeom prst="bentConnector3">
            <a:avLst>
              <a:gd name="adj1" fmla="val 4363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83" name="AutoShape 15">
            <a:extLst>
              <a:ext uri="{FF2B5EF4-FFF2-40B4-BE49-F238E27FC236}">
                <a16:creationId xmlns:a16="http://schemas.microsoft.com/office/drawing/2014/main" id="{71B08AC5-9DE1-4BE6-9E6D-99D8BD95F1A2}"/>
              </a:ext>
            </a:extLst>
          </p:cNvPr>
          <p:cNvSpPr>
            <a:spLocks/>
          </p:cNvSpPr>
          <p:nvPr/>
        </p:nvSpPr>
        <p:spPr bwMode="auto">
          <a:xfrm>
            <a:off x="4716463" y="2276475"/>
            <a:ext cx="792162" cy="2665413"/>
          </a:xfrm>
          <a:prstGeom prst="leftBrace">
            <a:avLst>
              <a:gd name="adj1" fmla="val 28039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83984" name="AutoShape 16">
            <a:extLst>
              <a:ext uri="{FF2B5EF4-FFF2-40B4-BE49-F238E27FC236}">
                <a16:creationId xmlns:a16="http://schemas.microsoft.com/office/drawing/2014/main" id="{FEE28457-452B-4B6B-AC09-1938A208403C}"/>
              </a:ext>
            </a:extLst>
          </p:cNvPr>
          <p:cNvCxnSpPr>
            <a:cxnSpLocks noChangeShapeType="1"/>
            <a:stCxn id="83985" idx="0"/>
            <a:endCxn id="83983" idx="1"/>
          </p:cNvCxnSpPr>
          <p:nvPr/>
        </p:nvCxnSpPr>
        <p:spPr bwMode="auto">
          <a:xfrm rot="16200000">
            <a:off x="3216276" y="3119437"/>
            <a:ext cx="996950" cy="1978025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85" name="Oval 17">
            <a:extLst>
              <a:ext uri="{FF2B5EF4-FFF2-40B4-BE49-F238E27FC236}">
                <a16:creationId xmlns:a16="http://schemas.microsoft.com/office/drawing/2014/main" id="{6202A7BE-3FCA-41C8-8479-0C2C39776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4606925"/>
            <a:ext cx="1582738" cy="622300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83986" name="Rectangle 18">
            <a:extLst>
              <a:ext uri="{FF2B5EF4-FFF2-40B4-BE49-F238E27FC236}">
                <a16:creationId xmlns:a16="http://schemas.microsoft.com/office/drawing/2014/main" id="{368CBE90-D391-4658-8A76-3C4232EB0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188913"/>
            <a:ext cx="8964612" cy="18589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GOSTO E ODOR EM ÁGUAS DE ABASTECIMENTO: AGENTES OXIDANTES E COMPOSTOS ORGÂNICOS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AB90188B-FC2E-4E3F-802D-8CF14B6A7C3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9" name="Rectangle 3">
            <a:extLst>
              <a:ext uri="{FF2B5EF4-FFF2-40B4-BE49-F238E27FC236}">
                <a16:creationId xmlns:a16="http://schemas.microsoft.com/office/drawing/2014/main" id="{B6EEEF12-0006-4FF7-A0F0-6E2B8452F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7287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GOSTO E ODOR EM ÁGUAS DE ABASTECIMENTO: COMPOSTOS ORGÂNICOS DE FONTE BIOGÊNICA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734529ED-3344-42C0-822E-F57D389E1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030413"/>
            <a:ext cx="8408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sz="2400" b="1"/>
              <a:t>Concentração limiar de gosto e odor para alguns específicos compostos orgânicos de origem biogênica (AWWA (1987)) </a:t>
            </a:r>
          </a:p>
        </p:txBody>
      </p:sp>
      <p:graphicFrame>
        <p:nvGraphicFramePr>
          <p:cNvPr id="75823" name="Group 47">
            <a:extLst>
              <a:ext uri="{FF2B5EF4-FFF2-40B4-BE49-F238E27FC236}">
                <a16:creationId xmlns:a16="http://schemas.microsoft.com/office/drawing/2014/main" id="{DAAD43DF-C557-4D14-A97B-504B5691F2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2924175"/>
          <a:ext cx="8229600" cy="341947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11189302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6706620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44937475"/>
                    </a:ext>
                  </a:extLst>
                </a:gridCol>
              </a:tblGrid>
              <a:tr h="71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Composto químico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Concentração limiar de odor (ng/l)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187656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Geomin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Terra, mofo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852496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2,3,6 Tricloroanisole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Mofo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07071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2-Metoxi-3-isopropil-pirazina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Terra, mofo, batata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493598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2-Metoxi-3-isobutil-pirazina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Terra, mofo, pimenta da terra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120136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2-Metilisoborneol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Terra, mofo, cânfora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marL="90000" marR="90000" marT="46800" marB="468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42513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E503D773-1D18-4FA6-9238-507C34166BF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7" name="Rectangle 3">
            <a:extLst>
              <a:ext uri="{FF2B5EF4-FFF2-40B4-BE49-F238E27FC236}">
                <a16:creationId xmlns:a16="http://schemas.microsoft.com/office/drawing/2014/main" id="{2497559B-D8FB-4E22-95E1-B47D5EEA8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ASPECTOS FISIOLÓGICOS ENVOLVIDOS NAS SENSAÇÕES DE GOSTO E ODOR</a:t>
            </a:r>
          </a:p>
        </p:txBody>
      </p:sp>
      <p:pic>
        <p:nvPicPr>
          <p:cNvPr id="103463" name="Picture 39">
            <a:extLst>
              <a:ext uri="{FF2B5EF4-FFF2-40B4-BE49-F238E27FC236}">
                <a16:creationId xmlns:a16="http://schemas.microsoft.com/office/drawing/2014/main" id="{65A34608-514D-4AE7-8F04-B35CD01AE50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933825"/>
            <a:ext cx="4032250" cy="275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65" name="Rectangle 41">
            <a:extLst>
              <a:ext uri="{FF2B5EF4-FFF2-40B4-BE49-F238E27FC236}">
                <a16:creationId xmlns:a16="http://schemas.microsoft.com/office/drawing/2014/main" id="{5EE057A7-35F3-4522-9333-E7EBC9064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060575"/>
            <a:ext cx="80660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800" b="1">
                <a:latin typeface="Garamond" panose="02020404030301010803" pitchFamily="18" charset="0"/>
              </a:rPr>
              <a:t>A sensação é provocada por estímulos provenientes do mundo exterior ou do próprio organismo, ou seja, qualquer alteração física ou química capaz de excitar um órgão sensorial !!!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água para abastecimento">
            <a:extLst>
              <a:ext uri="{FF2B5EF4-FFF2-40B4-BE49-F238E27FC236}">
                <a16:creationId xmlns:a16="http://schemas.microsoft.com/office/drawing/2014/main" id="{108C4094-BA8C-4BC0-A6F6-6A7846A6815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/>
          <a:stretch>
            <a:fillRect/>
          </a:stretch>
        </p:blipFill>
        <p:spPr>
          <a:xfrm>
            <a:off x="179388" y="1916113"/>
            <a:ext cx="540067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0" name="Picture 2">
            <a:extLst>
              <a:ext uri="{FF2B5EF4-FFF2-40B4-BE49-F238E27FC236}">
                <a16:creationId xmlns:a16="http://schemas.microsoft.com/office/drawing/2014/main" id="{1A9CD87D-450E-4681-9645-0A706F17F77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1" name="Rectangle 3">
            <a:extLst>
              <a:ext uri="{FF2B5EF4-FFF2-40B4-BE49-F238E27FC236}">
                <a16:creationId xmlns:a16="http://schemas.microsoft.com/office/drawing/2014/main" id="{F5B2250F-11DD-4675-9F65-E0DCBA8BF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ASPECTOS FISIOLÓGICOS ENVOLVIDOS NAS SENSAÇÕES DE GOSTO E ODOR</a:t>
            </a:r>
          </a:p>
        </p:txBody>
      </p:sp>
      <p:sp>
        <p:nvSpPr>
          <p:cNvPr id="104454" name="Text Box 6">
            <a:extLst>
              <a:ext uri="{FF2B5EF4-FFF2-40B4-BE49-F238E27FC236}">
                <a16:creationId xmlns:a16="http://schemas.microsoft.com/office/drawing/2014/main" id="{55C51BB8-B88A-4723-8539-1981E9C26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78063"/>
            <a:ext cx="626427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Sensibilidade álgica (dor)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Sensibilidade térmica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Sensibilidade mecânica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Sensibilidade gustativa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Sensibilidade olfativa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1" name="Picture 7">
            <a:extLst>
              <a:ext uri="{FF2B5EF4-FFF2-40B4-BE49-F238E27FC236}">
                <a16:creationId xmlns:a16="http://schemas.microsoft.com/office/drawing/2014/main" id="{3F2B53DE-AC4E-4A8F-9968-5BBEC7A72B3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916113"/>
            <a:ext cx="7200900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546" name="Picture 2">
            <a:extLst>
              <a:ext uri="{FF2B5EF4-FFF2-40B4-BE49-F238E27FC236}">
                <a16:creationId xmlns:a16="http://schemas.microsoft.com/office/drawing/2014/main" id="{7F724E06-BD7B-4DDB-9B16-84E8710A3CA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7" name="Rectangle 3">
            <a:extLst>
              <a:ext uri="{FF2B5EF4-FFF2-40B4-BE49-F238E27FC236}">
                <a16:creationId xmlns:a16="http://schemas.microsoft.com/office/drawing/2014/main" id="{1A20FA33-FA98-4C17-B103-27586B76D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ASPECTOS FISIOLÓGICOS ENVOLVIDOS NAS SENSAÇÕES DE GOSTO E ODOR</a:t>
            </a:r>
          </a:p>
        </p:txBody>
      </p:sp>
      <p:sp>
        <p:nvSpPr>
          <p:cNvPr id="108553" name="Text Box 9">
            <a:extLst>
              <a:ext uri="{FF2B5EF4-FFF2-40B4-BE49-F238E27FC236}">
                <a16:creationId xmlns:a16="http://schemas.microsoft.com/office/drawing/2014/main" id="{D26D96A1-3FE5-4FC3-BC46-B5DA29B3E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6262688"/>
            <a:ext cx="5119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/>
              <a:t>Mecanismo gustativo no homem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50051DA-BE12-4D4A-AA63-4D88DE6AB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24075"/>
            <a:ext cx="8893175" cy="1160463"/>
          </a:xfrm>
        </p:spPr>
        <p:txBody>
          <a:bodyPr/>
          <a:lstStyle/>
          <a:p>
            <a:r>
              <a:rPr lang="pt-BR" altLang="pt-BR"/>
              <a:t>CONCEPÇÃO DE SISTEMAS DE ABASTECIMENTO DE ÁGUA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8C4D78DD-E67C-4E3F-B551-CAD4306F634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Rectangle 4">
            <a:extLst>
              <a:ext uri="{FF2B5EF4-FFF2-40B4-BE49-F238E27FC236}">
                <a16:creationId xmlns:a16="http://schemas.microsoft.com/office/drawing/2014/main" id="{A84B0B95-7825-4AE2-BBD2-5E9F8BC79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4463"/>
            <a:ext cx="8893175" cy="1989137"/>
          </a:xfrm>
        </p:spPr>
        <p:txBody>
          <a:bodyPr/>
          <a:lstStyle/>
          <a:p>
            <a:r>
              <a:rPr lang="pt-BR" altLang="pt-BR" sz="4000"/>
              <a:t>CONCEPÇÃO HISTÓRICA DE SISTEMAS DE TRATAMENTO DE ÁGUA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F22EBBC0-8F42-48DF-B03A-B396E240A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623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Manancial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C5216AE8-EE79-4026-A0A4-20A8E2446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862388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Captação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6B5C992E-7109-458D-9449-C06DE041A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678238"/>
            <a:ext cx="2017713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Adução de água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bruta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2597DD5A-C934-49CC-B4FD-806D4604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3860800"/>
            <a:ext cx="15128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ETA</a:t>
            </a:r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6DC24056-B705-40B0-B9BD-C2B61F31A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4941888"/>
            <a:ext cx="2046287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Adução de água </a:t>
            </a:r>
          </a:p>
          <a:p>
            <a:pPr algn="ctr"/>
            <a:r>
              <a:rPr lang="pt-BR" altLang="pt-BR" b="1">
                <a:latin typeface="Tahoma" panose="020B0604030504040204" pitchFamily="34" charset="0"/>
              </a:rPr>
              <a:t>tratada</a:t>
            </a:r>
          </a:p>
        </p:txBody>
      </p: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0BD38EB3-692C-47A7-A3FB-32F4B488C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127625"/>
            <a:ext cx="1728787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Reservação</a:t>
            </a:r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FAFBC6A6-67A9-4765-828C-E7513ABCA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127625"/>
            <a:ext cx="165576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altLang="pt-BR" b="1">
                <a:latin typeface="Tahoma" panose="020B0604030504040204" pitchFamily="34" charset="0"/>
              </a:rPr>
              <a:t>Distribuição</a:t>
            </a:r>
          </a:p>
        </p:txBody>
      </p:sp>
      <p:cxnSp>
        <p:nvCxnSpPr>
          <p:cNvPr id="41996" name="AutoShape 12">
            <a:extLst>
              <a:ext uri="{FF2B5EF4-FFF2-40B4-BE49-F238E27FC236}">
                <a16:creationId xmlns:a16="http://schemas.microsoft.com/office/drawing/2014/main" id="{E5B804E0-8BDE-4156-8E56-7660B2673E4F}"/>
              </a:ext>
            </a:extLst>
          </p:cNvPr>
          <p:cNvCxnSpPr>
            <a:cxnSpLocks noChangeShapeType="1"/>
            <a:stCxn id="41989" idx="3"/>
            <a:endCxn id="41990" idx="1"/>
          </p:cNvCxnSpPr>
          <p:nvPr/>
        </p:nvCxnSpPr>
        <p:spPr bwMode="auto">
          <a:xfrm>
            <a:off x="1908175" y="4078288"/>
            <a:ext cx="6461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7" name="AutoShape 13">
            <a:extLst>
              <a:ext uri="{FF2B5EF4-FFF2-40B4-BE49-F238E27FC236}">
                <a16:creationId xmlns:a16="http://schemas.microsoft.com/office/drawing/2014/main" id="{C96595E5-CC33-42AA-9D1A-7D22CEC40603}"/>
              </a:ext>
            </a:extLst>
          </p:cNvPr>
          <p:cNvCxnSpPr>
            <a:cxnSpLocks noChangeShapeType="1"/>
            <a:stCxn id="41990" idx="3"/>
            <a:endCxn id="41991" idx="1"/>
          </p:cNvCxnSpPr>
          <p:nvPr/>
        </p:nvCxnSpPr>
        <p:spPr bwMode="auto">
          <a:xfrm flipV="1">
            <a:off x="4067175" y="4075113"/>
            <a:ext cx="647700" cy="3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8" name="AutoShape 14">
            <a:extLst>
              <a:ext uri="{FF2B5EF4-FFF2-40B4-BE49-F238E27FC236}">
                <a16:creationId xmlns:a16="http://schemas.microsoft.com/office/drawing/2014/main" id="{95AA3639-8EE7-476C-96D6-AA54C8A2E04F}"/>
              </a:ext>
            </a:extLst>
          </p:cNvPr>
          <p:cNvCxnSpPr>
            <a:cxnSpLocks noChangeShapeType="1"/>
            <a:stCxn id="41991" idx="3"/>
            <a:endCxn id="41992" idx="1"/>
          </p:cNvCxnSpPr>
          <p:nvPr/>
        </p:nvCxnSpPr>
        <p:spPr bwMode="auto">
          <a:xfrm>
            <a:off x="6732588" y="4075113"/>
            <a:ext cx="358775" cy="15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9" name="AutoShape 15">
            <a:extLst>
              <a:ext uri="{FF2B5EF4-FFF2-40B4-BE49-F238E27FC236}">
                <a16:creationId xmlns:a16="http://schemas.microsoft.com/office/drawing/2014/main" id="{553ACB2E-8F61-4D73-A62D-AEFDBF728401}"/>
              </a:ext>
            </a:extLst>
          </p:cNvPr>
          <p:cNvCxnSpPr>
            <a:cxnSpLocks noChangeShapeType="1"/>
            <a:stCxn id="41992" idx="2"/>
            <a:endCxn id="41993" idx="0"/>
          </p:cNvCxnSpPr>
          <p:nvPr/>
        </p:nvCxnSpPr>
        <p:spPr bwMode="auto">
          <a:xfrm rot="5400000">
            <a:off x="7520781" y="4614069"/>
            <a:ext cx="649288" cy="6350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00" name="AutoShape 16">
            <a:extLst>
              <a:ext uri="{FF2B5EF4-FFF2-40B4-BE49-F238E27FC236}">
                <a16:creationId xmlns:a16="http://schemas.microsoft.com/office/drawing/2014/main" id="{AB7E6D73-36B5-4B29-8837-5645A38F7845}"/>
              </a:ext>
            </a:extLst>
          </p:cNvPr>
          <p:cNvCxnSpPr>
            <a:cxnSpLocks noChangeShapeType="1"/>
            <a:stCxn id="41993" idx="1"/>
            <a:endCxn id="41994" idx="3"/>
          </p:cNvCxnSpPr>
          <p:nvPr/>
        </p:nvCxnSpPr>
        <p:spPr bwMode="auto">
          <a:xfrm rot="10800000" flipV="1">
            <a:off x="5724525" y="5338763"/>
            <a:ext cx="1093788" cy="4762"/>
          </a:xfrm>
          <a:prstGeom prst="bentConnector3">
            <a:avLst>
              <a:gd name="adj1" fmla="val 4992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01" name="AutoShape 17">
            <a:extLst>
              <a:ext uri="{FF2B5EF4-FFF2-40B4-BE49-F238E27FC236}">
                <a16:creationId xmlns:a16="http://schemas.microsoft.com/office/drawing/2014/main" id="{E7805C5E-4B35-4262-8B9D-40CC0AD804E8}"/>
              </a:ext>
            </a:extLst>
          </p:cNvPr>
          <p:cNvCxnSpPr>
            <a:cxnSpLocks noChangeShapeType="1"/>
            <a:stCxn id="41994" idx="1"/>
            <a:endCxn id="41995" idx="3"/>
          </p:cNvCxnSpPr>
          <p:nvPr/>
        </p:nvCxnSpPr>
        <p:spPr bwMode="auto">
          <a:xfrm rot="10800000">
            <a:off x="3348038" y="5343525"/>
            <a:ext cx="6477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>
            <a:extLst>
              <a:ext uri="{FF2B5EF4-FFF2-40B4-BE49-F238E27FC236}">
                <a16:creationId xmlns:a16="http://schemas.microsoft.com/office/drawing/2014/main" id="{2863D5FA-80D1-46E0-9240-D55CD9831E7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0" name="Rectangle 4">
            <a:extLst>
              <a:ext uri="{FF2B5EF4-FFF2-40B4-BE49-F238E27FC236}">
                <a16:creationId xmlns:a16="http://schemas.microsoft.com/office/drawing/2014/main" id="{49947818-6F1C-444D-8FC3-BE0AD433A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ASPECTOS FISIOLÓGICOS ENVOLVIDOS NAS SENSAÇÕES DE GOSTO E ODOR</a:t>
            </a:r>
          </a:p>
        </p:txBody>
      </p:sp>
      <p:pic>
        <p:nvPicPr>
          <p:cNvPr id="111622" name="Picture 6">
            <a:extLst>
              <a:ext uri="{FF2B5EF4-FFF2-40B4-BE49-F238E27FC236}">
                <a16:creationId xmlns:a16="http://schemas.microsoft.com/office/drawing/2014/main" id="{BE0777B4-882E-47B8-A42E-F2527E8D60D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565400"/>
            <a:ext cx="8496300" cy="3168650"/>
          </a:xfrm>
          <a:noFill/>
          <a:ln/>
        </p:spPr>
      </p:pic>
      <p:sp>
        <p:nvSpPr>
          <p:cNvPr id="111624" name="Text Box 8">
            <a:extLst>
              <a:ext uri="{FF2B5EF4-FFF2-40B4-BE49-F238E27FC236}">
                <a16:creationId xmlns:a16="http://schemas.microsoft.com/office/drawing/2014/main" id="{4BE3F21F-825F-44E7-AE63-7E43AA6AC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734050"/>
            <a:ext cx="485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/>
              <a:t>Mecanismo olfativo no homem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8" name="Picture 8">
            <a:extLst>
              <a:ext uri="{FF2B5EF4-FFF2-40B4-BE49-F238E27FC236}">
                <a16:creationId xmlns:a16="http://schemas.microsoft.com/office/drawing/2014/main" id="{8C61DCA3-A157-450B-A98B-0108DE76508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2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4608512" cy="3373437"/>
          </a:xfrm>
          <a:noFill/>
          <a:ln/>
        </p:spPr>
      </p:pic>
      <p:pic>
        <p:nvPicPr>
          <p:cNvPr id="112642" name="Picture 2">
            <a:extLst>
              <a:ext uri="{FF2B5EF4-FFF2-40B4-BE49-F238E27FC236}">
                <a16:creationId xmlns:a16="http://schemas.microsoft.com/office/drawing/2014/main" id="{3D39E911-D5B7-4A78-A483-8A4B428C059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3" name="Rectangle 3">
            <a:extLst>
              <a:ext uri="{FF2B5EF4-FFF2-40B4-BE49-F238E27FC236}">
                <a16:creationId xmlns:a16="http://schemas.microsoft.com/office/drawing/2014/main" id="{178D92AF-4937-492A-A05D-31EB608D2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503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QUANTIFICAÇÃO DE GOSTO E ODOR EM ÁGUAS DE ABASTECIMENTO</a:t>
            </a:r>
          </a:p>
        </p:txBody>
      </p:sp>
      <p:sp>
        <p:nvSpPr>
          <p:cNvPr id="112651" name="Text Box 11">
            <a:extLst>
              <a:ext uri="{FF2B5EF4-FFF2-40B4-BE49-F238E27FC236}">
                <a16:creationId xmlns:a16="http://schemas.microsoft.com/office/drawing/2014/main" id="{4B8EC38C-44AF-4779-AF16-85EA612DC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636838"/>
            <a:ext cx="626427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Threshold Odor Number (TON)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Flavor Profile Analysis (FPA)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Identificação química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>
            <a:extLst>
              <a:ext uri="{FF2B5EF4-FFF2-40B4-BE49-F238E27FC236}">
                <a16:creationId xmlns:a16="http://schemas.microsoft.com/office/drawing/2014/main" id="{9A5E6335-D3B9-45D3-9D38-38D1EE61AA4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2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068638"/>
            <a:ext cx="4321175" cy="3163887"/>
          </a:xfrm>
          <a:noFill/>
          <a:ln/>
        </p:spPr>
      </p:pic>
      <p:pic>
        <p:nvPicPr>
          <p:cNvPr id="114691" name="Picture 3">
            <a:extLst>
              <a:ext uri="{FF2B5EF4-FFF2-40B4-BE49-F238E27FC236}">
                <a16:creationId xmlns:a16="http://schemas.microsoft.com/office/drawing/2014/main" id="{1D70B389-3A34-4183-A096-1905D489ABF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2" name="Rectangle 4">
            <a:extLst>
              <a:ext uri="{FF2B5EF4-FFF2-40B4-BE49-F238E27FC236}">
                <a16:creationId xmlns:a16="http://schemas.microsoft.com/office/drawing/2014/main" id="{818EE884-A2B3-4199-B57C-FEDBC62B9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503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QUANTIFICAÇÃO DE GOSTO E ODOR EM ÁGUAS DE ABASTECIMENTO</a:t>
            </a: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DCBC7370-536F-40E0-A9AF-5E91276A1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132013"/>
            <a:ext cx="79565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Threshold Odor Number (TON)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4000" b="1">
              <a:latin typeface="Garamond" panose="02020404030301010803" pitchFamily="18" charset="0"/>
            </a:endParaRP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952779D8-1123-4AFD-AE0F-A0820AC2D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286125"/>
            <a:ext cx="446563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Coleta da amostra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Aquecimento a 40 C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Diluição da amostra com água isenta de gosto e odor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>
            <a:extLst>
              <a:ext uri="{FF2B5EF4-FFF2-40B4-BE49-F238E27FC236}">
                <a16:creationId xmlns:a16="http://schemas.microsoft.com/office/drawing/2014/main" id="{89F102E5-DA40-4553-BCC0-CA7A4BC151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6" name="Rectangle 4">
            <a:extLst>
              <a:ext uri="{FF2B5EF4-FFF2-40B4-BE49-F238E27FC236}">
                <a16:creationId xmlns:a16="http://schemas.microsoft.com/office/drawing/2014/main" id="{E537E4A7-EAC1-407F-A65C-E33A591A3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503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QUANTIFICAÇÃO DE GOSTO E ODOR EM ÁGUAS DE ABASTECIMENTO</a:t>
            </a:r>
          </a:p>
        </p:txBody>
      </p:sp>
      <p:sp>
        <p:nvSpPr>
          <p:cNvPr id="115717" name="Text Box 5">
            <a:extLst>
              <a:ext uri="{FF2B5EF4-FFF2-40B4-BE49-F238E27FC236}">
                <a16:creationId xmlns:a16="http://schemas.microsoft.com/office/drawing/2014/main" id="{8BCAFA5F-2BFD-4EC0-B84C-27E34AA7A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79565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Threshold Odor Number (TON)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4000" b="1">
              <a:latin typeface="Garamond" panose="02020404030301010803" pitchFamily="18" charset="0"/>
            </a:endParaRPr>
          </a:p>
        </p:txBody>
      </p:sp>
      <p:sp>
        <p:nvSpPr>
          <p:cNvPr id="115720" name="AutoShape 8">
            <a:extLst>
              <a:ext uri="{FF2B5EF4-FFF2-40B4-BE49-F238E27FC236}">
                <a16:creationId xmlns:a16="http://schemas.microsoft.com/office/drawing/2014/main" id="{F3B9ED46-DA56-442F-9291-FAAC3CA90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4148138"/>
            <a:ext cx="1150938" cy="2160587"/>
          </a:xfrm>
          <a:prstGeom prst="can">
            <a:avLst>
              <a:gd name="adj" fmla="val 33104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1" name="AutoShape 9">
            <a:extLst>
              <a:ext uri="{FF2B5EF4-FFF2-40B4-BE49-F238E27FC236}">
                <a16:creationId xmlns:a16="http://schemas.microsoft.com/office/drawing/2014/main" id="{DC3CC540-8D7F-44AB-8F52-10E769E01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5156200"/>
            <a:ext cx="1150938" cy="1152525"/>
          </a:xfrm>
          <a:prstGeom prst="can">
            <a:avLst>
              <a:gd name="adj" fmla="val 2965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Amostra</a:t>
            </a:r>
          </a:p>
        </p:txBody>
      </p:sp>
      <p:sp>
        <p:nvSpPr>
          <p:cNvPr id="115722" name="Text Box 10">
            <a:extLst>
              <a:ext uri="{FF2B5EF4-FFF2-40B4-BE49-F238E27FC236}">
                <a16:creationId xmlns:a16="http://schemas.microsoft.com/office/drawing/2014/main" id="{2DC17A40-F580-414A-BC84-2D4C11F91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894013"/>
            <a:ext cx="6481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b="1"/>
              <a:t>Frascos com 500 mL de capacidade</a:t>
            </a:r>
          </a:p>
          <a:p>
            <a:r>
              <a:rPr lang="pt-BR" altLang="pt-BR" sz="2400" b="1"/>
              <a:t>Volume total de líquido no frasco: 200 mL</a:t>
            </a:r>
          </a:p>
        </p:txBody>
      </p:sp>
      <p:sp>
        <p:nvSpPr>
          <p:cNvPr id="115723" name="AutoShape 11">
            <a:extLst>
              <a:ext uri="{FF2B5EF4-FFF2-40B4-BE49-F238E27FC236}">
                <a16:creationId xmlns:a16="http://schemas.microsoft.com/office/drawing/2014/main" id="{7DFA01A1-18F9-41A8-8452-CBFB5DF0B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148138"/>
            <a:ext cx="1150938" cy="2160587"/>
          </a:xfrm>
          <a:prstGeom prst="can">
            <a:avLst>
              <a:gd name="adj" fmla="val 33104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4" name="AutoShape 12">
            <a:extLst>
              <a:ext uri="{FF2B5EF4-FFF2-40B4-BE49-F238E27FC236}">
                <a16:creationId xmlns:a16="http://schemas.microsoft.com/office/drawing/2014/main" id="{4634A31B-9B78-4BC8-A232-BD187A46B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5156200"/>
            <a:ext cx="1150938" cy="1152525"/>
          </a:xfrm>
          <a:prstGeom prst="can">
            <a:avLst>
              <a:gd name="adj" fmla="val 2965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b="1"/>
          </a:p>
        </p:txBody>
      </p:sp>
      <p:sp>
        <p:nvSpPr>
          <p:cNvPr id="115725" name="AutoShape 13">
            <a:extLst>
              <a:ext uri="{FF2B5EF4-FFF2-40B4-BE49-F238E27FC236}">
                <a16:creationId xmlns:a16="http://schemas.microsoft.com/office/drawing/2014/main" id="{8F5AFE31-C6D6-44AF-B930-2B04CF60B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5732463"/>
            <a:ext cx="1150938" cy="576262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 b="1">
              <a:solidFill>
                <a:schemeClr val="bg1"/>
              </a:solidFill>
            </a:endParaRPr>
          </a:p>
          <a:p>
            <a:pPr algn="ctr"/>
            <a:r>
              <a:rPr lang="pt-BR" altLang="pt-BR" sz="1400" b="1">
                <a:solidFill>
                  <a:schemeClr val="bg1"/>
                </a:solidFill>
              </a:rPr>
              <a:t>H</a:t>
            </a:r>
            <a:r>
              <a:rPr lang="pt-BR" altLang="pt-BR" sz="1400" b="1" baseline="-25000">
                <a:solidFill>
                  <a:schemeClr val="bg1"/>
                </a:solidFill>
              </a:rPr>
              <a:t>2</a:t>
            </a:r>
            <a:r>
              <a:rPr lang="pt-BR" altLang="pt-BR" sz="14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15726" name="AutoShape 14">
            <a:extLst>
              <a:ext uri="{FF2B5EF4-FFF2-40B4-BE49-F238E27FC236}">
                <a16:creationId xmlns:a16="http://schemas.microsoft.com/office/drawing/2014/main" id="{B95B4EC0-C7F4-4085-9D15-E28888762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4148138"/>
            <a:ext cx="1150937" cy="2160587"/>
          </a:xfrm>
          <a:prstGeom prst="can">
            <a:avLst>
              <a:gd name="adj" fmla="val 33104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7" name="AutoShape 15">
            <a:extLst>
              <a:ext uri="{FF2B5EF4-FFF2-40B4-BE49-F238E27FC236}">
                <a16:creationId xmlns:a16="http://schemas.microsoft.com/office/drawing/2014/main" id="{9608CE74-AD1D-41BD-B792-E70B3FF1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5156200"/>
            <a:ext cx="1150937" cy="1152525"/>
          </a:xfrm>
          <a:prstGeom prst="can">
            <a:avLst>
              <a:gd name="adj" fmla="val 2965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b="1"/>
          </a:p>
        </p:txBody>
      </p:sp>
      <p:sp>
        <p:nvSpPr>
          <p:cNvPr id="115728" name="AutoShape 16">
            <a:extLst>
              <a:ext uri="{FF2B5EF4-FFF2-40B4-BE49-F238E27FC236}">
                <a16:creationId xmlns:a16="http://schemas.microsoft.com/office/drawing/2014/main" id="{DBF16E17-F215-4339-B150-34FEF732F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5588000"/>
            <a:ext cx="1150937" cy="720725"/>
          </a:xfrm>
          <a:prstGeom prst="can">
            <a:avLst>
              <a:gd name="adj" fmla="val 427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 b="1">
              <a:solidFill>
                <a:schemeClr val="bg1"/>
              </a:solidFill>
            </a:endParaRPr>
          </a:p>
          <a:p>
            <a:pPr algn="ctr"/>
            <a:r>
              <a:rPr lang="pt-BR" altLang="pt-BR" sz="1400" b="1">
                <a:solidFill>
                  <a:schemeClr val="bg1"/>
                </a:solidFill>
              </a:rPr>
              <a:t>H</a:t>
            </a:r>
            <a:r>
              <a:rPr lang="pt-BR" altLang="pt-BR" sz="1400" b="1" baseline="-25000">
                <a:solidFill>
                  <a:schemeClr val="bg1"/>
                </a:solidFill>
              </a:rPr>
              <a:t>2</a:t>
            </a:r>
            <a:r>
              <a:rPr lang="pt-BR" altLang="pt-BR" sz="14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15729" name="AutoShape 17">
            <a:extLst>
              <a:ext uri="{FF2B5EF4-FFF2-40B4-BE49-F238E27FC236}">
                <a16:creationId xmlns:a16="http://schemas.microsoft.com/office/drawing/2014/main" id="{5BC9B78D-AE92-4A8E-9DCB-2B0D1DC59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4148138"/>
            <a:ext cx="1150937" cy="2160587"/>
          </a:xfrm>
          <a:prstGeom prst="can">
            <a:avLst>
              <a:gd name="adj" fmla="val 33104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30" name="AutoShape 18">
            <a:extLst>
              <a:ext uri="{FF2B5EF4-FFF2-40B4-BE49-F238E27FC236}">
                <a16:creationId xmlns:a16="http://schemas.microsoft.com/office/drawing/2014/main" id="{74F35FE0-70BF-47F9-8EC1-EC2B61AC8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5156200"/>
            <a:ext cx="1150937" cy="1152525"/>
          </a:xfrm>
          <a:prstGeom prst="can">
            <a:avLst>
              <a:gd name="adj" fmla="val 2965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b="1"/>
          </a:p>
        </p:txBody>
      </p:sp>
      <p:sp>
        <p:nvSpPr>
          <p:cNvPr id="115731" name="AutoShape 19">
            <a:extLst>
              <a:ext uri="{FF2B5EF4-FFF2-40B4-BE49-F238E27FC236}">
                <a16:creationId xmlns:a16="http://schemas.microsoft.com/office/drawing/2014/main" id="{65EF4D31-8983-43CA-816E-C06017FA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5445125"/>
            <a:ext cx="1150937" cy="863600"/>
          </a:xfrm>
          <a:prstGeom prst="can">
            <a:avLst>
              <a:gd name="adj" fmla="val 3639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400" b="1">
              <a:solidFill>
                <a:schemeClr val="bg1"/>
              </a:solidFill>
            </a:endParaRPr>
          </a:p>
          <a:p>
            <a:pPr algn="ctr"/>
            <a:r>
              <a:rPr lang="pt-BR" altLang="pt-BR" sz="1400" b="1">
                <a:solidFill>
                  <a:schemeClr val="bg1"/>
                </a:solidFill>
              </a:rPr>
              <a:t>H</a:t>
            </a:r>
            <a:r>
              <a:rPr lang="pt-BR" altLang="pt-BR" sz="1400" b="1" baseline="-25000">
                <a:solidFill>
                  <a:schemeClr val="bg1"/>
                </a:solidFill>
              </a:rPr>
              <a:t>2</a:t>
            </a:r>
            <a:r>
              <a:rPr lang="pt-BR" altLang="pt-BR" sz="1400" b="1">
                <a:solidFill>
                  <a:schemeClr val="bg1"/>
                </a:solidFill>
              </a:rPr>
              <a:t>O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>
            <a:extLst>
              <a:ext uri="{FF2B5EF4-FFF2-40B4-BE49-F238E27FC236}">
                <a16:creationId xmlns:a16="http://schemas.microsoft.com/office/drawing/2014/main" id="{AA87A801-05B1-431D-A686-39D2A62DB3F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9" name="Rectangle 3">
            <a:extLst>
              <a:ext uri="{FF2B5EF4-FFF2-40B4-BE49-F238E27FC236}">
                <a16:creationId xmlns:a16="http://schemas.microsoft.com/office/drawing/2014/main" id="{930FE0D4-19BF-42C1-99FC-751477C10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QUANTIFICAÇÃO DE GOSTO E ODOR EM ÁGUAS DE ABASTECIMENTO</a:t>
            </a:r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3A57D26E-6F36-421B-9F30-941A975C0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79565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Threshold Odor Number (TON)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4000" b="1">
              <a:latin typeface="Garamond" panose="02020404030301010803" pitchFamily="18" charset="0"/>
            </a:endParaRPr>
          </a:p>
        </p:txBody>
      </p:sp>
      <p:grpSp>
        <p:nvGrpSpPr>
          <p:cNvPr id="116753" name="Group 17">
            <a:extLst>
              <a:ext uri="{FF2B5EF4-FFF2-40B4-BE49-F238E27FC236}">
                <a16:creationId xmlns:a16="http://schemas.microsoft.com/office/drawing/2014/main" id="{7545B052-E2BB-4E55-B792-8E3B4AF09F4F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997200"/>
            <a:ext cx="5040312" cy="1585913"/>
            <a:chOff x="658" y="2613"/>
            <a:chExt cx="4490" cy="1361"/>
          </a:xfrm>
        </p:grpSpPr>
        <p:sp>
          <p:nvSpPr>
            <p:cNvPr id="116741" name="AutoShape 5">
              <a:extLst>
                <a:ext uri="{FF2B5EF4-FFF2-40B4-BE49-F238E27FC236}">
                  <a16:creationId xmlns:a16="http://schemas.microsoft.com/office/drawing/2014/main" id="{D1F661B2-A09D-46E3-998A-B3A761CC7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2613"/>
              <a:ext cx="725" cy="1361"/>
            </a:xfrm>
            <a:prstGeom prst="can">
              <a:avLst>
                <a:gd name="adj" fmla="val 33104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42" name="AutoShape 6">
              <a:extLst>
                <a:ext uri="{FF2B5EF4-FFF2-40B4-BE49-F238E27FC236}">
                  <a16:creationId xmlns:a16="http://schemas.microsoft.com/office/drawing/2014/main" id="{812B2893-F2A1-40EA-AEDC-1E8895600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3248"/>
              <a:ext cx="725" cy="726"/>
            </a:xfrm>
            <a:prstGeom prst="can">
              <a:avLst>
                <a:gd name="adj" fmla="val 2965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b="1"/>
                <a:t>Amostra</a:t>
              </a:r>
            </a:p>
          </p:txBody>
        </p:sp>
        <p:sp>
          <p:nvSpPr>
            <p:cNvPr id="116744" name="AutoShape 8">
              <a:extLst>
                <a:ext uri="{FF2B5EF4-FFF2-40B4-BE49-F238E27FC236}">
                  <a16:creationId xmlns:a16="http://schemas.microsoft.com/office/drawing/2014/main" id="{8CC705B6-5A91-4F24-BBAD-461DC06DE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613"/>
              <a:ext cx="725" cy="1361"/>
            </a:xfrm>
            <a:prstGeom prst="can">
              <a:avLst>
                <a:gd name="adj" fmla="val 33104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45" name="AutoShape 9">
              <a:extLst>
                <a:ext uri="{FF2B5EF4-FFF2-40B4-BE49-F238E27FC236}">
                  <a16:creationId xmlns:a16="http://schemas.microsoft.com/office/drawing/2014/main" id="{55F9FD9C-046D-4222-814E-7B66F7BEF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248"/>
              <a:ext cx="725" cy="726"/>
            </a:xfrm>
            <a:prstGeom prst="can">
              <a:avLst>
                <a:gd name="adj" fmla="val 2965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b="1"/>
            </a:p>
          </p:txBody>
        </p:sp>
        <p:sp>
          <p:nvSpPr>
            <p:cNvPr id="116746" name="AutoShape 10">
              <a:extLst>
                <a:ext uri="{FF2B5EF4-FFF2-40B4-BE49-F238E27FC236}">
                  <a16:creationId xmlns:a16="http://schemas.microsoft.com/office/drawing/2014/main" id="{578C0B40-E984-47DE-863C-4378C17FB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611"/>
              <a:ext cx="725" cy="363"/>
            </a:xfrm>
            <a:prstGeom prst="ca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400" b="1">
                <a:solidFill>
                  <a:schemeClr val="bg1"/>
                </a:solidFill>
              </a:endParaRPr>
            </a:p>
            <a:p>
              <a:pPr algn="ctr"/>
              <a:r>
                <a:rPr lang="pt-BR" altLang="pt-BR" sz="1400" b="1">
                  <a:solidFill>
                    <a:schemeClr val="bg1"/>
                  </a:solidFill>
                </a:rPr>
                <a:t>H</a:t>
              </a:r>
              <a:r>
                <a:rPr lang="pt-BR" altLang="pt-BR" sz="1400" b="1" baseline="-25000">
                  <a:solidFill>
                    <a:schemeClr val="bg1"/>
                  </a:solidFill>
                </a:rPr>
                <a:t>2</a:t>
              </a:r>
              <a:r>
                <a:rPr lang="pt-BR" altLang="pt-BR" sz="14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16747" name="AutoShape 11">
              <a:extLst>
                <a:ext uri="{FF2B5EF4-FFF2-40B4-BE49-F238E27FC236}">
                  <a16:creationId xmlns:a16="http://schemas.microsoft.com/office/drawing/2014/main" id="{B182BCCE-1547-4A0B-A896-FC659A5CB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2613"/>
              <a:ext cx="725" cy="1361"/>
            </a:xfrm>
            <a:prstGeom prst="can">
              <a:avLst>
                <a:gd name="adj" fmla="val 33104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48" name="AutoShape 12">
              <a:extLst>
                <a:ext uri="{FF2B5EF4-FFF2-40B4-BE49-F238E27FC236}">
                  <a16:creationId xmlns:a16="http://schemas.microsoft.com/office/drawing/2014/main" id="{70E0C71B-CB24-4AAA-AA33-5EB3EE343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3248"/>
              <a:ext cx="725" cy="726"/>
            </a:xfrm>
            <a:prstGeom prst="can">
              <a:avLst>
                <a:gd name="adj" fmla="val 2965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b="1"/>
            </a:p>
          </p:txBody>
        </p:sp>
        <p:sp>
          <p:nvSpPr>
            <p:cNvPr id="116749" name="AutoShape 13">
              <a:extLst>
                <a:ext uri="{FF2B5EF4-FFF2-40B4-BE49-F238E27FC236}">
                  <a16:creationId xmlns:a16="http://schemas.microsoft.com/office/drawing/2014/main" id="{A9CF4443-1AF9-4245-BD09-0B2AF2A09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3520"/>
              <a:ext cx="725" cy="454"/>
            </a:xfrm>
            <a:prstGeom prst="can">
              <a:avLst>
                <a:gd name="adj" fmla="val 4273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400" b="1">
                <a:solidFill>
                  <a:schemeClr val="bg1"/>
                </a:solidFill>
              </a:endParaRPr>
            </a:p>
            <a:p>
              <a:pPr algn="ctr"/>
              <a:r>
                <a:rPr lang="pt-BR" altLang="pt-BR" sz="1400" b="1">
                  <a:solidFill>
                    <a:schemeClr val="bg1"/>
                  </a:solidFill>
                </a:rPr>
                <a:t>H</a:t>
              </a:r>
              <a:r>
                <a:rPr lang="pt-BR" altLang="pt-BR" sz="1400" b="1" baseline="-25000">
                  <a:solidFill>
                    <a:schemeClr val="bg1"/>
                  </a:solidFill>
                </a:rPr>
                <a:t>2</a:t>
              </a:r>
              <a:r>
                <a:rPr lang="pt-BR" altLang="pt-BR" sz="14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16750" name="AutoShape 14">
              <a:extLst>
                <a:ext uri="{FF2B5EF4-FFF2-40B4-BE49-F238E27FC236}">
                  <a16:creationId xmlns:a16="http://schemas.microsoft.com/office/drawing/2014/main" id="{7074DA58-C2A3-4AD0-B112-0C29238DA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2613"/>
              <a:ext cx="725" cy="1361"/>
            </a:xfrm>
            <a:prstGeom prst="can">
              <a:avLst>
                <a:gd name="adj" fmla="val 33104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51" name="AutoShape 15">
              <a:extLst>
                <a:ext uri="{FF2B5EF4-FFF2-40B4-BE49-F238E27FC236}">
                  <a16:creationId xmlns:a16="http://schemas.microsoft.com/office/drawing/2014/main" id="{F4977EE8-50B1-4ED6-BF54-79024A984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3248"/>
              <a:ext cx="725" cy="726"/>
            </a:xfrm>
            <a:prstGeom prst="can">
              <a:avLst>
                <a:gd name="adj" fmla="val 2965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b="1"/>
            </a:p>
          </p:txBody>
        </p:sp>
        <p:sp>
          <p:nvSpPr>
            <p:cNvPr id="116752" name="AutoShape 16">
              <a:extLst>
                <a:ext uri="{FF2B5EF4-FFF2-40B4-BE49-F238E27FC236}">
                  <a16:creationId xmlns:a16="http://schemas.microsoft.com/office/drawing/2014/main" id="{9BBA164F-D56B-409C-BFC0-C2F7465CC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3430"/>
              <a:ext cx="725" cy="544"/>
            </a:xfrm>
            <a:prstGeom prst="can">
              <a:avLst>
                <a:gd name="adj" fmla="val 3639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400" b="1">
                <a:solidFill>
                  <a:schemeClr val="bg1"/>
                </a:solidFill>
              </a:endParaRPr>
            </a:p>
            <a:p>
              <a:pPr algn="ctr"/>
              <a:r>
                <a:rPr lang="pt-BR" altLang="pt-BR" sz="1400" b="1">
                  <a:solidFill>
                    <a:schemeClr val="bg1"/>
                  </a:solidFill>
                </a:rPr>
                <a:t>H</a:t>
              </a:r>
              <a:r>
                <a:rPr lang="pt-BR" altLang="pt-BR" sz="1400" b="1" baseline="-25000">
                  <a:solidFill>
                    <a:schemeClr val="bg1"/>
                  </a:solidFill>
                </a:rPr>
                <a:t>2</a:t>
              </a:r>
              <a:r>
                <a:rPr lang="pt-BR" altLang="pt-BR" sz="1400" b="1">
                  <a:solidFill>
                    <a:schemeClr val="bg1"/>
                  </a:solidFill>
                </a:rPr>
                <a:t>O</a:t>
              </a:r>
            </a:p>
          </p:txBody>
        </p:sp>
      </p:grpSp>
      <p:sp>
        <p:nvSpPr>
          <p:cNvPr id="116754" name="Text Box 18">
            <a:extLst>
              <a:ext uri="{FF2B5EF4-FFF2-40B4-BE49-F238E27FC236}">
                <a16:creationId xmlns:a16="http://schemas.microsoft.com/office/drawing/2014/main" id="{6CB4FBBD-5913-40DA-9B99-6353BC841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868863"/>
            <a:ext cx="56880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A: Volume de amostra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B: Volume de água isenta de gosto e odor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TON: Threshold odor number</a:t>
            </a:r>
          </a:p>
        </p:txBody>
      </p:sp>
      <p:graphicFrame>
        <p:nvGraphicFramePr>
          <p:cNvPr id="116755" name="Object 19">
            <a:extLst>
              <a:ext uri="{FF2B5EF4-FFF2-40B4-BE49-F238E27FC236}">
                <a16:creationId xmlns:a16="http://schemas.microsoft.com/office/drawing/2014/main" id="{F8E0A306-4922-4A09-9FA0-2BC6ABE72DB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795963" y="3933825"/>
          <a:ext cx="3119437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8" name="Equation" r:id="rId4" imgW="1663560" imgH="723600" progId="Equation.3">
                  <p:embed/>
                </p:oleObj>
              </mc:Choice>
              <mc:Fallback>
                <p:oleObj name="Equation" r:id="rId4" imgW="1663560" imgH="723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933825"/>
                        <a:ext cx="3119437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>
            <a:extLst>
              <a:ext uri="{FF2B5EF4-FFF2-40B4-BE49-F238E27FC236}">
                <a16:creationId xmlns:a16="http://schemas.microsoft.com/office/drawing/2014/main" id="{2783C120-7140-4C6D-80EF-D7A4ABF3449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7" name="Rectangle 3">
            <a:extLst>
              <a:ext uri="{FF2B5EF4-FFF2-40B4-BE49-F238E27FC236}">
                <a16:creationId xmlns:a16="http://schemas.microsoft.com/office/drawing/2014/main" id="{929EAE78-83D9-4813-8BCE-2B8CD2251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QUANTIFICAÇÃO DE GOSTO E ODOR EM ÁGUAS DE ABASTECIMENTO</a:t>
            </a:r>
          </a:p>
        </p:txBody>
      </p:sp>
      <p:sp>
        <p:nvSpPr>
          <p:cNvPr id="118788" name="Text Box 4">
            <a:extLst>
              <a:ext uri="{FF2B5EF4-FFF2-40B4-BE49-F238E27FC236}">
                <a16:creationId xmlns:a16="http://schemas.microsoft.com/office/drawing/2014/main" id="{845F6A8A-CDFF-458E-9AA8-E7B24B67F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79565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Threshold Odor Number (TON)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4000" b="1">
              <a:latin typeface="Garamond" panose="02020404030301010803" pitchFamily="18" charset="0"/>
            </a:endParaRPr>
          </a:p>
        </p:txBody>
      </p:sp>
      <p:grpSp>
        <p:nvGrpSpPr>
          <p:cNvPr id="118789" name="Group 5">
            <a:extLst>
              <a:ext uri="{FF2B5EF4-FFF2-40B4-BE49-F238E27FC236}">
                <a16:creationId xmlns:a16="http://schemas.microsoft.com/office/drawing/2014/main" id="{21F247A5-6FDE-4529-A507-1217EC7B84D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997200"/>
            <a:ext cx="5040312" cy="1585913"/>
            <a:chOff x="658" y="2613"/>
            <a:chExt cx="4490" cy="1361"/>
          </a:xfrm>
        </p:grpSpPr>
        <p:sp>
          <p:nvSpPr>
            <p:cNvPr id="118790" name="AutoShape 6">
              <a:extLst>
                <a:ext uri="{FF2B5EF4-FFF2-40B4-BE49-F238E27FC236}">
                  <a16:creationId xmlns:a16="http://schemas.microsoft.com/office/drawing/2014/main" id="{3D6C188C-3258-41A0-A452-19579A492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2613"/>
              <a:ext cx="725" cy="1361"/>
            </a:xfrm>
            <a:prstGeom prst="can">
              <a:avLst>
                <a:gd name="adj" fmla="val 33104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8791" name="AutoShape 7">
              <a:extLst>
                <a:ext uri="{FF2B5EF4-FFF2-40B4-BE49-F238E27FC236}">
                  <a16:creationId xmlns:a16="http://schemas.microsoft.com/office/drawing/2014/main" id="{79DDEC67-9652-451A-BAF5-B1FB741BF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3248"/>
              <a:ext cx="725" cy="726"/>
            </a:xfrm>
            <a:prstGeom prst="can">
              <a:avLst>
                <a:gd name="adj" fmla="val 2965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b="1"/>
                <a:t>Amostra</a:t>
              </a:r>
            </a:p>
          </p:txBody>
        </p:sp>
        <p:sp>
          <p:nvSpPr>
            <p:cNvPr id="118792" name="AutoShape 8">
              <a:extLst>
                <a:ext uri="{FF2B5EF4-FFF2-40B4-BE49-F238E27FC236}">
                  <a16:creationId xmlns:a16="http://schemas.microsoft.com/office/drawing/2014/main" id="{8563A1BF-0A2D-4D49-A60C-75FC38C0E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613"/>
              <a:ext cx="725" cy="1361"/>
            </a:xfrm>
            <a:prstGeom prst="can">
              <a:avLst>
                <a:gd name="adj" fmla="val 33104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8793" name="AutoShape 9">
              <a:extLst>
                <a:ext uri="{FF2B5EF4-FFF2-40B4-BE49-F238E27FC236}">
                  <a16:creationId xmlns:a16="http://schemas.microsoft.com/office/drawing/2014/main" id="{9C85B33B-6376-4AB5-A6FB-EE8461E6E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248"/>
              <a:ext cx="725" cy="726"/>
            </a:xfrm>
            <a:prstGeom prst="can">
              <a:avLst>
                <a:gd name="adj" fmla="val 2965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b="1"/>
            </a:p>
          </p:txBody>
        </p:sp>
        <p:sp>
          <p:nvSpPr>
            <p:cNvPr id="118794" name="AutoShape 10">
              <a:extLst>
                <a:ext uri="{FF2B5EF4-FFF2-40B4-BE49-F238E27FC236}">
                  <a16:creationId xmlns:a16="http://schemas.microsoft.com/office/drawing/2014/main" id="{0054FE6A-BBDB-4D95-8D5D-1F25FC915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611"/>
              <a:ext cx="725" cy="363"/>
            </a:xfrm>
            <a:prstGeom prst="ca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400" b="1">
                <a:solidFill>
                  <a:schemeClr val="bg1"/>
                </a:solidFill>
              </a:endParaRPr>
            </a:p>
            <a:p>
              <a:pPr algn="ctr"/>
              <a:r>
                <a:rPr lang="pt-BR" altLang="pt-BR" sz="1400" b="1">
                  <a:solidFill>
                    <a:schemeClr val="bg1"/>
                  </a:solidFill>
                </a:rPr>
                <a:t>H</a:t>
              </a:r>
              <a:r>
                <a:rPr lang="pt-BR" altLang="pt-BR" sz="1400" b="1" baseline="-25000">
                  <a:solidFill>
                    <a:schemeClr val="bg1"/>
                  </a:solidFill>
                </a:rPr>
                <a:t>2</a:t>
              </a:r>
              <a:r>
                <a:rPr lang="pt-BR" altLang="pt-BR" sz="14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18795" name="AutoShape 11">
              <a:extLst>
                <a:ext uri="{FF2B5EF4-FFF2-40B4-BE49-F238E27FC236}">
                  <a16:creationId xmlns:a16="http://schemas.microsoft.com/office/drawing/2014/main" id="{DB7D4FAC-00AC-4D11-A8B8-BF4D74F3A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2613"/>
              <a:ext cx="725" cy="1361"/>
            </a:xfrm>
            <a:prstGeom prst="can">
              <a:avLst>
                <a:gd name="adj" fmla="val 33104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8796" name="AutoShape 12">
              <a:extLst>
                <a:ext uri="{FF2B5EF4-FFF2-40B4-BE49-F238E27FC236}">
                  <a16:creationId xmlns:a16="http://schemas.microsoft.com/office/drawing/2014/main" id="{1C5C850E-6058-4B17-96DA-9A31E36FD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3248"/>
              <a:ext cx="725" cy="726"/>
            </a:xfrm>
            <a:prstGeom prst="can">
              <a:avLst>
                <a:gd name="adj" fmla="val 2965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b="1"/>
            </a:p>
          </p:txBody>
        </p:sp>
        <p:sp>
          <p:nvSpPr>
            <p:cNvPr id="118797" name="AutoShape 13">
              <a:extLst>
                <a:ext uri="{FF2B5EF4-FFF2-40B4-BE49-F238E27FC236}">
                  <a16:creationId xmlns:a16="http://schemas.microsoft.com/office/drawing/2014/main" id="{C6D930CD-4332-4734-803F-0CA4900ED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3520"/>
              <a:ext cx="725" cy="454"/>
            </a:xfrm>
            <a:prstGeom prst="can">
              <a:avLst>
                <a:gd name="adj" fmla="val 4273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400" b="1">
                <a:solidFill>
                  <a:schemeClr val="bg1"/>
                </a:solidFill>
              </a:endParaRPr>
            </a:p>
            <a:p>
              <a:pPr algn="ctr"/>
              <a:r>
                <a:rPr lang="pt-BR" altLang="pt-BR" sz="1400" b="1">
                  <a:solidFill>
                    <a:schemeClr val="bg1"/>
                  </a:solidFill>
                </a:rPr>
                <a:t>H</a:t>
              </a:r>
              <a:r>
                <a:rPr lang="pt-BR" altLang="pt-BR" sz="1400" b="1" baseline="-25000">
                  <a:solidFill>
                    <a:schemeClr val="bg1"/>
                  </a:solidFill>
                </a:rPr>
                <a:t>2</a:t>
              </a:r>
              <a:r>
                <a:rPr lang="pt-BR" altLang="pt-BR" sz="1400" b="1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18798" name="AutoShape 14">
              <a:extLst>
                <a:ext uri="{FF2B5EF4-FFF2-40B4-BE49-F238E27FC236}">
                  <a16:creationId xmlns:a16="http://schemas.microsoft.com/office/drawing/2014/main" id="{8AFF192D-110F-49BC-93B8-147BA9E14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2613"/>
              <a:ext cx="725" cy="1361"/>
            </a:xfrm>
            <a:prstGeom prst="can">
              <a:avLst>
                <a:gd name="adj" fmla="val 33104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8799" name="AutoShape 15">
              <a:extLst>
                <a:ext uri="{FF2B5EF4-FFF2-40B4-BE49-F238E27FC236}">
                  <a16:creationId xmlns:a16="http://schemas.microsoft.com/office/drawing/2014/main" id="{EEB0D637-F4A4-4E53-AF9C-DBA575690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3248"/>
              <a:ext cx="725" cy="726"/>
            </a:xfrm>
            <a:prstGeom prst="can">
              <a:avLst>
                <a:gd name="adj" fmla="val 2965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b="1"/>
            </a:p>
          </p:txBody>
        </p:sp>
        <p:sp>
          <p:nvSpPr>
            <p:cNvPr id="118800" name="AutoShape 16">
              <a:extLst>
                <a:ext uri="{FF2B5EF4-FFF2-40B4-BE49-F238E27FC236}">
                  <a16:creationId xmlns:a16="http://schemas.microsoft.com/office/drawing/2014/main" id="{6491447C-96F8-4BDD-9A8A-95CE833D8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3430"/>
              <a:ext cx="725" cy="544"/>
            </a:xfrm>
            <a:prstGeom prst="can">
              <a:avLst>
                <a:gd name="adj" fmla="val 3639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1400" b="1">
                <a:solidFill>
                  <a:schemeClr val="bg1"/>
                </a:solidFill>
              </a:endParaRPr>
            </a:p>
            <a:p>
              <a:pPr algn="ctr"/>
              <a:r>
                <a:rPr lang="pt-BR" altLang="pt-BR" sz="1400" b="1">
                  <a:solidFill>
                    <a:schemeClr val="bg1"/>
                  </a:solidFill>
                </a:rPr>
                <a:t>H</a:t>
              </a:r>
              <a:r>
                <a:rPr lang="pt-BR" altLang="pt-BR" sz="1400" b="1" baseline="-25000">
                  <a:solidFill>
                    <a:schemeClr val="bg1"/>
                  </a:solidFill>
                </a:rPr>
                <a:t>2</a:t>
              </a:r>
              <a:r>
                <a:rPr lang="pt-BR" altLang="pt-BR" sz="1400" b="1">
                  <a:solidFill>
                    <a:schemeClr val="bg1"/>
                  </a:solidFill>
                </a:rPr>
                <a:t>O</a:t>
              </a:r>
            </a:p>
          </p:txBody>
        </p:sp>
      </p:grpSp>
      <p:sp>
        <p:nvSpPr>
          <p:cNvPr id="118801" name="Text Box 17">
            <a:extLst>
              <a:ext uri="{FF2B5EF4-FFF2-40B4-BE49-F238E27FC236}">
                <a16:creationId xmlns:a16="http://schemas.microsoft.com/office/drawing/2014/main" id="{14D80E16-844B-4469-8B38-B99570610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868863"/>
            <a:ext cx="70564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A+B é sempre igual a 200 mL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Quanto maior A, menor será o valor de TON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latin typeface="Garamond" panose="02020404030301010803" pitchFamily="18" charset="0"/>
              </a:rPr>
              <a:t>TON deverá ser calculado a partir do menor valor de A perceptível em relação a gosto e odor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latin typeface="Garamond" panose="02020404030301010803" pitchFamily="18" charset="0"/>
            </a:endParaRPr>
          </a:p>
        </p:txBody>
      </p:sp>
      <p:graphicFrame>
        <p:nvGraphicFramePr>
          <p:cNvPr id="118802" name="Object 18">
            <a:extLst>
              <a:ext uri="{FF2B5EF4-FFF2-40B4-BE49-F238E27FC236}">
                <a16:creationId xmlns:a16="http://schemas.microsoft.com/office/drawing/2014/main" id="{43D0E6D0-B076-47F6-8749-F711D29AA13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795963" y="3933825"/>
          <a:ext cx="3119437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4" name="Equation" r:id="rId4" imgW="1663560" imgH="723600" progId="Equation.3">
                  <p:embed/>
                </p:oleObj>
              </mc:Choice>
              <mc:Fallback>
                <p:oleObj name="Equation" r:id="rId4" imgW="1663560" imgH="723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933825"/>
                        <a:ext cx="3119437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03C33831-FDBA-4804-8A7D-264358E9E80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1" name="Rectangle 3">
            <a:extLst>
              <a:ext uri="{FF2B5EF4-FFF2-40B4-BE49-F238E27FC236}">
                <a16:creationId xmlns:a16="http://schemas.microsoft.com/office/drawing/2014/main" id="{4B46F08B-6E08-480C-816C-54FA95875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QUANTIFICAÇÃO DE GOSTO E ODOR EM ÁGUAS DE ABASTECIMENTO</a:t>
            </a:r>
          </a:p>
        </p:txBody>
      </p:sp>
      <p:pic>
        <p:nvPicPr>
          <p:cNvPr id="119828" name="Picture 20">
            <a:extLst>
              <a:ext uri="{FF2B5EF4-FFF2-40B4-BE49-F238E27FC236}">
                <a16:creationId xmlns:a16="http://schemas.microsoft.com/office/drawing/2014/main" id="{089E7F08-ABFA-4542-A7A6-F2AB2F475C2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781300"/>
            <a:ext cx="4906962" cy="3600450"/>
          </a:xfrm>
          <a:noFill/>
          <a:ln/>
        </p:spPr>
      </p:pic>
      <p:sp>
        <p:nvSpPr>
          <p:cNvPr id="119812" name="Text Box 4">
            <a:extLst>
              <a:ext uri="{FF2B5EF4-FFF2-40B4-BE49-F238E27FC236}">
                <a16:creationId xmlns:a16="http://schemas.microsoft.com/office/drawing/2014/main" id="{5FF4C244-0EA9-40B0-AF02-183684AC5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79565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Threshold Odor Number (TON)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4000" b="1">
              <a:latin typeface="Garamond" panose="02020404030301010803" pitchFamily="18" charset="0"/>
            </a:endParaRPr>
          </a:p>
        </p:txBody>
      </p:sp>
      <p:graphicFrame>
        <p:nvGraphicFramePr>
          <p:cNvPr id="119830" name="Object 22">
            <a:extLst>
              <a:ext uri="{FF2B5EF4-FFF2-40B4-BE49-F238E27FC236}">
                <a16:creationId xmlns:a16="http://schemas.microsoft.com/office/drawing/2014/main" id="{C16CBF96-DD7C-4CBA-8C66-ED7BA89E4E38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5940425" y="3213100"/>
          <a:ext cx="2697163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4" name="Equation" r:id="rId5" imgW="1663560" imgH="723600" progId="Equation.3">
                  <p:embed/>
                </p:oleObj>
              </mc:Choice>
              <mc:Fallback>
                <p:oleObj name="Equation" r:id="rId5" imgW="1663560" imgH="723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213100"/>
                        <a:ext cx="2697163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9832" name="AutoShape 24">
            <a:extLst>
              <a:ext uri="{FF2B5EF4-FFF2-40B4-BE49-F238E27FC236}">
                <a16:creationId xmlns:a16="http://schemas.microsoft.com/office/drawing/2014/main" id="{A9748DDF-E5F2-473E-89E2-1AE2FBB62FBB}"/>
              </a:ext>
            </a:extLst>
          </p:cNvPr>
          <p:cNvCxnSpPr>
            <a:cxnSpLocks noChangeShapeType="1"/>
            <a:stCxn id="119828" idx="3"/>
            <a:endCxn id="0" idx="1"/>
          </p:cNvCxnSpPr>
          <p:nvPr/>
        </p:nvCxnSpPr>
        <p:spPr bwMode="auto">
          <a:xfrm flipV="1">
            <a:off x="5302250" y="3800475"/>
            <a:ext cx="638175" cy="7810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>
            <a:extLst>
              <a:ext uri="{FF2B5EF4-FFF2-40B4-BE49-F238E27FC236}">
                <a16:creationId xmlns:a16="http://schemas.microsoft.com/office/drawing/2014/main" id="{73B946E3-70E6-4451-8811-8F8377062B0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0" name="Rectangle 4">
            <a:extLst>
              <a:ext uri="{FF2B5EF4-FFF2-40B4-BE49-F238E27FC236}">
                <a16:creationId xmlns:a16="http://schemas.microsoft.com/office/drawing/2014/main" id="{CF3599F9-BA23-4A57-9A3C-7BBD76CB1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5033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QUANTIFICAÇÃO DE GOSTO E ODOR EM ÁGUAS DE ABASTECIMENTO</a:t>
            </a:r>
          </a:p>
        </p:txBody>
      </p:sp>
      <p:sp>
        <p:nvSpPr>
          <p:cNvPr id="121861" name="Text Box 5">
            <a:extLst>
              <a:ext uri="{FF2B5EF4-FFF2-40B4-BE49-F238E27FC236}">
                <a16:creationId xmlns:a16="http://schemas.microsoft.com/office/drawing/2014/main" id="{C847AC76-020C-46A4-9CC2-206B5994B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132013"/>
            <a:ext cx="79565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Flavor Profile Analysis (FPA)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4000" b="1">
              <a:latin typeface="Garamond" panose="02020404030301010803" pitchFamily="18" charset="0"/>
            </a:endParaRPr>
          </a:p>
        </p:txBody>
      </p:sp>
      <p:sp>
        <p:nvSpPr>
          <p:cNvPr id="121862" name="Text Box 6">
            <a:extLst>
              <a:ext uri="{FF2B5EF4-FFF2-40B4-BE49-F238E27FC236}">
                <a16:creationId xmlns:a16="http://schemas.microsoft.com/office/drawing/2014/main" id="{9FE9C51D-8AE6-4A5C-A5F5-3A96CAB7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213100"/>
            <a:ext cx="446563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Originalmente desenvolvida na indústria alimentícia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Posteriormente adaptada para águas de abastecimento</a:t>
            </a:r>
          </a:p>
        </p:txBody>
      </p:sp>
      <p:pic>
        <p:nvPicPr>
          <p:cNvPr id="121864" name="Picture 8" descr="água para abastecimento">
            <a:extLst>
              <a:ext uri="{FF2B5EF4-FFF2-40B4-BE49-F238E27FC236}">
                <a16:creationId xmlns:a16="http://schemas.microsoft.com/office/drawing/2014/main" id="{D6DE9A5B-F2A8-4EDC-B120-BFC860101DC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/>
          <a:stretch>
            <a:fillRect/>
          </a:stretch>
        </p:blipFill>
        <p:spPr>
          <a:xfrm>
            <a:off x="179388" y="2997200"/>
            <a:ext cx="4032250" cy="3624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6" name="Picture 6" descr="água para abastecimento">
            <a:extLst>
              <a:ext uri="{FF2B5EF4-FFF2-40B4-BE49-F238E27FC236}">
                <a16:creationId xmlns:a16="http://schemas.microsoft.com/office/drawing/2014/main" id="{9A0ADE54-F6F2-4F55-9DF7-1652810452B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/>
          <a:stretch>
            <a:fillRect/>
          </a:stretch>
        </p:blipFill>
        <p:spPr>
          <a:xfrm>
            <a:off x="179388" y="1844675"/>
            <a:ext cx="4032250" cy="3624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2" name="Picture 2">
            <a:extLst>
              <a:ext uri="{FF2B5EF4-FFF2-40B4-BE49-F238E27FC236}">
                <a16:creationId xmlns:a16="http://schemas.microsoft.com/office/drawing/2014/main" id="{732C43D1-A738-4AF8-B455-D3C1F704A79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:a16="http://schemas.microsoft.com/office/drawing/2014/main" id="{966C4731-59D9-41A1-AFD5-3859897CD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  <p:pic>
        <p:nvPicPr>
          <p:cNvPr id="122896" name="Picture 16">
            <a:extLst>
              <a:ext uri="{FF2B5EF4-FFF2-40B4-BE49-F238E27FC236}">
                <a16:creationId xmlns:a16="http://schemas.microsoft.com/office/drawing/2014/main" id="{547497A9-CE21-4F36-AFD3-84204ADEB1B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2133600"/>
            <a:ext cx="4897438" cy="4592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FCEAF56C-9703-49BD-948E-E12D02A85F5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7" name="Rectangle 3">
            <a:extLst>
              <a:ext uri="{FF2B5EF4-FFF2-40B4-BE49-F238E27FC236}">
                <a16:creationId xmlns:a16="http://schemas.microsoft.com/office/drawing/2014/main" id="{3852F247-4C27-4A3F-8F9C-0795FDD18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QUANTIFICAÇÃO DE GOSTO E ODOR EM ÁGUAS DE ABASTECIMENTO</a:t>
            </a:r>
          </a:p>
        </p:txBody>
      </p:sp>
      <p:pic>
        <p:nvPicPr>
          <p:cNvPr id="123908" name="Picture 4">
            <a:extLst>
              <a:ext uri="{FF2B5EF4-FFF2-40B4-BE49-F238E27FC236}">
                <a16:creationId xmlns:a16="http://schemas.microsoft.com/office/drawing/2014/main" id="{1D541097-0FF9-4E20-9090-26DA2A1B6D4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781300"/>
            <a:ext cx="4906962" cy="3600450"/>
          </a:xfrm>
          <a:noFill/>
          <a:ln/>
        </p:spPr>
      </p:pic>
      <p:sp>
        <p:nvSpPr>
          <p:cNvPr id="123913" name="Text Box 9">
            <a:extLst>
              <a:ext uri="{FF2B5EF4-FFF2-40B4-BE49-F238E27FC236}">
                <a16:creationId xmlns:a16="http://schemas.microsoft.com/office/drawing/2014/main" id="{A21ED658-E957-41EA-9BDC-70CC00E1B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9138"/>
            <a:ext cx="79565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Flavor Profile Analysis (FPA)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4000" b="1">
              <a:latin typeface="Garamond" panose="02020404030301010803" pitchFamily="18" charset="0"/>
            </a:endParaRPr>
          </a:p>
        </p:txBody>
      </p:sp>
      <p:sp>
        <p:nvSpPr>
          <p:cNvPr id="123914" name="Text Box 10">
            <a:extLst>
              <a:ext uri="{FF2B5EF4-FFF2-40B4-BE49-F238E27FC236}">
                <a16:creationId xmlns:a16="http://schemas.microsoft.com/office/drawing/2014/main" id="{FC636EDF-3EBB-4094-9030-9F97B6E4B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997200"/>
            <a:ext cx="5040313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Coleta da amostra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Aquecimento a 40 C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Dispor 200 mL de amostra em frascos com 500 mL de capacidade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8F79EB4-4C00-4EFA-992D-50B6D3FBA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24075"/>
            <a:ext cx="8497888" cy="1160463"/>
          </a:xfrm>
        </p:spPr>
        <p:txBody>
          <a:bodyPr/>
          <a:lstStyle/>
          <a:p>
            <a:r>
              <a:rPr lang="pt-BR" altLang="pt-BR" sz="2800"/>
              <a:t>COMPORTAMENTO DE ETA’s EM RELAÇÃO A QUALIDADE DA ÁGUA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8E67A8C3-EAD9-4761-984C-C777980183E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Rectangle 4">
            <a:extLst>
              <a:ext uri="{FF2B5EF4-FFF2-40B4-BE49-F238E27FC236}">
                <a16:creationId xmlns:a16="http://schemas.microsoft.com/office/drawing/2014/main" id="{4AF303A3-944C-4122-9E6A-4F7E69E42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1638"/>
            <a:ext cx="8893175" cy="1371600"/>
          </a:xfrm>
        </p:spPr>
        <p:txBody>
          <a:bodyPr/>
          <a:lstStyle/>
          <a:p>
            <a:r>
              <a:rPr lang="pt-BR" altLang="pt-BR" sz="4000"/>
              <a:t>CONCEPÇÃO HISTÓRICA DE SISTEMAS DE TRATAMENTO DE ÁGUA</a:t>
            </a:r>
          </a:p>
        </p:txBody>
      </p:sp>
      <p:sp>
        <p:nvSpPr>
          <p:cNvPr id="43013" name="Line 5">
            <a:extLst>
              <a:ext uri="{FF2B5EF4-FFF2-40B4-BE49-F238E27FC236}">
                <a16:creationId xmlns:a16="http://schemas.microsoft.com/office/drawing/2014/main" id="{E45DB9A4-7FCF-459D-9CB6-9706D66CA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3429000"/>
            <a:ext cx="0" cy="3024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4" name="Line 6">
            <a:extLst>
              <a:ext uri="{FF2B5EF4-FFF2-40B4-BE49-F238E27FC236}">
                <a16:creationId xmlns:a16="http://schemas.microsoft.com/office/drawing/2014/main" id="{6571FEAB-97B0-45C7-9358-38AEC7789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6165850"/>
            <a:ext cx="77771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51BBF831-8297-455C-BD1A-E425F05F696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12750" y="4637088"/>
            <a:ext cx="1341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latin typeface="Tahoma" panose="020B0604030504040204" pitchFamily="34" charset="0"/>
              </a:rPr>
              <a:t>Qualidade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B45A3B3E-2FA8-444F-AEF3-3AE6F44E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75" y="6251575"/>
            <a:ext cx="963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latin typeface="Tahoma" panose="020B0604030504040204" pitchFamily="34" charset="0"/>
              </a:rPr>
              <a:t>Tempo</a:t>
            </a:r>
          </a:p>
        </p:txBody>
      </p:sp>
      <p:sp>
        <p:nvSpPr>
          <p:cNvPr id="43017" name="Line 9">
            <a:extLst>
              <a:ext uri="{FF2B5EF4-FFF2-40B4-BE49-F238E27FC236}">
                <a16:creationId xmlns:a16="http://schemas.microsoft.com/office/drawing/2014/main" id="{C8B3114B-F063-42F1-A3BB-BA23E2DD6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4221163"/>
            <a:ext cx="69850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8" name="Freeform 10">
            <a:extLst>
              <a:ext uri="{FF2B5EF4-FFF2-40B4-BE49-F238E27FC236}">
                <a16:creationId xmlns:a16="http://schemas.microsoft.com/office/drawing/2014/main" id="{2DC7D105-1807-44D4-BE15-E2A3BA57B57F}"/>
              </a:ext>
            </a:extLst>
          </p:cNvPr>
          <p:cNvSpPr>
            <a:spLocks/>
          </p:cNvSpPr>
          <p:nvPr/>
        </p:nvSpPr>
        <p:spPr bwMode="auto">
          <a:xfrm>
            <a:off x="1403350" y="5661025"/>
            <a:ext cx="7056438" cy="360363"/>
          </a:xfrm>
          <a:custGeom>
            <a:avLst/>
            <a:gdLst>
              <a:gd name="T0" fmla="*/ 0 w 4445"/>
              <a:gd name="T1" fmla="*/ 136 h 227"/>
              <a:gd name="T2" fmla="*/ 227 w 4445"/>
              <a:gd name="T3" fmla="*/ 227 h 227"/>
              <a:gd name="T4" fmla="*/ 499 w 4445"/>
              <a:gd name="T5" fmla="*/ 136 h 227"/>
              <a:gd name="T6" fmla="*/ 817 w 4445"/>
              <a:gd name="T7" fmla="*/ 182 h 227"/>
              <a:gd name="T8" fmla="*/ 1316 w 4445"/>
              <a:gd name="T9" fmla="*/ 91 h 227"/>
              <a:gd name="T10" fmla="*/ 1815 w 4445"/>
              <a:gd name="T11" fmla="*/ 182 h 227"/>
              <a:gd name="T12" fmla="*/ 2359 w 4445"/>
              <a:gd name="T13" fmla="*/ 91 h 227"/>
              <a:gd name="T14" fmla="*/ 2812 w 4445"/>
              <a:gd name="T15" fmla="*/ 91 h 227"/>
              <a:gd name="T16" fmla="*/ 3175 w 4445"/>
              <a:gd name="T17" fmla="*/ 46 h 227"/>
              <a:gd name="T18" fmla="*/ 3629 w 4445"/>
              <a:gd name="T19" fmla="*/ 136 h 227"/>
              <a:gd name="T20" fmla="*/ 3992 w 4445"/>
              <a:gd name="T21" fmla="*/ 46 h 227"/>
              <a:gd name="T22" fmla="*/ 4355 w 4445"/>
              <a:gd name="T23" fmla="*/ 46 h 227"/>
              <a:gd name="T24" fmla="*/ 4445 w 4445"/>
              <a:gd name="T25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5" h="227">
                <a:moveTo>
                  <a:pt x="0" y="136"/>
                </a:moveTo>
                <a:cubicBezTo>
                  <a:pt x="72" y="181"/>
                  <a:pt x="144" y="227"/>
                  <a:pt x="227" y="227"/>
                </a:cubicBezTo>
                <a:cubicBezTo>
                  <a:pt x="310" y="227"/>
                  <a:pt x="401" y="143"/>
                  <a:pt x="499" y="136"/>
                </a:cubicBezTo>
                <a:cubicBezTo>
                  <a:pt x="597" y="129"/>
                  <a:pt x="681" y="189"/>
                  <a:pt x="817" y="182"/>
                </a:cubicBezTo>
                <a:cubicBezTo>
                  <a:pt x="953" y="175"/>
                  <a:pt x="1150" y="91"/>
                  <a:pt x="1316" y="91"/>
                </a:cubicBezTo>
                <a:cubicBezTo>
                  <a:pt x="1482" y="91"/>
                  <a:pt x="1641" y="182"/>
                  <a:pt x="1815" y="182"/>
                </a:cubicBezTo>
                <a:cubicBezTo>
                  <a:pt x="1989" y="182"/>
                  <a:pt x="2193" y="106"/>
                  <a:pt x="2359" y="91"/>
                </a:cubicBezTo>
                <a:cubicBezTo>
                  <a:pt x="2525" y="76"/>
                  <a:pt x="2676" y="98"/>
                  <a:pt x="2812" y="91"/>
                </a:cubicBezTo>
                <a:cubicBezTo>
                  <a:pt x="2948" y="84"/>
                  <a:pt x="3039" y="39"/>
                  <a:pt x="3175" y="46"/>
                </a:cubicBezTo>
                <a:cubicBezTo>
                  <a:pt x="3311" y="53"/>
                  <a:pt x="3493" y="136"/>
                  <a:pt x="3629" y="136"/>
                </a:cubicBezTo>
                <a:cubicBezTo>
                  <a:pt x="3765" y="136"/>
                  <a:pt x="3871" y="61"/>
                  <a:pt x="3992" y="46"/>
                </a:cubicBezTo>
                <a:cubicBezTo>
                  <a:pt x="4113" y="31"/>
                  <a:pt x="4280" y="54"/>
                  <a:pt x="4355" y="46"/>
                </a:cubicBezTo>
                <a:cubicBezTo>
                  <a:pt x="4430" y="38"/>
                  <a:pt x="4430" y="8"/>
                  <a:pt x="444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0E7731D5-37DF-4637-9C1D-368FE2E6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367338"/>
            <a:ext cx="1468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latin typeface="Tahoma" panose="020B0604030504040204" pitchFamily="34" charset="0"/>
              </a:rPr>
              <a:t>Água Bruta</a:t>
            </a:r>
          </a:p>
        </p:txBody>
      </p:sp>
      <p:sp>
        <p:nvSpPr>
          <p:cNvPr id="43020" name="Freeform 12">
            <a:extLst>
              <a:ext uri="{FF2B5EF4-FFF2-40B4-BE49-F238E27FC236}">
                <a16:creationId xmlns:a16="http://schemas.microsoft.com/office/drawing/2014/main" id="{BE4624AC-001E-4B4B-9345-868C5E02270A}"/>
              </a:ext>
            </a:extLst>
          </p:cNvPr>
          <p:cNvSpPr>
            <a:spLocks/>
          </p:cNvSpPr>
          <p:nvPr/>
        </p:nvSpPr>
        <p:spPr bwMode="auto">
          <a:xfrm>
            <a:off x="1403350" y="3765550"/>
            <a:ext cx="7056438" cy="239713"/>
          </a:xfrm>
          <a:custGeom>
            <a:avLst/>
            <a:gdLst>
              <a:gd name="T0" fmla="*/ 0 w 4445"/>
              <a:gd name="T1" fmla="*/ 15 h 151"/>
              <a:gd name="T2" fmla="*/ 318 w 4445"/>
              <a:gd name="T3" fmla="*/ 106 h 151"/>
              <a:gd name="T4" fmla="*/ 726 w 4445"/>
              <a:gd name="T5" fmla="*/ 60 h 151"/>
              <a:gd name="T6" fmla="*/ 1270 w 4445"/>
              <a:gd name="T7" fmla="*/ 106 h 151"/>
              <a:gd name="T8" fmla="*/ 1815 w 4445"/>
              <a:gd name="T9" fmla="*/ 15 h 151"/>
              <a:gd name="T10" fmla="*/ 2767 w 4445"/>
              <a:gd name="T11" fmla="*/ 151 h 151"/>
              <a:gd name="T12" fmla="*/ 3448 w 4445"/>
              <a:gd name="T13" fmla="*/ 15 h 151"/>
              <a:gd name="T14" fmla="*/ 3856 w 4445"/>
              <a:gd name="T15" fmla="*/ 60 h 151"/>
              <a:gd name="T16" fmla="*/ 4309 w 4445"/>
              <a:gd name="T17" fmla="*/ 15 h 151"/>
              <a:gd name="T18" fmla="*/ 4445 w 4445"/>
              <a:gd name="T19" fmla="*/ 1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5" h="151">
                <a:moveTo>
                  <a:pt x="0" y="15"/>
                </a:moveTo>
                <a:cubicBezTo>
                  <a:pt x="98" y="57"/>
                  <a:pt x="197" y="99"/>
                  <a:pt x="318" y="106"/>
                </a:cubicBezTo>
                <a:cubicBezTo>
                  <a:pt x="439" y="113"/>
                  <a:pt x="567" y="60"/>
                  <a:pt x="726" y="60"/>
                </a:cubicBezTo>
                <a:cubicBezTo>
                  <a:pt x="885" y="60"/>
                  <a:pt x="1089" y="113"/>
                  <a:pt x="1270" y="106"/>
                </a:cubicBezTo>
                <a:cubicBezTo>
                  <a:pt x="1451" y="99"/>
                  <a:pt x="1566" y="8"/>
                  <a:pt x="1815" y="15"/>
                </a:cubicBezTo>
                <a:cubicBezTo>
                  <a:pt x="2064" y="22"/>
                  <a:pt x="2495" y="151"/>
                  <a:pt x="2767" y="151"/>
                </a:cubicBezTo>
                <a:cubicBezTo>
                  <a:pt x="3039" y="151"/>
                  <a:pt x="3266" y="30"/>
                  <a:pt x="3448" y="15"/>
                </a:cubicBezTo>
                <a:cubicBezTo>
                  <a:pt x="3630" y="0"/>
                  <a:pt x="3713" y="60"/>
                  <a:pt x="3856" y="60"/>
                </a:cubicBezTo>
                <a:cubicBezTo>
                  <a:pt x="3999" y="60"/>
                  <a:pt x="4211" y="22"/>
                  <a:pt x="4309" y="15"/>
                </a:cubicBezTo>
                <a:cubicBezTo>
                  <a:pt x="4407" y="8"/>
                  <a:pt x="4422" y="15"/>
                  <a:pt x="4445" y="15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21" name="Text Box 13">
            <a:extLst>
              <a:ext uri="{FF2B5EF4-FFF2-40B4-BE49-F238E27FC236}">
                <a16:creationId xmlns:a16="http://schemas.microsoft.com/office/drawing/2014/main" id="{E6870297-BD30-4485-B510-615CAEE7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4286250"/>
            <a:ext cx="284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latin typeface="Tahoma" panose="020B0604030504040204" pitchFamily="34" charset="0"/>
              </a:rPr>
              <a:t>Padrão de Potabilidade</a:t>
            </a:r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id="{9E013BE7-F858-4AB3-951E-DDB085C61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8" y="3443288"/>
            <a:ext cx="1387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latin typeface="Tahoma" panose="020B0604030504040204" pitchFamily="34" charset="0"/>
              </a:rPr>
              <a:t>Água Final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>
            <a:extLst>
              <a:ext uri="{FF2B5EF4-FFF2-40B4-BE49-F238E27FC236}">
                <a16:creationId xmlns:a16="http://schemas.microsoft.com/office/drawing/2014/main" id="{C7C204D1-6082-424C-9097-1A0AA0F98FB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1" name="Rectangle 3">
            <a:extLst>
              <a:ext uri="{FF2B5EF4-FFF2-40B4-BE49-F238E27FC236}">
                <a16:creationId xmlns:a16="http://schemas.microsoft.com/office/drawing/2014/main" id="{83652D49-A26F-4F5C-B8FF-B9DBEDF4E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QUANTIFICAÇÃO DE GOSTO E ODOR EM ÁGUAS DE ABASTECIMENTO</a:t>
            </a:r>
          </a:p>
        </p:txBody>
      </p:sp>
      <p:pic>
        <p:nvPicPr>
          <p:cNvPr id="124932" name="Picture 4">
            <a:extLst>
              <a:ext uri="{FF2B5EF4-FFF2-40B4-BE49-F238E27FC236}">
                <a16:creationId xmlns:a16="http://schemas.microsoft.com/office/drawing/2014/main" id="{37A7B521-9E8D-46A7-8077-6CF22EC81AD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781300"/>
            <a:ext cx="4906962" cy="3600450"/>
          </a:xfrm>
          <a:noFill/>
          <a:ln/>
        </p:spPr>
      </p:pic>
      <p:sp>
        <p:nvSpPr>
          <p:cNvPr id="124933" name="Text Box 5">
            <a:extLst>
              <a:ext uri="{FF2B5EF4-FFF2-40B4-BE49-F238E27FC236}">
                <a16:creationId xmlns:a16="http://schemas.microsoft.com/office/drawing/2014/main" id="{6A4A959D-40AA-4C4D-94D0-F64EAE86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9138"/>
            <a:ext cx="79565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4000" b="1">
                <a:latin typeface="Garamond" panose="02020404030301010803" pitchFamily="18" charset="0"/>
              </a:rPr>
              <a:t>Flavor Profile Analysis (FPA)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4000" b="1">
              <a:latin typeface="Garamond" panose="02020404030301010803" pitchFamily="18" charset="0"/>
            </a:endParaRPr>
          </a:p>
        </p:txBody>
      </p:sp>
      <p:sp>
        <p:nvSpPr>
          <p:cNvPr id="124934" name="Text Box 6">
            <a:extLst>
              <a:ext uri="{FF2B5EF4-FFF2-40B4-BE49-F238E27FC236}">
                <a16:creationId xmlns:a16="http://schemas.microsoft.com/office/drawing/2014/main" id="{A4F370A8-34E5-401A-BB4A-9FF94A802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997200"/>
            <a:ext cx="5040313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Seleção dos panelistas (Recomendável de 3 a 5)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Relatar a impressão da amostra (gosto e odor) e atribuir a mesma uma intensidade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>
            <a:extLst>
              <a:ext uri="{FF2B5EF4-FFF2-40B4-BE49-F238E27FC236}">
                <a16:creationId xmlns:a16="http://schemas.microsoft.com/office/drawing/2014/main" id="{9DFB1759-5D39-48B3-AF06-ADB76F7AA07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4906962" cy="3600450"/>
          </a:xfrm>
          <a:noFill/>
          <a:ln/>
        </p:spPr>
      </p:pic>
      <p:pic>
        <p:nvPicPr>
          <p:cNvPr id="125954" name="Picture 2">
            <a:extLst>
              <a:ext uri="{FF2B5EF4-FFF2-40B4-BE49-F238E27FC236}">
                <a16:creationId xmlns:a16="http://schemas.microsoft.com/office/drawing/2014/main" id="{2ABF390C-C51B-43C1-9610-8D9A0718E3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5" name="Rectangle 3">
            <a:extLst>
              <a:ext uri="{FF2B5EF4-FFF2-40B4-BE49-F238E27FC236}">
                <a16:creationId xmlns:a16="http://schemas.microsoft.com/office/drawing/2014/main" id="{CA9F4186-F1CA-4EF9-8365-B3D91A1E8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/>
              <a:t>QUANTIFICAÇÃO DE GOSTO E ODOR EM ÁGUAS DE ABASTECIMENTO</a:t>
            </a:r>
          </a:p>
        </p:txBody>
      </p:sp>
      <p:graphicFrame>
        <p:nvGraphicFramePr>
          <p:cNvPr id="126058" name="Group 106">
            <a:extLst>
              <a:ext uri="{FF2B5EF4-FFF2-40B4-BE49-F238E27FC236}">
                <a16:creationId xmlns:a16="http://schemas.microsoft.com/office/drawing/2014/main" id="{6770514F-EEE8-4E96-B8A6-5650595FB570}"/>
              </a:ext>
            </a:extLst>
          </p:cNvPr>
          <p:cNvGraphicFramePr>
            <a:graphicFrameLocks noGrp="1"/>
          </p:cNvGraphicFramePr>
          <p:nvPr/>
        </p:nvGraphicFramePr>
        <p:xfrm>
          <a:off x="3492500" y="2349500"/>
          <a:ext cx="5329238" cy="4203700"/>
        </p:xfrm>
        <a:graphic>
          <a:graphicData uri="http://schemas.openxmlformats.org/drawingml/2006/table">
            <a:tbl>
              <a:tblPr/>
              <a:tblGrid>
                <a:gridCol w="3773488">
                  <a:extLst>
                    <a:ext uri="{9D8B030D-6E8A-4147-A177-3AD203B41FA5}">
                      <a16:colId xmlns:a16="http://schemas.microsoft.com/office/drawing/2014/main" val="2245859328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673851601"/>
                    </a:ext>
                  </a:extLst>
                </a:gridCol>
              </a:tblGrid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Intensidade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Valor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715195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Isento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802513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Limiar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178644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Fraco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259971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Fraco a moderado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494899"/>
                  </a:ext>
                </a:extLst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254899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Moderado a forte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967823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Forte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21381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>
            <a:extLst>
              <a:ext uri="{FF2B5EF4-FFF2-40B4-BE49-F238E27FC236}">
                <a16:creationId xmlns:a16="http://schemas.microsoft.com/office/drawing/2014/main" id="{A18D72D0-390B-44A2-9D12-F029CE37DB3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79" name="Picture 3">
            <a:extLst>
              <a:ext uri="{FF2B5EF4-FFF2-40B4-BE49-F238E27FC236}">
                <a16:creationId xmlns:a16="http://schemas.microsoft.com/office/drawing/2014/main" id="{4134D83A-A4AD-43E4-B649-624413F804D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0" name="Rectangle 4">
            <a:extLst>
              <a:ext uri="{FF2B5EF4-FFF2-40B4-BE49-F238E27FC236}">
                <a16:creationId xmlns:a16="http://schemas.microsoft.com/office/drawing/2014/main" id="{8FE73E48-23F5-4252-9E4E-60B0F94C8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7ADDC6F3-804A-4205-B5BC-E16BF0729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700213"/>
            <a:ext cx="45720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1: Terra, mofo, bolor</a:t>
            </a:r>
          </a:p>
        </p:txBody>
      </p:sp>
      <p:sp>
        <p:nvSpPr>
          <p:cNvPr id="126984" name="Oval 8">
            <a:extLst>
              <a:ext uri="{FF2B5EF4-FFF2-40B4-BE49-F238E27FC236}">
                <a16:creationId xmlns:a16="http://schemas.microsoft.com/office/drawing/2014/main" id="{8807DC0D-B535-49D1-A2CC-8287E2CF86CD}"/>
              </a:ext>
            </a:extLst>
          </p:cNvPr>
          <p:cNvSpPr>
            <a:spLocks noChangeArrowheads="1"/>
          </p:cNvSpPr>
          <p:nvPr/>
        </p:nvSpPr>
        <p:spPr bwMode="auto">
          <a:xfrm rot="-1927004">
            <a:off x="2339975" y="2349500"/>
            <a:ext cx="1582738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27103" name="Group 127">
            <a:extLst>
              <a:ext uri="{FF2B5EF4-FFF2-40B4-BE49-F238E27FC236}">
                <a16:creationId xmlns:a16="http://schemas.microsoft.com/office/drawing/2014/main" id="{6A416238-05BD-44A5-B5BA-A8E584284F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2924175"/>
          <a:ext cx="8229600" cy="3635375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492598862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777311668"/>
                    </a:ext>
                  </a:extLst>
                </a:gridCol>
                <a:gridCol w="2252663">
                  <a:extLst>
                    <a:ext uri="{9D8B030D-6E8A-4147-A177-3AD203B41FA5}">
                      <a16:colId xmlns:a16="http://schemas.microsoft.com/office/drawing/2014/main" val="2658007027"/>
                    </a:ext>
                  </a:extLst>
                </a:gridCol>
              </a:tblGrid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Composto químico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Concentração limiar de odor (ng/l)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036377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Geomin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Terra, mofo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4248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2,3,6 Tricloroanisole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Mofo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456619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2-Metoxi-3-isopropil-pirazina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Terra, mofo, batata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9518"/>
                  </a:ext>
                </a:extLst>
              </a:tr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2-Metoxi-3-isobutil-pirazina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Terra, mofo, pimenta da terra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141259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2-Metilisoborneol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Terra, mofo, cânfora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2492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>
            <a:extLst>
              <a:ext uri="{FF2B5EF4-FFF2-40B4-BE49-F238E27FC236}">
                <a16:creationId xmlns:a16="http://schemas.microsoft.com/office/drawing/2014/main" id="{20345EFA-0AB2-4825-AEA1-74F201BBCA9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3" name="Picture 3">
            <a:extLst>
              <a:ext uri="{FF2B5EF4-FFF2-40B4-BE49-F238E27FC236}">
                <a16:creationId xmlns:a16="http://schemas.microsoft.com/office/drawing/2014/main" id="{03E37099-9D7D-433D-AC50-18F3F56E81B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4" name="Rectangle 4">
            <a:extLst>
              <a:ext uri="{FF2B5EF4-FFF2-40B4-BE49-F238E27FC236}">
                <a16:creationId xmlns:a16="http://schemas.microsoft.com/office/drawing/2014/main" id="{116624EB-1856-4A1F-93D9-DFB77B755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  <p:sp>
        <p:nvSpPr>
          <p:cNvPr id="128005" name="Text Box 5">
            <a:extLst>
              <a:ext uri="{FF2B5EF4-FFF2-40B4-BE49-F238E27FC236}">
                <a16:creationId xmlns:a16="http://schemas.microsoft.com/office/drawing/2014/main" id="{5258078E-6D7A-4CDA-BDA7-76765620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700213"/>
            <a:ext cx="45720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1: Terra, mofo, bolor</a:t>
            </a:r>
          </a:p>
        </p:txBody>
      </p:sp>
      <p:sp>
        <p:nvSpPr>
          <p:cNvPr id="128006" name="Oval 6">
            <a:extLst>
              <a:ext uri="{FF2B5EF4-FFF2-40B4-BE49-F238E27FC236}">
                <a16:creationId xmlns:a16="http://schemas.microsoft.com/office/drawing/2014/main" id="{4E115DF6-7F2D-4B84-8BD1-35438761E694}"/>
              </a:ext>
            </a:extLst>
          </p:cNvPr>
          <p:cNvSpPr>
            <a:spLocks noChangeArrowheads="1"/>
          </p:cNvSpPr>
          <p:nvPr/>
        </p:nvSpPr>
        <p:spPr bwMode="auto">
          <a:xfrm rot="-1927004">
            <a:off x="2339975" y="2349500"/>
            <a:ext cx="1582738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28042" name="Group 42">
            <a:extLst>
              <a:ext uri="{FF2B5EF4-FFF2-40B4-BE49-F238E27FC236}">
                <a16:creationId xmlns:a16="http://schemas.microsoft.com/office/drawing/2014/main" id="{6C0A8999-6566-4924-B030-466B273245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2924175"/>
          <a:ext cx="8229600" cy="3170238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910890037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3828202112"/>
                    </a:ext>
                  </a:extLst>
                </a:gridCol>
                <a:gridCol w="2252663">
                  <a:extLst>
                    <a:ext uri="{9D8B030D-6E8A-4147-A177-3AD203B41FA5}">
                      <a16:colId xmlns:a16="http://schemas.microsoft.com/office/drawing/2014/main" val="3565838899"/>
                    </a:ext>
                  </a:extLst>
                </a:gridCol>
              </a:tblGrid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Composto químico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Concentração limiar de odor (</a:t>
                      </a: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g/l)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833479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Toxafeno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Mofo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633830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Aldrin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Mofo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187379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Clordano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Mofo, clorado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784612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Endrin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Mofo, clorado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084919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Dieldrin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Mofo, cânfora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3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06681DB6-5C41-44B5-9275-07E282F6CCD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27" name="Picture 3">
            <a:extLst>
              <a:ext uri="{FF2B5EF4-FFF2-40B4-BE49-F238E27FC236}">
                <a16:creationId xmlns:a16="http://schemas.microsoft.com/office/drawing/2014/main" id="{AA4FAFA9-8F98-425A-BC18-34AF33598F5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9" name="Text Box 5">
            <a:extLst>
              <a:ext uri="{FF2B5EF4-FFF2-40B4-BE49-F238E27FC236}">
                <a16:creationId xmlns:a16="http://schemas.microsoft.com/office/drawing/2014/main" id="{794EF76E-D423-4C5F-808B-E8A8A7492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700213"/>
            <a:ext cx="45720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1: Terra, mofo, bolor</a:t>
            </a:r>
          </a:p>
        </p:txBody>
      </p:sp>
      <p:sp>
        <p:nvSpPr>
          <p:cNvPr id="129030" name="Oval 6">
            <a:extLst>
              <a:ext uri="{FF2B5EF4-FFF2-40B4-BE49-F238E27FC236}">
                <a16:creationId xmlns:a16="http://schemas.microsoft.com/office/drawing/2014/main" id="{A9D97172-F9D4-4361-8E31-BC0299EBA81D}"/>
              </a:ext>
            </a:extLst>
          </p:cNvPr>
          <p:cNvSpPr>
            <a:spLocks noChangeArrowheads="1"/>
          </p:cNvSpPr>
          <p:nvPr/>
        </p:nvSpPr>
        <p:spPr bwMode="auto">
          <a:xfrm rot="-1927004">
            <a:off x="2339975" y="2349500"/>
            <a:ext cx="1582738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9066" name="Picture 42">
            <a:extLst>
              <a:ext uri="{FF2B5EF4-FFF2-40B4-BE49-F238E27FC236}">
                <a16:creationId xmlns:a16="http://schemas.microsoft.com/office/drawing/2014/main" id="{CEDEB865-35AE-4503-932D-3BE8155DBDF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997200"/>
            <a:ext cx="2454275" cy="2160588"/>
          </a:xfrm>
          <a:noFill/>
          <a:ln/>
        </p:spPr>
      </p:pic>
      <p:sp>
        <p:nvSpPr>
          <p:cNvPr id="129068" name="Text Box 44">
            <a:extLst>
              <a:ext uri="{FF2B5EF4-FFF2-40B4-BE49-F238E27FC236}">
                <a16:creationId xmlns:a16="http://schemas.microsoft.com/office/drawing/2014/main" id="{69B202BC-C2AD-4570-940D-CCB47BAFE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805488"/>
            <a:ext cx="41767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2-Methylisoborneol</a:t>
            </a:r>
          </a:p>
        </p:txBody>
      </p:sp>
      <p:cxnSp>
        <p:nvCxnSpPr>
          <p:cNvPr id="129069" name="AutoShape 45">
            <a:extLst>
              <a:ext uri="{FF2B5EF4-FFF2-40B4-BE49-F238E27FC236}">
                <a16:creationId xmlns:a16="http://schemas.microsoft.com/office/drawing/2014/main" id="{44445B2F-0424-4715-8D01-3EE5C04B9654}"/>
              </a:ext>
            </a:extLst>
          </p:cNvPr>
          <p:cNvCxnSpPr>
            <a:cxnSpLocks noChangeShapeType="1"/>
            <a:stCxn id="129068" idx="0"/>
            <a:endCxn id="129066" idx="2"/>
          </p:cNvCxnSpPr>
          <p:nvPr/>
        </p:nvCxnSpPr>
        <p:spPr bwMode="auto">
          <a:xfrm rot="16200000">
            <a:off x="5510213" y="4508500"/>
            <a:ext cx="647700" cy="19462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C4514F0A-5005-4959-88DF-460756C4E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B5A27391-F391-4128-90D0-31CCC329FA2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1" name="Picture 3">
            <a:extLst>
              <a:ext uri="{FF2B5EF4-FFF2-40B4-BE49-F238E27FC236}">
                <a16:creationId xmlns:a16="http://schemas.microsoft.com/office/drawing/2014/main" id="{E1B5CC2F-8E77-48B6-8707-1AA9F74FBD7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2" name="Text Box 4">
            <a:extLst>
              <a:ext uri="{FF2B5EF4-FFF2-40B4-BE49-F238E27FC236}">
                <a16:creationId xmlns:a16="http://schemas.microsoft.com/office/drawing/2014/main" id="{0B8FBF63-C556-41D9-93FC-61AD6A94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700213"/>
            <a:ext cx="45720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1: Terra, mofo, bolor</a:t>
            </a:r>
          </a:p>
        </p:txBody>
      </p:sp>
      <p:sp>
        <p:nvSpPr>
          <p:cNvPr id="130053" name="Oval 5">
            <a:extLst>
              <a:ext uri="{FF2B5EF4-FFF2-40B4-BE49-F238E27FC236}">
                <a16:creationId xmlns:a16="http://schemas.microsoft.com/office/drawing/2014/main" id="{ECBE8B8B-28E7-4536-9E9D-AF956A8FD6E5}"/>
              </a:ext>
            </a:extLst>
          </p:cNvPr>
          <p:cNvSpPr>
            <a:spLocks noChangeArrowheads="1"/>
          </p:cNvSpPr>
          <p:nvPr/>
        </p:nvSpPr>
        <p:spPr bwMode="auto">
          <a:xfrm rot="-1927004">
            <a:off x="2339975" y="2349500"/>
            <a:ext cx="1582738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0055" name="Text Box 7">
            <a:extLst>
              <a:ext uri="{FF2B5EF4-FFF2-40B4-BE49-F238E27FC236}">
                <a16:creationId xmlns:a16="http://schemas.microsoft.com/office/drawing/2014/main" id="{E29E7BDA-ECCE-46F8-8D36-55A6E8C8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805488"/>
            <a:ext cx="23764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Geosmin</a:t>
            </a:r>
          </a:p>
        </p:txBody>
      </p:sp>
      <p:cxnSp>
        <p:nvCxnSpPr>
          <p:cNvPr id="130056" name="AutoShape 8">
            <a:extLst>
              <a:ext uri="{FF2B5EF4-FFF2-40B4-BE49-F238E27FC236}">
                <a16:creationId xmlns:a16="http://schemas.microsoft.com/office/drawing/2014/main" id="{7FBB9F26-26C5-448C-A918-35D041D461D1}"/>
              </a:ext>
            </a:extLst>
          </p:cNvPr>
          <p:cNvCxnSpPr>
            <a:cxnSpLocks noChangeShapeType="1"/>
            <a:stCxn id="130055" idx="0"/>
            <a:endCxn id="130062" idx="2"/>
          </p:cNvCxnSpPr>
          <p:nvPr/>
        </p:nvCxnSpPr>
        <p:spPr bwMode="auto">
          <a:xfrm rot="16200000">
            <a:off x="5830094" y="4399757"/>
            <a:ext cx="400050" cy="241141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0062" name="Picture 14">
            <a:extLst>
              <a:ext uri="{FF2B5EF4-FFF2-40B4-BE49-F238E27FC236}">
                <a16:creationId xmlns:a16="http://schemas.microsoft.com/office/drawing/2014/main" id="{82C89B16-6648-4AF0-B2B5-CD2A5523AD6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997200"/>
            <a:ext cx="2735263" cy="2408238"/>
          </a:xfrm>
          <a:noFill/>
          <a:ln/>
        </p:spPr>
      </p:pic>
      <p:sp>
        <p:nvSpPr>
          <p:cNvPr id="130057" name="Rectangle 9">
            <a:extLst>
              <a:ext uri="{FF2B5EF4-FFF2-40B4-BE49-F238E27FC236}">
                <a16:creationId xmlns:a16="http://schemas.microsoft.com/office/drawing/2014/main" id="{5601E0F5-8302-46E1-ADAE-8FF10AA613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>
            <a:extLst>
              <a:ext uri="{FF2B5EF4-FFF2-40B4-BE49-F238E27FC236}">
                <a16:creationId xmlns:a16="http://schemas.microsoft.com/office/drawing/2014/main" id="{344DB3AB-D86A-46DB-84EF-FC4175B14F7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5" name="Picture 3">
            <a:extLst>
              <a:ext uri="{FF2B5EF4-FFF2-40B4-BE49-F238E27FC236}">
                <a16:creationId xmlns:a16="http://schemas.microsoft.com/office/drawing/2014/main" id="{4D57C639-17AC-4093-8503-BAA85ED239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6" name="Rectangle 4">
            <a:extLst>
              <a:ext uri="{FF2B5EF4-FFF2-40B4-BE49-F238E27FC236}">
                <a16:creationId xmlns:a16="http://schemas.microsoft.com/office/drawing/2014/main" id="{8173123F-3C34-4EFA-AEC1-D83A256AB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  <p:sp>
        <p:nvSpPr>
          <p:cNvPr id="131077" name="Text Box 5">
            <a:extLst>
              <a:ext uri="{FF2B5EF4-FFF2-40B4-BE49-F238E27FC236}">
                <a16:creationId xmlns:a16="http://schemas.microsoft.com/office/drawing/2014/main" id="{C3DA6963-39BD-4F01-9CA3-962D3B72F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700213"/>
            <a:ext cx="45720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2: Odor Clorado</a:t>
            </a:r>
          </a:p>
        </p:txBody>
      </p:sp>
      <p:sp>
        <p:nvSpPr>
          <p:cNvPr id="131078" name="Oval 6">
            <a:extLst>
              <a:ext uri="{FF2B5EF4-FFF2-40B4-BE49-F238E27FC236}">
                <a16:creationId xmlns:a16="http://schemas.microsoft.com/office/drawing/2014/main" id="{4CD2C001-83D5-4FEA-9FD8-EB602CBA185C}"/>
              </a:ext>
            </a:extLst>
          </p:cNvPr>
          <p:cNvSpPr>
            <a:spLocks noChangeArrowheads="1"/>
          </p:cNvSpPr>
          <p:nvPr/>
        </p:nvSpPr>
        <p:spPr bwMode="auto">
          <a:xfrm rot="-311634">
            <a:off x="2627313" y="2852738"/>
            <a:ext cx="1582737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31231" name="Group 159">
            <a:extLst>
              <a:ext uri="{FF2B5EF4-FFF2-40B4-BE49-F238E27FC236}">
                <a16:creationId xmlns:a16="http://schemas.microsoft.com/office/drawing/2014/main" id="{F9D0AEFE-54A8-4B00-BAAE-D31E89E05B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2708275"/>
          <a:ext cx="8229600" cy="336867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82604671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3942462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91723231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Composto químico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Concentração limiar de odor (mg/l)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407925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Ácido Hipocloroso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Alvejante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0,28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802871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Íon Hipoclorito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Alvejante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0,36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661084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Monocloramina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Piscina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0,65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41988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Dicloramina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Piscina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0,15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46657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Tricloramina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Gerânio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48706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>
            <a:extLst>
              <a:ext uri="{FF2B5EF4-FFF2-40B4-BE49-F238E27FC236}">
                <a16:creationId xmlns:a16="http://schemas.microsoft.com/office/drawing/2014/main" id="{AA3C7A54-F6BC-4A0E-A262-5037EB71757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099" name="Picture 3">
            <a:extLst>
              <a:ext uri="{FF2B5EF4-FFF2-40B4-BE49-F238E27FC236}">
                <a16:creationId xmlns:a16="http://schemas.microsoft.com/office/drawing/2014/main" id="{1A151391-0F5B-4027-97D9-2F30920C51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0" name="Rectangle 4">
            <a:extLst>
              <a:ext uri="{FF2B5EF4-FFF2-40B4-BE49-F238E27FC236}">
                <a16:creationId xmlns:a16="http://schemas.microsoft.com/office/drawing/2014/main" id="{EDB91601-CCF3-40FB-AAF9-894E86F14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  <p:sp>
        <p:nvSpPr>
          <p:cNvPr id="132101" name="Text Box 5">
            <a:extLst>
              <a:ext uri="{FF2B5EF4-FFF2-40B4-BE49-F238E27FC236}">
                <a16:creationId xmlns:a16="http://schemas.microsoft.com/office/drawing/2014/main" id="{7758D7F4-9B46-4F9B-8904-A88F8782C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700213"/>
            <a:ext cx="45720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3: Odor de grama, palha, madeira</a:t>
            </a:r>
          </a:p>
        </p:txBody>
      </p:sp>
      <p:sp>
        <p:nvSpPr>
          <p:cNvPr id="132102" name="Oval 6">
            <a:extLst>
              <a:ext uri="{FF2B5EF4-FFF2-40B4-BE49-F238E27FC236}">
                <a16:creationId xmlns:a16="http://schemas.microsoft.com/office/drawing/2014/main" id="{5560B877-FF64-4D71-AE23-CC78A02CC0B3}"/>
              </a:ext>
            </a:extLst>
          </p:cNvPr>
          <p:cNvSpPr>
            <a:spLocks noChangeArrowheads="1"/>
          </p:cNvSpPr>
          <p:nvPr/>
        </p:nvSpPr>
        <p:spPr bwMode="auto">
          <a:xfrm rot="887035">
            <a:off x="2627313" y="3429000"/>
            <a:ext cx="1582737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2137" name="Text Box 41">
            <a:extLst>
              <a:ext uri="{FF2B5EF4-FFF2-40B4-BE49-F238E27FC236}">
                <a16:creationId xmlns:a16="http://schemas.microsoft.com/office/drawing/2014/main" id="{18FBFBF4-810F-4F61-9BDC-B18C9A818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213100"/>
            <a:ext cx="6119812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Odores oriundos de subprodutos metabólicos (algas e demais microrganismos)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Associados a álcoois altamente solúveis em fase líquida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>
            <a:extLst>
              <a:ext uri="{FF2B5EF4-FFF2-40B4-BE49-F238E27FC236}">
                <a16:creationId xmlns:a16="http://schemas.microsoft.com/office/drawing/2014/main" id="{C3162EDD-61EF-4802-B462-978A4284934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23" name="Picture 3">
            <a:extLst>
              <a:ext uri="{FF2B5EF4-FFF2-40B4-BE49-F238E27FC236}">
                <a16:creationId xmlns:a16="http://schemas.microsoft.com/office/drawing/2014/main" id="{1453EB3F-F35F-400E-9A12-AEFDE0D1006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4" name="Rectangle 4">
            <a:extLst>
              <a:ext uri="{FF2B5EF4-FFF2-40B4-BE49-F238E27FC236}">
                <a16:creationId xmlns:a16="http://schemas.microsoft.com/office/drawing/2014/main" id="{7D97CB07-13EF-433F-9427-06D0C531E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  <p:sp>
        <p:nvSpPr>
          <p:cNvPr id="133125" name="Text Box 5">
            <a:extLst>
              <a:ext uri="{FF2B5EF4-FFF2-40B4-BE49-F238E27FC236}">
                <a16:creationId xmlns:a16="http://schemas.microsoft.com/office/drawing/2014/main" id="{D3975385-A10A-4C18-8CE6-EEAEC1D0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700213"/>
            <a:ext cx="45720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4: Odor pantanoso, séptico, sulfuroso</a:t>
            </a:r>
          </a:p>
        </p:txBody>
      </p:sp>
      <p:sp>
        <p:nvSpPr>
          <p:cNvPr id="133126" name="Oval 6">
            <a:extLst>
              <a:ext uri="{FF2B5EF4-FFF2-40B4-BE49-F238E27FC236}">
                <a16:creationId xmlns:a16="http://schemas.microsoft.com/office/drawing/2014/main" id="{CC7F0C18-5704-4F5E-9C19-FB7DC1AD10B8}"/>
              </a:ext>
            </a:extLst>
          </p:cNvPr>
          <p:cNvSpPr>
            <a:spLocks noChangeArrowheads="1"/>
          </p:cNvSpPr>
          <p:nvPr/>
        </p:nvSpPr>
        <p:spPr bwMode="auto">
          <a:xfrm rot="2097582">
            <a:off x="2339975" y="3933825"/>
            <a:ext cx="1582738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33170" name="Group 50">
            <a:extLst>
              <a:ext uri="{FF2B5EF4-FFF2-40B4-BE49-F238E27FC236}">
                <a16:creationId xmlns:a16="http://schemas.microsoft.com/office/drawing/2014/main" id="{83FA926A-618C-465F-8B22-A9E15AA7AE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3500438"/>
          <a:ext cx="8229600" cy="2652712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50100639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7319513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18842387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Composto químico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Concentração limiar de odor (</a:t>
                      </a: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g/l)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691161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Sulfeto de hidrogênio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Ovo podre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453374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Metilsulfeto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Vegetais em decomposição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28560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Dimetiltrisulfeto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Pantanoso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23951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>
            <a:extLst>
              <a:ext uri="{FF2B5EF4-FFF2-40B4-BE49-F238E27FC236}">
                <a16:creationId xmlns:a16="http://schemas.microsoft.com/office/drawing/2014/main" id="{78273158-59E2-4732-98E7-26007C4C9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  <p:pic>
        <p:nvPicPr>
          <p:cNvPr id="134146" name="Picture 2">
            <a:extLst>
              <a:ext uri="{FF2B5EF4-FFF2-40B4-BE49-F238E27FC236}">
                <a16:creationId xmlns:a16="http://schemas.microsoft.com/office/drawing/2014/main" id="{5FF2C963-2AFE-48F6-9A5F-16295C5635F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147" name="Picture 3">
            <a:extLst>
              <a:ext uri="{FF2B5EF4-FFF2-40B4-BE49-F238E27FC236}">
                <a16:creationId xmlns:a16="http://schemas.microsoft.com/office/drawing/2014/main" id="{157FDD8D-14BB-44DB-9B9C-860E8F00D2C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9" name="Text Box 5">
            <a:extLst>
              <a:ext uri="{FF2B5EF4-FFF2-40B4-BE49-F238E27FC236}">
                <a16:creationId xmlns:a16="http://schemas.microsoft.com/office/drawing/2014/main" id="{C395EF44-A546-485F-AD17-992ABDEFD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700213"/>
            <a:ext cx="45720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4: Odor pantanoso, séptico, sulfuroso</a:t>
            </a:r>
          </a:p>
        </p:txBody>
      </p:sp>
      <p:sp>
        <p:nvSpPr>
          <p:cNvPr id="134150" name="Oval 6">
            <a:extLst>
              <a:ext uri="{FF2B5EF4-FFF2-40B4-BE49-F238E27FC236}">
                <a16:creationId xmlns:a16="http://schemas.microsoft.com/office/drawing/2014/main" id="{1580B065-3E9A-4049-BD6B-8A91AE3AC52A}"/>
              </a:ext>
            </a:extLst>
          </p:cNvPr>
          <p:cNvSpPr>
            <a:spLocks noChangeArrowheads="1"/>
          </p:cNvSpPr>
          <p:nvPr/>
        </p:nvSpPr>
        <p:spPr bwMode="auto">
          <a:xfrm rot="2097582">
            <a:off x="2339975" y="3933825"/>
            <a:ext cx="1582738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34180" name="Picture 36">
            <a:extLst>
              <a:ext uri="{FF2B5EF4-FFF2-40B4-BE49-F238E27FC236}">
                <a16:creationId xmlns:a16="http://schemas.microsoft.com/office/drawing/2014/main" id="{A8503029-E51C-4CB7-919A-FA61F79AFCB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284538"/>
            <a:ext cx="2673350" cy="2354262"/>
          </a:xfrm>
          <a:noFill/>
          <a:ln/>
        </p:spPr>
      </p:pic>
      <p:sp>
        <p:nvSpPr>
          <p:cNvPr id="134182" name="Text Box 38">
            <a:extLst>
              <a:ext uri="{FF2B5EF4-FFF2-40B4-BE49-F238E27FC236}">
                <a16:creationId xmlns:a16="http://schemas.microsoft.com/office/drawing/2014/main" id="{7C753B5B-0314-4325-9D73-5FCA491E5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021388"/>
            <a:ext cx="31686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Dimetilsulfeto</a:t>
            </a:r>
          </a:p>
        </p:txBody>
      </p:sp>
      <p:cxnSp>
        <p:nvCxnSpPr>
          <p:cNvPr id="134183" name="AutoShape 39">
            <a:extLst>
              <a:ext uri="{FF2B5EF4-FFF2-40B4-BE49-F238E27FC236}">
                <a16:creationId xmlns:a16="http://schemas.microsoft.com/office/drawing/2014/main" id="{9E4C4D7D-8862-428D-B059-4A22AE6DD1E7}"/>
              </a:ext>
            </a:extLst>
          </p:cNvPr>
          <p:cNvCxnSpPr>
            <a:cxnSpLocks noChangeShapeType="1"/>
            <a:stCxn id="134182" idx="0"/>
            <a:endCxn id="134180" idx="2"/>
          </p:cNvCxnSpPr>
          <p:nvPr/>
        </p:nvCxnSpPr>
        <p:spPr bwMode="auto">
          <a:xfrm rot="16200000">
            <a:off x="5984875" y="4802188"/>
            <a:ext cx="382588" cy="2055812"/>
          </a:xfrm>
          <a:prstGeom prst="curvedConnector3">
            <a:avLst>
              <a:gd name="adj1" fmla="val 49792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 descr="arial1l">
            <a:extLst>
              <a:ext uri="{FF2B5EF4-FFF2-40B4-BE49-F238E27FC236}">
                <a16:creationId xmlns:a16="http://schemas.microsoft.com/office/drawing/2014/main" id="{CA1D1EE1-0CD0-46E1-84BB-5A3DCAA59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14475"/>
            <a:ext cx="2603500" cy="201771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Tratamento de Água</a:t>
            </a: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042FCEBA-8609-4AC0-84B0-2331CEE0E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373563"/>
            <a:ext cx="2613025" cy="366712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5000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Qualidade da água final</a:t>
            </a:r>
            <a:endParaRPr lang="pt-BR" altLang="pt-BR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4036" name="Text Box 4" descr="fchn6a">
            <a:extLst>
              <a:ext uri="{FF2B5EF4-FFF2-40B4-BE49-F238E27FC236}">
                <a16:creationId xmlns:a16="http://schemas.microsoft.com/office/drawing/2014/main" id="{5B498668-A89C-41A7-9A0E-79F764A3F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5724525"/>
            <a:ext cx="1482725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Estéticamente agradável</a:t>
            </a:r>
          </a:p>
          <a:p>
            <a:pPr algn="ctr" eaLnBrk="0" hangingPunct="0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Text Box 5" descr="fchn6a">
            <a:extLst>
              <a:ext uri="{FF2B5EF4-FFF2-40B4-BE49-F238E27FC236}">
                <a16:creationId xmlns:a16="http://schemas.microsoft.com/office/drawing/2014/main" id="{FB2AFE8C-5F1C-4BF4-A4EE-FA5C5931D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5724525"/>
            <a:ext cx="1258887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Compostos inorgânicos</a:t>
            </a:r>
          </a:p>
          <a:p>
            <a:pPr algn="ctr" eaLnBrk="0" hangingPunct="0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8" name="Text Box 6" descr="fchn6a">
            <a:extLst>
              <a:ext uri="{FF2B5EF4-FFF2-40B4-BE49-F238E27FC236}">
                <a16:creationId xmlns:a16="http://schemas.microsoft.com/office/drawing/2014/main" id="{5E5B9184-AE5E-4CB9-88B2-EBA1A791F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24525"/>
            <a:ext cx="1227138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Compostos orgânicos</a:t>
            </a:r>
          </a:p>
          <a:p>
            <a:pPr algn="ctr" eaLnBrk="0" hangingPunct="0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9" name="Text Box 7" descr="fchn6a">
            <a:extLst>
              <a:ext uri="{FF2B5EF4-FFF2-40B4-BE49-F238E27FC236}">
                <a16:creationId xmlns:a16="http://schemas.microsoft.com/office/drawing/2014/main" id="{B42DCFBB-CF51-460C-BBB8-9C9D2290A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724525"/>
            <a:ext cx="1617663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Sub-produtos da desinfecção</a:t>
            </a:r>
          </a:p>
          <a:p>
            <a:pPr algn="ctr" eaLnBrk="0" hangingPunct="0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0" name="Text Box 8" descr="fchn6a">
            <a:extLst>
              <a:ext uri="{FF2B5EF4-FFF2-40B4-BE49-F238E27FC236}">
                <a16:creationId xmlns:a16="http://schemas.microsoft.com/office/drawing/2014/main" id="{7EB60663-9852-4E71-AECF-A7D7CB990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3" y="5724525"/>
            <a:ext cx="1898650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Microbiologicamente segura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4041" name="AutoShape 9">
            <a:extLst>
              <a:ext uri="{FF2B5EF4-FFF2-40B4-BE49-F238E27FC236}">
                <a16:creationId xmlns:a16="http://schemas.microsoft.com/office/drawing/2014/main" id="{9BD8E80D-4837-498E-AE07-889EA19CB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66950"/>
            <a:ext cx="1120775" cy="200025"/>
          </a:xfrm>
          <a:prstGeom prst="rightArrow">
            <a:avLst>
              <a:gd name="adj1" fmla="val 50000"/>
              <a:gd name="adj2" fmla="val 140079"/>
            </a:avLst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id="{BB4CF428-4283-4FA7-81F8-740553C8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1600200"/>
            <a:ext cx="210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endParaRPr lang="pt-BR" altLang="pt-BR" sz="1600">
              <a:latin typeface="Times New Roman" panose="02020603050405020304" pitchFamily="18" charset="0"/>
            </a:endParaRPr>
          </a:p>
        </p:txBody>
      </p:sp>
      <p:sp>
        <p:nvSpPr>
          <p:cNvPr id="44043" name="Text Box 11" descr="ppwtp1">
            <a:extLst>
              <a:ext uri="{FF2B5EF4-FFF2-40B4-BE49-F238E27FC236}">
                <a16:creationId xmlns:a16="http://schemas.microsoft.com/office/drawing/2014/main" id="{F1686507-1BF1-4BD6-8778-15E434245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392113"/>
            <a:ext cx="4451350" cy="449262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Qualidade da água bruta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Qualidade da água final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Confiabilidade em processos e equipamentos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Mão de obra e pessoal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Flexibilidade operacional em lidar com mudanças na qualidade da água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Área disponível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Disposição dos resíduos (Aspectos ambientais)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Custos de operação e construção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Times New Roman" panose="02020603050405020304" pitchFamily="18" charset="0"/>
              </a:rPr>
              <a:t>Aspectos políticos</a:t>
            </a:r>
          </a:p>
        </p:txBody>
      </p:sp>
      <p:sp>
        <p:nvSpPr>
          <p:cNvPr id="44044" name="AutoShape 12">
            <a:extLst>
              <a:ext uri="{FF2B5EF4-FFF2-40B4-BE49-F238E27FC236}">
                <a16:creationId xmlns:a16="http://schemas.microsoft.com/office/drawing/2014/main" id="{09692303-1BB3-4814-B2A0-3FD66358BE1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358106" y="3809207"/>
            <a:ext cx="649287" cy="196850"/>
          </a:xfrm>
          <a:prstGeom prst="rightArrow">
            <a:avLst>
              <a:gd name="adj1" fmla="val 50000"/>
              <a:gd name="adj2" fmla="val 82460"/>
            </a:avLst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5" name="Line 13">
            <a:extLst>
              <a:ext uri="{FF2B5EF4-FFF2-40B4-BE49-F238E27FC236}">
                <a16:creationId xmlns:a16="http://schemas.microsoft.com/office/drawing/2014/main" id="{D6BE65AE-24BA-4D65-B19E-7A7286910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4791075"/>
            <a:ext cx="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6" name="Line 14">
            <a:extLst>
              <a:ext uri="{FF2B5EF4-FFF2-40B4-BE49-F238E27FC236}">
                <a16:creationId xmlns:a16="http://schemas.microsoft.com/office/drawing/2014/main" id="{985C4672-EEE9-4CEC-8D4E-84BAE78FE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488" y="5153025"/>
            <a:ext cx="730091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7" name="Line 15">
            <a:extLst>
              <a:ext uri="{FF2B5EF4-FFF2-40B4-BE49-F238E27FC236}">
                <a16:creationId xmlns:a16="http://schemas.microsoft.com/office/drawing/2014/main" id="{AFD9B275-F2F8-4F24-8EBB-52A7E0ABA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488" y="5167313"/>
            <a:ext cx="0" cy="547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8" name="Line 16">
            <a:extLst>
              <a:ext uri="{FF2B5EF4-FFF2-40B4-BE49-F238E27FC236}">
                <a16:creationId xmlns:a16="http://schemas.microsoft.com/office/drawing/2014/main" id="{A17022C5-466F-4F5B-9BA2-1FA1DBE90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800" y="515302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49" name="Line 17">
            <a:extLst>
              <a:ext uri="{FF2B5EF4-FFF2-40B4-BE49-F238E27FC236}">
                <a16:creationId xmlns:a16="http://schemas.microsoft.com/office/drawing/2014/main" id="{62435C9B-B2A3-436A-A0DD-F4C93651A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75" y="514826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50" name="Line 18">
            <a:extLst>
              <a:ext uri="{FF2B5EF4-FFF2-40B4-BE49-F238E27FC236}">
                <a16:creationId xmlns:a16="http://schemas.microsoft.com/office/drawing/2014/main" id="{ED8C5E84-3804-4DC4-95CA-EBD181A9B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51466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51" name="Line 19">
            <a:extLst>
              <a:ext uri="{FF2B5EF4-FFF2-40B4-BE49-F238E27FC236}">
                <a16:creationId xmlns:a16="http://schemas.microsoft.com/office/drawing/2014/main" id="{439C8D81-83C7-44F0-B1C5-B47584069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7050" y="51466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52" name="Text Box 20">
            <a:extLst>
              <a:ext uri="{FF2B5EF4-FFF2-40B4-BE49-F238E27FC236}">
                <a16:creationId xmlns:a16="http://schemas.microsoft.com/office/drawing/2014/main" id="{97E5E12B-2266-4671-9095-C9D4410A0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33375"/>
            <a:ext cx="1700212" cy="64135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5000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Times New Roman" panose="02020603050405020304" pitchFamily="18" charset="0"/>
              </a:rPr>
              <a:t>Qualidade da água bruta</a:t>
            </a:r>
            <a:endParaRPr lang="pt-BR" altLang="pt-BR" b="1">
              <a:latin typeface="Times New Roman" panose="02020603050405020304" pitchFamily="18" charset="0"/>
            </a:endParaRPr>
          </a:p>
        </p:txBody>
      </p:sp>
      <p:cxnSp>
        <p:nvCxnSpPr>
          <p:cNvPr id="44053" name="AutoShape 21">
            <a:extLst>
              <a:ext uri="{FF2B5EF4-FFF2-40B4-BE49-F238E27FC236}">
                <a16:creationId xmlns:a16="http://schemas.microsoft.com/office/drawing/2014/main" id="{3EC85B9C-8AFA-444F-9C4B-01ADBE86B1D6}"/>
              </a:ext>
            </a:extLst>
          </p:cNvPr>
          <p:cNvCxnSpPr>
            <a:cxnSpLocks noChangeShapeType="1"/>
            <a:stCxn id="44052" idx="2"/>
            <a:endCxn id="44034" idx="0"/>
          </p:cNvCxnSpPr>
          <p:nvPr/>
        </p:nvCxnSpPr>
        <p:spPr bwMode="auto">
          <a:xfrm rot="5400000">
            <a:off x="2100263" y="568325"/>
            <a:ext cx="539750" cy="1352550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054" name="Picture 22">
            <a:extLst>
              <a:ext uri="{FF2B5EF4-FFF2-40B4-BE49-F238E27FC236}">
                <a16:creationId xmlns:a16="http://schemas.microsoft.com/office/drawing/2014/main" id="{EB14A2E6-3292-40F0-9CE1-71E3D5DC3AD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55" name="Oval 23">
            <a:extLst>
              <a:ext uri="{FF2B5EF4-FFF2-40B4-BE49-F238E27FC236}">
                <a16:creationId xmlns:a16="http://schemas.microsoft.com/office/drawing/2014/main" id="{B58A6839-46D8-4BF3-8CC4-050EBEB18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734050"/>
            <a:ext cx="1512888" cy="935038"/>
          </a:xfrm>
          <a:prstGeom prst="ellipse">
            <a:avLst/>
          </a:prstGeom>
          <a:solidFill>
            <a:schemeClr val="accent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7DB7F986-6AEE-4E19-89B6-E34CA9389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  <p:pic>
        <p:nvPicPr>
          <p:cNvPr id="135171" name="Picture 3">
            <a:extLst>
              <a:ext uri="{FF2B5EF4-FFF2-40B4-BE49-F238E27FC236}">
                <a16:creationId xmlns:a16="http://schemas.microsoft.com/office/drawing/2014/main" id="{7B3CB5B4-2192-4253-8B18-F505A1C2D89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172" name="Picture 4">
            <a:extLst>
              <a:ext uri="{FF2B5EF4-FFF2-40B4-BE49-F238E27FC236}">
                <a16:creationId xmlns:a16="http://schemas.microsoft.com/office/drawing/2014/main" id="{F7A2969E-BA71-46DC-9C31-2478C56E77B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3" name="Text Box 5">
            <a:extLst>
              <a:ext uri="{FF2B5EF4-FFF2-40B4-BE49-F238E27FC236}">
                <a16:creationId xmlns:a16="http://schemas.microsoft.com/office/drawing/2014/main" id="{DBC36843-6C78-4540-A70F-14D1CC51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700213"/>
            <a:ext cx="45720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4: Odor pantanoso, séptico, sulfuroso</a:t>
            </a:r>
          </a:p>
        </p:txBody>
      </p:sp>
      <p:sp>
        <p:nvSpPr>
          <p:cNvPr id="135174" name="Oval 6">
            <a:extLst>
              <a:ext uri="{FF2B5EF4-FFF2-40B4-BE49-F238E27FC236}">
                <a16:creationId xmlns:a16="http://schemas.microsoft.com/office/drawing/2014/main" id="{BDA23687-7F61-4826-AB4E-CDCBB948090E}"/>
              </a:ext>
            </a:extLst>
          </p:cNvPr>
          <p:cNvSpPr>
            <a:spLocks noChangeArrowheads="1"/>
          </p:cNvSpPr>
          <p:nvPr/>
        </p:nvSpPr>
        <p:spPr bwMode="auto">
          <a:xfrm rot="2097582">
            <a:off x="2339975" y="3933825"/>
            <a:ext cx="1582738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5176" name="Text Box 8">
            <a:extLst>
              <a:ext uri="{FF2B5EF4-FFF2-40B4-BE49-F238E27FC236}">
                <a16:creationId xmlns:a16="http://schemas.microsoft.com/office/drawing/2014/main" id="{F561FBC8-17B2-4314-8800-B6B3D7E5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021388"/>
            <a:ext cx="3816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Dimetiltrisulfeto</a:t>
            </a:r>
          </a:p>
        </p:txBody>
      </p:sp>
      <p:cxnSp>
        <p:nvCxnSpPr>
          <p:cNvPr id="135177" name="AutoShape 9">
            <a:extLst>
              <a:ext uri="{FF2B5EF4-FFF2-40B4-BE49-F238E27FC236}">
                <a16:creationId xmlns:a16="http://schemas.microsoft.com/office/drawing/2014/main" id="{0DA28080-0505-4243-98CF-1A5A1740B28C}"/>
              </a:ext>
            </a:extLst>
          </p:cNvPr>
          <p:cNvCxnSpPr>
            <a:cxnSpLocks noChangeShapeType="1"/>
            <a:stCxn id="135176" idx="0"/>
            <a:endCxn id="135179" idx="2"/>
          </p:cNvCxnSpPr>
          <p:nvPr/>
        </p:nvCxnSpPr>
        <p:spPr bwMode="auto">
          <a:xfrm rot="16200000">
            <a:off x="6088062" y="5019676"/>
            <a:ext cx="385763" cy="1617662"/>
          </a:xfrm>
          <a:prstGeom prst="curvedConnector3">
            <a:avLst>
              <a:gd name="adj1" fmla="val 4979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5179" name="Picture 11">
            <a:extLst>
              <a:ext uri="{FF2B5EF4-FFF2-40B4-BE49-F238E27FC236}">
                <a16:creationId xmlns:a16="http://schemas.microsoft.com/office/drawing/2014/main" id="{CA6AEE26-B9A8-4DF9-B9C0-FBFE393200E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3357563"/>
            <a:ext cx="2587625" cy="2278062"/>
          </a:xfrm>
          <a:noFill/>
          <a:ln/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>
            <a:extLst>
              <a:ext uri="{FF2B5EF4-FFF2-40B4-BE49-F238E27FC236}">
                <a16:creationId xmlns:a16="http://schemas.microsoft.com/office/drawing/2014/main" id="{3999C63A-707F-4033-B86D-98E46BAC30D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195" name="Picture 3">
            <a:extLst>
              <a:ext uri="{FF2B5EF4-FFF2-40B4-BE49-F238E27FC236}">
                <a16:creationId xmlns:a16="http://schemas.microsoft.com/office/drawing/2014/main" id="{017C0281-9129-4DDA-8E6D-D5E383A6676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6" name="Rectangle 4">
            <a:extLst>
              <a:ext uri="{FF2B5EF4-FFF2-40B4-BE49-F238E27FC236}">
                <a16:creationId xmlns:a16="http://schemas.microsoft.com/office/drawing/2014/main" id="{4FAC152D-554E-4E49-B38C-41A421060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2865AE9D-6F84-4219-AAF0-123B7096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700213"/>
            <a:ext cx="45720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5: Fragrâncias (Vegetação, flores, frutas)</a:t>
            </a:r>
          </a:p>
        </p:txBody>
      </p:sp>
      <p:sp>
        <p:nvSpPr>
          <p:cNvPr id="136198" name="Oval 6">
            <a:extLst>
              <a:ext uri="{FF2B5EF4-FFF2-40B4-BE49-F238E27FC236}">
                <a16:creationId xmlns:a16="http://schemas.microsoft.com/office/drawing/2014/main" id="{4EAA6597-3A23-41EC-BA15-D7DD0F845C0E}"/>
              </a:ext>
            </a:extLst>
          </p:cNvPr>
          <p:cNvSpPr>
            <a:spLocks noChangeArrowheads="1"/>
          </p:cNvSpPr>
          <p:nvPr/>
        </p:nvSpPr>
        <p:spPr bwMode="auto">
          <a:xfrm rot="3981035">
            <a:off x="1835944" y="4293394"/>
            <a:ext cx="1582738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6228" name="Text Box 36">
            <a:extLst>
              <a:ext uri="{FF2B5EF4-FFF2-40B4-BE49-F238E27FC236}">
                <a16:creationId xmlns:a16="http://schemas.microsoft.com/office/drawing/2014/main" id="{F184A900-D415-4827-ACF7-47385BE54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789363"/>
            <a:ext cx="611981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Odores oriundos de subprodutos metabólicos (algas e demais microrganismos)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>
            <a:extLst>
              <a:ext uri="{FF2B5EF4-FFF2-40B4-BE49-F238E27FC236}">
                <a16:creationId xmlns:a16="http://schemas.microsoft.com/office/drawing/2014/main" id="{275031BB-3679-4896-B2FD-D179D5FD29A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19" name="Picture 3">
            <a:extLst>
              <a:ext uri="{FF2B5EF4-FFF2-40B4-BE49-F238E27FC236}">
                <a16:creationId xmlns:a16="http://schemas.microsoft.com/office/drawing/2014/main" id="{351A3497-D2A1-45D5-AB94-6718A8878C2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0" name="Rectangle 4">
            <a:extLst>
              <a:ext uri="{FF2B5EF4-FFF2-40B4-BE49-F238E27FC236}">
                <a16:creationId xmlns:a16="http://schemas.microsoft.com/office/drawing/2014/main" id="{C37A2FF9-02DC-41A7-84C9-72A08E541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  <p:sp>
        <p:nvSpPr>
          <p:cNvPr id="137221" name="Text Box 5">
            <a:extLst>
              <a:ext uri="{FF2B5EF4-FFF2-40B4-BE49-F238E27FC236}">
                <a16:creationId xmlns:a16="http://schemas.microsoft.com/office/drawing/2014/main" id="{FD651618-2DC2-490E-8B65-B53D881F1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916113"/>
            <a:ext cx="4572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6: Odor de peixe</a:t>
            </a:r>
          </a:p>
        </p:txBody>
      </p:sp>
      <p:sp>
        <p:nvSpPr>
          <p:cNvPr id="137222" name="Oval 6">
            <a:extLst>
              <a:ext uri="{FF2B5EF4-FFF2-40B4-BE49-F238E27FC236}">
                <a16:creationId xmlns:a16="http://schemas.microsoft.com/office/drawing/2014/main" id="{4C760DB3-7CA7-4BBB-9F77-F893CA292088}"/>
              </a:ext>
            </a:extLst>
          </p:cNvPr>
          <p:cNvSpPr>
            <a:spLocks noChangeArrowheads="1"/>
          </p:cNvSpPr>
          <p:nvPr/>
        </p:nvSpPr>
        <p:spPr bwMode="auto">
          <a:xfrm rot="5593231">
            <a:off x="1188244" y="4364832"/>
            <a:ext cx="1582737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7223" name="Text Box 7">
            <a:extLst>
              <a:ext uri="{FF2B5EF4-FFF2-40B4-BE49-F238E27FC236}">
                <a16:creationId xmlns:a16="http://schemas.microsoft.com/office/drawing/2014/main" id="{18728257-E09E-47EC-8DC6-3B450506D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068638"/>
            <a:ext cx="611981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Odores oriundos de subprodutos metabólicos (algas e demais microrganismos)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Odor proveniente de compostos que possuam grupos funcionais nitrogenados  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6B23F4C1-B257-40B2-80DC-E50830EA477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243" name="Picture 3">
            <a:extLst>
              <a:ext uri="{FF2B5EF4-FFF2-40B4-BE49-F238E27FC236}">
                <a16:creationId xmlns:a16="http://schemas.microsoft.com/office/drawing/2014/main" id="{9B2D72E3-D742-411A-B575-54E31DAE29D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4" name="Rectangle 4">
            <a:extLst>
              <a:ext uri="{FF2B5EF4-FFF2-40B4-BE49-F238E27FC236}">
                <a16:creationId xmlns:a16="http://schemas.microsoft.com/office/drawing/2014/main" id="{D298D6CE-3FC6-44E7-B4B2-8526B6BCA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  <p:sp>
        <p:nvSpPr>
          <p:cNvPr id="138245" name="Text Box 5">
            <a:extLst>
              <a:ext uri="{FF2B5EF4-FFF2-40B4-BE49-F238E27FC236}">
                <a16:creationId xmlns:a16="http://schemas.microsoft.com/office/drawing/2014/main" id="{F593C3C6-9939-4182-AC99-02619D3ED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1628775"/>
            <a:ext cx="53276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7: Odor de remédio, fenólico, alcoólico</a:t>
            </a:r>
          </a:p>
        </p:txBody>
      </p:sp>
      <p:sp>
        <p:nvSpPr>
          <p:cNvPr id="138246" name="Oval 6">
            <a:extLst>
              <a:ext uri="{FF2B5EF4-FFF2-40B4-BE49-F238E27FC236}">
                <a16:creationId xmlns:a16="http://schemas.microsoft.com/office/drawing/2014/main" id="{802F8882-95DA-4273-B9D3-1E498B95B212}"/>
              </a:ext>
            </a:extLst>
          </p:cNvPr>
          <p:cNvSpPr>
            <a:spLocks noChangeArrowheads="1"/>
          </p:cNvSpPr>
          <p:nvPr/>
        </p:nvSpPr>
        <p:spPr bwMode="auto">
          <a:xfrm rot="7358871">
            <a:off x="672306" y="4174332"/>
            <a:ext cx="1582737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38482" name="Group 242">
            <a:extLst>
              <a:ext uri="{FF2B5EF4-FFF2-40B4-BE49-F238E27FC236}">
                <a16:creationId xmlns:a16="http://schemas.microsoft.com/office/drawing/2014/main" id="{AC7EF959-E57A-4910-9B34-28853DB133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2936875"/>
          <a:ext cx="8229600" cy="366077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37127091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730158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91511293"/>
                    </a:ext>
                  </a:extLst>
                </a:gridCol>
              </a:tblGrid>
              <a:tr h="746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Composto químico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Referência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Concentração limiar de odor (</a:t>
                      </a: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g/l)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911450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Fenol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Medicinal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1.000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949527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Clorofenol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Medicinal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346914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Clorofenol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Medicinal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1.000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629290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 Diclorofenol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Medicinal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848652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 Diclorofenol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Medicinal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751546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2,4,6 Triclorofenol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Medicinal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1.000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18684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>
            <a:extLst>
              <a:ext uri="{FF2B5EF4-FFF2-40B4-BE49-F238E27FC236}">
                <a16:creationId xmlns:a16="http://schemas.microsoft.com/office/drawing/2014/main" id="{29AE6BB8-BA9A-4119-9336-7CFFAE7521F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267" name="Picture 3">
            <a:extLst>
              <a:ext uri="{FF2B5EF4-FFF2-40B4-BE49-F238E27FC236}">
                <a16:creationId xmlns:a16="http://schemas.microsoft.com/office/drawing/2014/main" id="{5AD85A5D-2DB6-4C97-BF18-1F6E6E4D9C1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9" name="Text Box 5">
            <a:extLst>
              <a:ext uri="{FF2B5EF4-FFF2-40B4-BE49-F238E27FC236}">
                <a16:creationId xmlns:a16="http://schemas.microsoft.com/office/drawing/2014/main" id="{E56825A3-5EE5-4B7D-B9BF-4F7E6FD57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1989138"/>
            <a:ext cx="53276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7: Odor de remédio, fenólico, alcoólico</a:t>
            </a:r>
          </a:p>
        </p:txBody>
      </p:sp>
      <p:sp>
        <p:nvSpPr>
          <p:cNvPr id="139270" name="Oval 6">
            <a:extLst>
              <a:ext uri="{FF2B5EF4-FFF2-40B4-BE49-F238E27FC236}">
                <a16:creationId xmlns:a16="http://schemas.microsoft.com/office/drawing/2014/main" id="{0BDE2577-43FF-4E26-9E9B-80876EB2FD6D}"/>
              </a:ext>
            </a:extLst>
          </p:cNvPr>
          <p:cNvSpPr>
            <a:spLocks noChangeArrowheads="1"/>
          </p:cNvSpPr>
          <p:nvPr/>
        </p:nvSpPr>
        <p:spPr bwMode="auto">
          <a:xfrm rot="7358871">
            <a:off x="672306" y="4174332"/>
            <a:ext cx="1582737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9310" name="Text Box 46">
            <a:extLst>
              <a:ext uri="{FF2B5EF4-FFF2-40B4-BE49-F238E27FC236}">
                <a16:creationId xmlns:a16="http://schemas.microsoft.com/office/drawing/2014/main" id="{403FE348-8D57-421A-8168-583EA341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021388"/>
            <a:ext cx="3095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2 Clorofenol</a:t>
            </a:r>
          </a:p>
        </p:txBody>
      </p:sp>
      <p:cxnSp>
        <p:nvCxnSpPr>
          <p:cNvPr id="139311" name="AutoShape 47">
            <a:extLst>
              <a:ext uri="{FF2B5EF4-FFF2-40B4-BE49-F238E27FC236}">
                <a16:creationId xmlns:a16="http://schemas.microsoft.com/office/drawing/2014/main" id="{C1A0DAA1-816C-4C84-B162-DF5BF5C19009}"/>
              </a:ext>
            </a:extLst>
          </p:cNvPr>
          <p:cNvCxnSpPr>
            <a:cxnSpLocks noChangeShapeType="1"/>
            <a:stCxn id="139310" idx="0"/>
            <a:endCxn id="139312" idx="2"/>
          </p:cNvCxnSpPr>
          <p:nvPr/>
        </p:nvCxnSpPr>
        <p:spPr bwMode="auto">
          <a:xfrm rot="16200000">
            <a:off x="5768975" y="5024438"/>
            <a:ext cx="339725" cy="16541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9312" name="Picture 48">
            <a:extLst>
              <a:ext uri="{FF2B5EF4-FFF2-40B4-BE49-F238E27FC236}">
                <a16:creationId xmlns:a16="http://schemas.microsoft.com/office/drawing/2014/main" id="{BDA3C3D9-851D-4E51-8432-AC33A394DA21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3213100"/>
            <a:ext cx="2803525" cy="2468563"/>
          </a:xfrm>
          <a:noFill/>
          <a:ln/>
        </p:spPr>
      </p:pic>
      <p:sp>
        <p:nvSpPr>
          <p:cNvPr id="139268" name="Rectangle 4">
            <a:extLst>
              <a:ext uri="{FF2B5EF4-FFF2-40B4-BE49-F238E27FC236}">
                <a16:creationId xmlns:a16="http://schemas.microsoft.com/office/drawing/2014/main" id="{C61F8733-D977-49E1-93A2-6EDBFE954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>
            <a:extLst>
              <a:ext uri="{FF2B5EF4-FFF2-40B4-BE49-F238E27FC236}">
                <a16:creationId xmlns:a16="http://schemas.microsoft.com/office/drawing/2014/main" id="{244BDE4C-8C59-4FEE-88A1-D28C621BDB4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292" name="Picture 4">
            <a:extLst>
              <a:ext uri="{FF2B5EF4-FFF2-40B4-BE49-F238E27FC236}">
                <a16:creationId xmlns:a16="http://schemas.microsoft.com/office/drawing/2014/main" id="{DD0E3AFB-DDF2-4AD8-BBD7-AF0E7BDF7C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3" name="Text Box 5">
            <a:extLst>
              <a:ext uri="{FF2B5EF4-FFF2-40B4-BE49-F238E27FC236}">
                <a16:creationId xmlns:a16="http://schemas.microsoft.com/office/drawing/2014/main" id="{B8826DE5-12B5-4F2E-834C-80E1A3F73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1989138"/>
            <a:ext cx="53276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7: Odor de remédio, fenólico, alcoólico</a:t>
            </a:r>
          </a:p>
        </p:txBody>
      </p:sp>
      <p:sp>
        <p:nvSpPr>
          <p:cNvPr id="140294" name="Oval 6">
            <a:extLst>
              <a:ext uri="{FF2B5EF4-FFF2-40B4-BE49-F238E27FC236}">
                <a16:creationId xmlns:a16="http://schemas.microsoft.com/office/drawing/2014/main" id="{E4DB920E-70C3-428F-B832-DECFC7CDF51A}"/>
              </a:ext>
            </a:extLst>
          </p:cNvPr>
          <p:cNvSpPr>
            <a:spLocks noChangeArrowheads="1"/>
          </p:cNvSpPr>
          <p:nvPr/>
        </p:nvSpPr>
        <p:spPr bwMode="auto">
          <a:xfrm rot="7358871">
            <a:off x="672306" y="4174332"/>
            <a:ext cx="1582737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0295" name="Text Box 7">
            <a:extLst>
              <a:ext uri="{FF2B5EF4-FFF2-40B4-BE49-F238E27FC236}">
                <a16:creationId xmlns:a16="http://schemas.microsoft.com/office/drawing/2014/main" id="{09ECB71C-BE86-4865-A9D4-D5B4FB69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021388"/>
            <a:ext cx="37449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2,4 Diclorofenol</a:t>
            </a:r>
          </a:p>
        </p:txBody>
      </p:sp>
      <p:cxnSp>
        <p:nvCxnSpPr>
          <p:cNvPr id="140296" name="AutoShape 8">
            <a:extLst>
              <a:ext uri="{FF2B5EF4-FFF2-40B4-BE49-F238E27FC236}">
                <a16:creationId xmlns:a16="http://schemas.microsoft.com/office/drawing/2014/main" id="{48BE6B30-E3BA-4ECC-A714-C8ECBCDA0900}"/>
              </a:ext>
            </a:extLst>
          </p:cNvPr>
          <p:cNvCxnSpPr>
            <a:cxnSpLocks noChangeShapeType="1"/>
            <a:stCxn id="140295" idx="0"/>
            <a:endCxn id="140299" idx="2"/>
          </p:cNvCxnSpPr>
          <p:nvPr/>
        </p:nvCxnSpPr>
        <p:spPr bwMode="auto">
          <a:xfrm rot="16200000">
            <a:off x="6071394" y="4929982"/>
            <a:ext cx="457200" cy="172561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0299" name="Picture 11">
            <a:extLst>
              <a:ext uri="{FF2B5EF4-FFF2-40B4-BE49-F238E27FC236}">
                <a16:creationId xmlns:a16="http://schemas.microsoft.com/office/drawing/2014/main" id="{738E9BFA-8AEB-4FA9-A6C5-CA9880DB0C3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284538"/>
            <a:ext cx="2589213" cy="2279650"/>
          </a:xfrm>
          <a:noFill/>
          <a:ln/>
        </p:spPr>
      </p:pic>
      <p:sp>
        <p:nvSpPr>
          <p:cNvPr id="140290" name="Rectangle 2">
            <a:extLst>
              <a:ext uri="{FF2B5EF4-FFF2-40B4-BE49-F238E27FC236}">
                <a16:creationId xmlns:a16="http://schemas.microsoft.com/office/drawing/2014/main" id="{B54F2E77-EE17-4C4A-86F5-440E55271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>
            <a:extLst>
              <a:ext uri="{FF2B5EF4-FFF2-40B4-BE49-F238E27FC236}">
                <a16:creationId xmlns:a16="http://schemas.microsoft.com/office/drawing/2014/main" id="{7460450A-D65A-4507-8FA9-7D1F9F487F2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3960812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15" name="Picture 3">
            <a:extLst>
              <a:ext uri="{FF2B5EF4-FFF2-40B4-BE49-F238E27FC236}">
                <a16:creationId xmlns:a16="http://schemas.microsoft.com/office/drawing/2014/main" id="{3CA3AD61-AEA0-406C-8545-D40F7348056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6" name="Rectangle 4">
            <a:extLst>
              <a:ext uri="{FF2B5EF4-FFF2-40B4-BE49-F238E27FC236}">
                <a16:creationId xmlns:a16="http://schemas.microsoft.com/office/drawing/2014/main" id="{49A33B22-EF8B-4B36-9302-DEE787FBA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2874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QUANTIFICAÇÃO DE GOSTO E ODOR EM ÁGUAS DE ABASTECIMENTO</a:t>
            </a:r>
          </a:p>
        </p:txBody>
      </p:sp>
      <p:sp>
        <p:nvSpPr>
          <p:cNvPr id="141317" name="Text Box 5">
            <a:extLst>
              <a:ext uri="{FF2B5EF4-FFF2-40B4-BE49-F238E27FC236}">
                <a16:creationId xmlns:a16="http://schemas.microsoft.com/office/drawing/2014/main" id="{54BF5ABA-9C34-4423-A0A6-E6053C3B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1628775"/>
            <a:ext cx="53276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Grupo 8: Odor químico, hidrocarboneto</a:t>
            </a:r>
          </a:p>
        </p:txBody>
      </p:sp>
      <p:sp>
        <p:nvSpPr>
          <p:cNvPr id="141318" name="Oval 6">
            <a:extLst>
              <a:ext uri="{FF2B5EF4-FFF2-40B4-BE49-F238E27FC236}">
                <a16:creationId xmlns:a16="http://schemas.microsoft.com/office/drawing/2014/main" id="{57F25130-2ACE-42C5-AA6B-D467B1211F4E}"/>
              </a:ext>
            </a:extLst>
          </p:cNvPr>
          <p:cNvSpPr>
            <a:spLocks noChangeArrowheads="1"/>
          </p:cNvSpPr>
          <p:nvPr/>
        </p:nvSpPr>
        <p:spPr bwMode="auto">
          <a:xfrm rot="9389979">
            <a:off x="179388" y="3789363"/>
            <a:ext cx="1582737" cy="8636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41396" name="Group 84">
            <a:extLst>
              <a:ext uri="{FF2B5EF4-FFF2-40B4-BE49-F238E27FC236}">
                <a16:creationId xmlns:a16="http://schemas.microsoft.com/office/drawing/2014/main" id="{2E7672F8-3A02-4C05-8535-C7712CBB91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3068638"/>
          <a:ext cx="8229600" cy="313213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2179162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516534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13337530"/>
                    </a:ext>
                  </a:extLst>
                </a:gridCol>
              </a:tblGrid>
              <a:tr h="746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Composto químico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Referência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Concentração limiar de odor (</a:t>
                      </a: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g/l)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77684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Xileno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Solvente, doce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398645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Estireno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328294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Isodecanol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Álcool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779493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Isobutanol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0,68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914563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1-Hexanol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Doce, álcool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72558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6" name="Picture 10" descr="ETA Rio Grande - CAP 040">
            <a:extLst>
              <a:ext uri="{FF2B5EF4-FFF2-40B4-BE49-F238E27FC236}">
                <a16:creationId xmlns:a16="http://schemas.microsoft.com/office/drawing/2014/main" id="{8CBAC82C-37E3-4AF4-8E7F-27AAF606E70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4897437" cy="3671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338" name="Picture 2">
            <a:extLst>
              <a:ext uri="{FF2B5EF4-FFF2-40B4-BE49-F238E27FC236}">
                <a16:creationId xmlns:a16="http://schemas.microsoft.com/office/drawing/2014/main" id="{73FF126F-29CD-4E2D-A197-4F193AD8628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39" name="Rectangle 3">
            <a:extLst>
              <a:ext uri="{FF2B5EF4-FFF2-40B4-BE49-F238E27FC236}">
                <a16:creationId xmlns:a16="http://schemas.microsoft.com/office/drawing/2014/main" id="{7AD3D412-6ED7-4A97-B249-2A7D5796A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5843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GOSTO E ODOR EM ÁGUAS DE ABASTECIMENTO ORIUNDOS DE SUBPRODUTOS METABÓLICOS</a:t>
            </a:r>
          </a:p>
        </p:txBody>
      </p:sp>
      <p:pic>
        <p:nvPicPr>
          <p:cNvPr id="142349" name="Picture 13">
            <a:extLst>
              <a:ext uri="{FF2B5EF4-FFF2-40B4-BE49-F238E27FC236}">
                <a16:creationId xmlns:a16="http://schemas.microsoft.com/office/drawing/2014/main" id="{8C78CE17-AD86-4CE9-9772-655F05AF004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2492375"/>
            <a:ext cx="2454275" cy="2160588"/>
          </a:xfrm>
          <a:noFill/>
          <a:ln/>
        </p:spPr>
      </p:pic>
      <p:sp>
        <p:nvSpPr>
          <p:cNvPr id="142350" name="Text Box 14">
            <a:extLst>
              <a:ext uri="{FF2B5EF4-FFF2-40B4-BE49-F238E27FC236}">
                <a16:creationId xmlns:a16="http://schemas.microsoft.com/office/drawing/2014/main" id="{5E086EB6-B3C9-4023-B6D3-DB8CF9CDE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5805488"/>
            <a:ext cx="51133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2-Methylisoborneol (MIB)</a:t>
            </a:r>
          </a:p>
        </p:txBody>
      </p:sp>
      <p:cxnSp>
        <p:nvCxnSpPr>
          <p:cNvPr id="142351" name="AutoShape 15">
            <a:extLst>
              <a:ext uri="{FF2B5EF4-FFF2-40B4-BE49-F238E27FC236}">
                <a16:creationId xmlns:a16="http://schemas.microsoft.com/office/drawing/2014/main" id="{A60634B1-3A61-46E5-9D66-973EA466B803}"/>
              </a:ext>
            </a:extLst>
          </p:cNvPr>
          <p:cNvCxnSpPr>
            <a:cxnSpLocks noChangeShapeType="1"/>
            <a:stCxn id="142350" idx="0"/>
            <a:endCxn id="142349" idx="2"/>
          </p:cNvCxnSpPr>
          <p:nvPr/>
        </p:nvCxnSpPr>
        <p:spPr bwMode="auto">
          <a:xfrm rot="16200000">
            <a:off x="5923756" y="4850607"/>
            <a:ext cx="1152525" cy="7572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352" name="Text Box 16">
            <a:extLst>
              <a:ext uri="{FF2B5EF4-FFF2-40B4-BE49-F238E27FC236}">
                <a16:creationId xmlns:a16="http://schemas.microsoft.com/office/drawing/2014/main" id="{D8528D0A-33FE-4169-B7BD-59AEF65C7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97200"/>
            <a:ext cx="467995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Actinomicetos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s-ES_tradnl" altLang="pt-BR" sz="3200" b="1" i="1">
                <a:latin typeface="Garamond" panose="02020404030301010803" pitchFamily="18" charset="0"/>
              </a:rPr>
              <a:t>Oscillatoria curviceps</a:t>
            </a:r>
            <a:r>
              <a:rPr lang="pt-BR" altLang="pt-BR" sz="3200" b="1">
                <a:latin typeface="Garamond" panose="02020404030301010803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s-ES_tradnl" altLang="pt-BR" sz="3200" b="1" i="1">
                <a:latin typeface="Garamond" panose="02020404030301010803" pitchFamily="18" charset="0"/>
              </a:rPr>
              <a:t>Oscillatoria tenuis</a:t>
            </a:r>
            <a:r>
              <a:rPr lang="pt-BR" altLang="pt-BR" sz="3200" b="1">
                <a:latin typeface="Garamond" panose="02020404030301010803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ETA Rio Grande - CAP 040">
            <a:extLst>
              <a:ext uri="{FF2B5EF4-FFF2-40B4-BE49-F238E27FC236}">
                <a16:creationId xmlns:a16="http://schemas.microsoft.com/office/drawing/2014/main" id="{6A383FA4-07B6-4DF5-B30B-594FD360B0D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5256212" cy="394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35" name="Picture 3">
            <a:extLst>
              <a:ext uri="{FF2B5EF4-FFF2-40B4-BE49-F238E27FC236}">
                <a16:creationId xmlns:a16="http://schemas.microsoft.com/office/drawing/2014/main" id="{C45FAA6F-D020-4FB5-86CA-E06FBB673E9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6" name="Rectangle 4">
            <a:extLst>
              <a:ext uri="{FF2B5EF4-FFF2-40B4-BE49-F238E27FC236}">
                <a16:creationId xmlns:a16="http://schemas.microsoft.com/office/drawing/2014/main" id="{F494567B-F9E0-4C86-B291-916CD5EA8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5843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GOSTO E ODOR EM ÁGUAS DE ABASTECIMENTO ORIUNDOS DE SUBPRODUTOS METABÓLICOS</a:t>
            </a:r>
          </a:p>
        </p:txBody>
      </p:sp>
      <p:sp>
        <p:nvSpPr>
          <p:cNvPr id="146438" name="Text Box 6">
            <a:extLst>
              <a:ext uri="{FF2B5EF4-FFF2-40B4-BE49-F238E27FC236}">
                <a16:creationId xmlns:a16="http://schemas.microsoft.com/office/drawing/2014/main" id="{FC2BBD63-3952-4769-A035-F8FCB7C2C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445125"/>
            <a:ext cx="23034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Geosmin</a:t>
            </a:r>
          </a:p>
        </p:txBody>
      </p:sp>
      <p:cxnSp>
        <p:nvCxnSpPr>
          <p:cNvPr id="146439" name="AutoShape 7">
            <a:extLst>
              <a:ext uri="{FF2B5EF4-FFF2-40B4-BE49-F238E27FC236}">
                <a16:creationId xmlns:a16="http://schemas.microsoft.com/office/drawing/2014/main" id="{B1B05433-291E-4DE9-8928-8641F258EEF7}"/>
              </a:ext>
            </a:extLst>
          </p:cNvPr>
          <p:cNvCxnSpPr>
            <a:cxnSpLocks noChangeShapeType="1"/>
            <a:stCxn id="146438" idx="0"/>
            <a:endCxn id="146442" idx="2"/>
          </p:cNvCxnSpPr>
          <p:nvPr/>
        </p:nvCxnSpPr>
        <p:spPr bwMode="auto">
          <a:xfrm rot="16200000">
            <a:off x="6856413" y="4921250"/>
            <a:ext cx="615950" cy="431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440" name="Text Box 8">
            <a:extLst>
              <a:ext uri="{FF2B5EF4-FFF2-40B4-BE49-F238E27FC236}">
                <a16:creationId xmlns:a16="http://schemas.microsoft.com/office/drawing/2014/main" id="{3267E3ED-9EFA-41FC-A8D1-366585E08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36838"/>
            <a:ext cx="5184775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Actinomicetos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s-ES_tradnl" altLang="pt-BR" sz="3200" b="1" i="1">
                <a:latin typeface="Garamond" panose="02020404030301010803" pitchFamily="18" charset="0"/>
              </a:rPr>
              <a:t>Sympioca muscoum</a:t>
            </a:r>
            <a:r>
              <a:rPr lang="pt-BR" altLang="pt-BR" sz="3200" b="1">
                <a:latin typeface="Garamond" panose="02020404030301010803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s-ES_tradnl" altLang="pt-BR" sz="3200" b="1" i="1">
                <a:latin typeface="Garamond" panose="02020404030301010803" pitchFamily="18" charset="0"/>
              </a:rPr>
              <a:t>Oscillatoria simplicissima</a:t>
            </a:r>
            <a:r>
              <a:rPr lang="pt-BR" altLang="pt-BR" sz="3200" b="1">
                <a:latin typeface="Garamond" panose="02020404030301010803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s-ES_tradnl" altLang="pt-BR" sz="3200" b="1" i="1">
                <a:latin typeface="Garamond" panose="02020404030301010803" pitchFamily="18" charset="0"/>
              </a:rPr>
              <a:t>Anabaena cheremetieve</a:t>
            </a:r>
            <a:r>
              <a:rPr lang="pt-BR" altLang="pt-BR" sz="3200" b="1">
                <a:latin typeface="Garamond" panose="02020404030301010803" pitchFamily="18" charset="0"/>
              </a:rPr>
              <a:t>  </a:t>
            </a:r>
          </a:p>
        </p:txBody>
      </p:sp>
      <p:pic>
        <p:nvPicPr>
          <p:cNvPr id="146442" name="Picture 10">
            <a:extLst>
              <a:ext uri="{FF2B5EF4-FFF2-40B4-BE49-F238E27FC236}">
                <a16:creationId xmlns:a16="http://schemas.microsoft.com/office/drawing/2014/main" id="{53749609-9A8B-41B2-883D-044C7414784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2420938"/>
            <a:ext cx="2735262" cy="2408237"/>
          </a:xfrm>
          <a:noFill/>
          <a:ln/>
        </p:spPr>
      </p:pic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ETA Rio Grande - CAP 040">
            <a:extLst>
              <a:ext uri="{FF2B5EF4-FFF2-40B4-BE49-F238E27FC236}">
                <a16:creationId xmlns:a16="http://schemas.microsoft.com/office/drawing/2014/main" id="{9F87233C-182C-4D9B-8D2E-9B3761FC925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5256212" cy="394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59" name="Picture 3">
            <a:extLst>
              <a:ext uri="{FF2B5EF4-FFF2-40B4-BE49-F238E27FC236}">
                <a16:creationId xmlns:a16="http://schemas.microsoft.com/office/drawing/2014/main" id="{DF0DD3BD-F5D2-45DA-BE1E-CFB4585C695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1" name="Text Box 5">
            <a:extLst>
              <a:ext uri="{FF2B5EF4-FFF2-40B4-BE49-F238E27FC236}">
                <a16:creationId xmlns:a16="http://schemas.microsoft.com/office/drawing/2014/main" id="{97737770-002A-48F7-B571-CE6DCBED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949950"/>
            <a:ext cx="40322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Isobutil mercaptana</a:t>
            </a:r>
          </a:p>
        </p:txBody>
      </p:sp>
      <p:cxnSp>
        <p:nvCxnSpPr>
          <p:cNvPr id="147462" name="AutoShape 6">
            <a:extLst>
              <a:ext uri="{FF2B5EF4-FFF2-40B4-BE49-F238E27FC236}">
                <a16:creationId xmlns:a16="http://schemas.microsoft.com/office/drawing/2014/main" id="{5FE328DE-E778-4FD2-B090-4A664381E14B}"/>
              </a:ext>
            </a:extLst>
          </p:cNvPr>
          <p:cNvCxnSpPr>
            <a:cxnSpLocks noChangeShapeType="1"/>
            <a:stCxn id="147461" idx="0"/>
            <a:endCxn id="147485" idx="2"/>
          </p:cNvCxnSpPr>
          <p:nvPr/>
        </p:nvCxnSpPr>
        <p:spPr bwMode="auto">
          <a:xfrm rot="16200000">
            <a:off x="6615113" y="5367338"/>
            <a:ext cx="915987" cy="249237"/>
          </a:xfrm>
          <a:prstGeom prst="curvedConnector3">
            <a:avLst>
              <a:gd name="adj1" fmla="val 49912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463" name="Text Box 7">
            <a:extLst>
              <a:ext uri="{FF2B5EF4-FFF2-40B4-BE49-F238E27FC236}">
                <a16:creationId xmlns:a16="http://schemas.microsoft.com/office/drawing/2014/main" id="{F3AD987F-9EB7-4F79-97B8-B4F506AA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924175"/>
            <a:ext cx="45354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 i="1">
                <a:latin typeface="Garamond" panose="02020404030301010803" pitchFamily="18" charset="0"/>
              </a:rPr>
              <a:t>Microcystis flos-aquae</a:t>
            </a:r>
            <a:endParaRPr lang="pt-BR" altLang="pt-BR" sz="3200" b="1">
              <a:latin typeface="Garamond" panose="02020404030301010803" pitchFamily="18" charset="0"/>
            </a:endParaRPr>
          </a:p>
        </p:txBody>
      </p:sp>
      <p:pic>
        <p:nvPicPr>
          <p:cNvPr id="147485" name="Picture 29">
            <a:extLst>
              <a:ext uri="{FF2B5EF4-FFF2-40B4-BE49-F238E27FC236}">
                <a16:creationId xmlns:a16="http://schemas.microsoft.com/office/drawing/2014/main" id="{4A3D9124-3929-4548-BD45-BB3BFBE9867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565400"/>
            <a:ext cx="2803525" cy="2468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7460" name="Rectangle 4">
            <a:extLst>
              <a:ext uri="{FF2B5EF4-FFF2-40B4-BE49-F238E27FC236}">
                <a16:creationId xmlns:a16="http://schemas.microsoft.com/office/drawing/2014/main" id="{81AC6660-85E8-4FC4-B197-6AF143D91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5843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GOSTO E ODOR EM ÁGUAS DE ABASTECIMENTO ORIUNDOS DE SUBPRODUTOS METABÓLICOS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 descr="arial1l">
            <a:extLst>
              <a:ext uri="{FF2B5EF4-FFF2-40B4-BE49-F238E27FC236}">
                <a16:creationId xmlns:a16="http://schemas.microsoft.com/office/drawing/2014/main" id="{49A5DEA0-1E95-4E9A-B38F-B9E5C3E7A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14475"/>
            <a:ext cx="2603500" cy="201771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Tratamento de Água</a:t>
            </a: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pt-BR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ACEC47FF-5EF9-470B-A859-A9B25919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373563"/>
            <a:ext cx="2613025" cy="366712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5000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Qualidade da água final</a:t>
            </a:r>
            <a:endParaRPr lang="pt-BR" altLang="pt-BR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7108" name="Text Box 4" descr="fchn6a">
            <a:extLst>
              <a:ext uri="{FF2B5EF4-FFF2-40B4-BE49-F238E27FC236}">
                <a16:creationId xmlns:a16="http://schemas.microsoft.com/office/drawing/2014/main" id="{7AA37F78-4863-403E-B942-1A9EE022D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5724525"/>
            <a:ext cx="1482725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Estéticamente agradável</a:t>
            </a:r>
          </a:p>
          <a:p>
            <a:pPr algn="ctr" eaLnBrk="0" hangingPunct="0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9" name="Text Box 5" descr="fchn6a">
            <a:extLst>
              <a:ext uri="{FF2B5EF4-FFF2-40B4-BE49-F238E27FC236}">
                <a16:creationId xmlns:a16="http://schemas.microsoft.com/office/drawing/2014/main" id="{17FB151C-99A9-4FEC-8355-637510AFD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5724525"/>
            <a:ext cx="1258887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Compostos inorgânicos</a:t>
            </a:r>
          </a:p>
          <a:p>
            <a:pPr algn="ctr" eaLnBrk="0" hangingPunct="0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0" name="Text Box 6" descr="fchn6a">
            <a:extLst>
              <a:ext uri="{FF2B5EF4-FFF2-40B4-BE49-F238E27FC236}">
                <a16:creationId xmlns:a16="http://schemas.microsoft.com/office/drawing/2014/main" id="{5FC42AA0-D5B1-4FA0-A840-38DDA024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24525"/>
            <a:ext cx="1227138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Compostos orgânicos</a:t>
            </a:r>
          </a:p>
          <a:p>
            <a:pPr algn="ctr" eaLnBrk="0" hangingPunct="0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1" name="Text Box 7" descr="fchn6a">
            <a:extLst>
              <a:ext uri="{FF2B5EF4-FFF2-40B4-BE49-F238E27FC236}">
                <a16:creationId xmlns:a16="http://schemas.microsoft.com/office/drawing/2014/main" id="{4EAC9BE0-339E-44AA-9197-58C191BB7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724525"/>
            <a:ext cx="1617663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Sub-produtos da desinfecção</a:t>
            </a:r>
          </a:p>
          <a:p>
            <a:pPr algn="ctr" eaLnBrk="0" hangingPunct="0">
              <a:spcBef>
                <a:spcPct val="50000"/>
              </a:spcBef>
            </a:pPr>
            <a:endParaRPr lang="pt-BR" altLang="pt-BR" sz="16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2" name="Text Box 8" descr="fchn6a">
            <a:extLst>
              <a:ext uri="{FF2B5EF4-FFF2-40B4-BE49-F238E27FC236}">
                <a16:creationId xmlns:a16="http://schemas.microsoft.com/office/drawing/2014/main" id="{79105BBE-9098-4843-9491-02784D8A9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3" y="5724525"/>
            <a:ext cx="1898650" cy="9477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Microbiologicamente segura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7113" name="AutoShape 9">
            <a:extLst>
              <a:ext uri="{FF2B5EF4-FFF2-40B4-BE49-F238E27FC236}">
                <a16:creationId xmlns:a16="http://schemas.microsoft.com/office/drawing/2014/main" id="{A01D4758-DB34-4997-8D13-E763675A0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66950"/>
            <a:ext cx="1120775" cy="200025"/>
          </a:xfrm>
          <a:prstGeom prst="rightArrow">
            <a:avLst>
              <a:gd name="adj1" fmla="val 50000"/>
              <a:gd name="adj2" fmla="val 140079"/>
            </a:avLst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id="{9DA9E019-E176-4BC4-A369-57754CEA0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1600200"/>
            <a:ext cx="210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endParaRPr lang="pt-BR" altLang="pt-BR" sz="1600">
              <a:latin typeface="Times New Roman" panose="02020603050405020304" pitchFamily="18" charset="0"/>
            </a:endParaRPr>
          </a:p>
        </p:txBody>
      </p:sp>
      <p:sp>
        <p:nvSpPr>
          <p:cNvPr id="47116" name="AutoShape 12">
            <a:extLst>
              <a:ext uri="{FF2B5EF4-FFF2-40B4-BE49-F238E27FC236}">
                <a16:creationId xmlns:a16="http://schemas.microsoft.com/office/drawing/2014/main" id="{0C776629-8141-4C4F-AA9E-FC4AFA8666C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358106" y="3809207"/>
            <a:ext cx="649287" cy="196850"/>
          </a:xfrm>
          <a:prstGeom prst="rightArrow">
            <a:avLst>
              <a:gd name="adj1" fmla="val 50000"/>
              <a:gd name="adj2" fmla="val 82460"/>
            </a:avLst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7" name="Line 13">
            <a:extLst>
              <a:ext uri="{FF2B5EF4-FFF2-40B4-BE49-F238E27FC236}">
                <a16:creationId xmlns:a16="http://schemas.microsoft.com/office/drawing/2014/main" id="{AF7A2EFA-145D-43EC-9B9C-6DFF1923E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4791075"/>
            <a:ext cx="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8" name="Line 14">
            <a:extLst>
              <a:ext uri="{FF2B5EF4-FFF2-40B4-BE49-F238E27FC236}">
                <a16:creationId xmlns:a16="http://schemas.microsoft.com/office/drawing/2014/main" id="{486FBBA9-4713-423D-BF6C-F52072FCD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488" y="5153025"/>
            <a:ext cx="730091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9" name="Line 15">
            <a:extLst>
              <a:ext uri="{FF2B5EF4-FFF2-40B4-BE49-F238E27FC236}">
                <a16:creationId xmlns:a16="http://schemas.microsoft.com/office/drawing/2014/main" id="{5E256340-CDB7-419B-AC1C-82327164C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488" y="5167313"/>
            <a:ext cx="0" cy="547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20" name="Line 16">
            <a:extLst>
              <a:ext uri="{FF2B5EF4-FFF2-40B4-BE49-F238E27FC236}">
                <a16:creationId xmlns:a16="http://schemas.microsoft.com/office/drawing/2014/main" id="{8D250007-744F-435D-B326-B197630EB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800" y="515302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21" name="Line 17">
            <a:extLst>
              <a:ext uri="{FF2B5EF4-FFF2-40B4-BE49-F238E27FC236}">
                <a16:creationId xmlns:a16="http://schemas.microsoft.com/office/drawing/2014/main" id="{822EC6BF-63CF-41A0-8326-190ACA658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75" y="514826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22" name="Line 18">
            <a:extLst>
              <a:ext uri="{FF2B5EF4-FFF2-40B4-BE49-F238E27FC236}">
                <a16:creationId xmlns:a16="http://schemas.microsoft.com/office/drawing/2014/main" id="{364F588B-6527-4B66-8309-BF6A9179A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51466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23" name="Line 19">
            <a:extLst>
              <a:ext uri="{FF2B5EF4-FFF2-40B4-BE49-F238E27FC236}">
                <a16:creationId xmlns:a16="http://schemas.microsoft.com/office/drawing/2014/main" id="{2C1A21CF-3A85-45A5-932F-522BCBD70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7050" y="51466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24" name="Text Box 20">
            <a:extLst>
              <a:ext uri="{FF2B5EF4-FFF2-40B4-BE49-F238E27FC236}">
                <a16:creationId xmlns:a16="http://schemas.microsoft.com/office/drawing/2014/main" id="{9267489A-F3A7-4D69-A5F0-C5B06168D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33375"/>
            <a:ext cx="1700212" cy="64135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50000">
                <a:srgbClr val="009900">
                  <a:gamma/>
                  <a:shade val="46275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  <a:latin typeface="Times New Roman" panose="02020603050405020304" pitchFamily="18" charset="0"/>
              </a:rPr>
              <a:t>Qualidade da água bruta</a:t>
            </a:r>
            <a:endParaRPr lang="pt-BR" altLang="pt-BR" b="1">
              <a:latin typeface="Times New Roman" panose="02020603050405020304" pitchFamily="18" charset="0"/>
            </a:endParaRPr>
          </a:p>
        </p:txBody>
      </p:sp>
      <p:cxnSp>
        <p:nvCxnSpPr>
          <p:cNvPr id="47125" name="AutoShape 21">
            <a:extLst>
              <a:ext uri="{FF2B5EF4-FFF2-40B4-BE49-F238E27FC236}">
                <a16:creationId xmlns:a16="http://schemas.microsoft.com/office/drawing/2014/main" id="{3BD3DB5A-36DB-44DD-AC09-CE563DC6D054}"/>
              </a:ext>
            </a:extLst>
          </p:cNvPr>
          <p:cNvCxnSpPr>
            <a:cxnSpLocks noChangeShapeType="1"/>
            <a:stCxn id="47124" idx="2"/>
            <a:endCxn id="47106" idx="0"/>
          </p:cNvCxnSpPr>
          <p:nvPr/>
        </p:nvCxnSpPr>
        <p:spPr bwMode="auto">
          <a:xfrm rot="5400000">
            <a:off x="2100263" y="568325"/>
            <a:ext cx="539750" cy="1352550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126" name="Picture 22">
            <a:extLst>
              <a:ext uri="{FF2B5EF4-FFF2-40B4-BE49-F238E27FC236}">
                <a16:creationId xmlns:a16="http://schemas.microsoft.com/office/drawing/2014/main" id="{3A67E8F9-5383-433E-8AB9-ECBDB4CB3CF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27" name="Oval 23">
            <a:extLst>
              <a:ext uri="{FF2B5EF4-FFF2-40B4-BE49-F238E27FC236}">
                <a16:creationId xmlns:a16="http://schemas.microsoft.com/office/drawing/2014/main" id="{E4D07CA1-9036-41E5-B40C-C5D141961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734050"/>
            <a:ext cx="1512888" cy="935038"/>
          </a:xfrm>
          <a:prstGeom prst="ellipse">
            <a:avLst/>
          </a:prstGeom>
          <a:solidFill>
            <a:schemeClr val="accent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28" name="AutoShape 24">
            <a:extLst>
              <a:ext uri="{FF2B5EF4-FFF2-40B4-BE49-F238E27FC236}">
                <a16:creationId xmlns:a16="http://schemas.microsoft.com/office/drawing/2014/main" id="{42004177-5994-493B-83B6-DACCAAFC657A}"/>
              </a:ext>
            </a:extLst>
          </p:cNvPr>
          <p:cNvSpPr>
            <a:spLocks/>
          </p:cNvSpPr>
          <p:nvPr/>
        </p:nvSpPr>
        <p:spPr bwMode="auto">
          <a:xfrm>
            <a:off x="4500563" y="765175"/>
            <a:ext cx="863600" cy="3743325"/>
          </a:xfrm>
          <a:prstGeom prst="leftBrace">
            <a:avLst>
              <a:gd name="adj1" fmla="val 36121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29" name="Text Box 25">
            <a:extLst>
              <a:ext uri="{FF2B5EF4-FFF2-40B4-BE49-F238E27FC236}">
                <a16:creationId xmlns:a16="http://schemas.microsoft.com/office/drawing/2014/main" id="{1F75A2B2-C3E3-4E3D-8CBA-5FE20FB06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836613"/>
            <a:ext cx="3887788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Isenta de material particulado e coloidal que porventura possa oferecer prejuízos a qualidade estética da água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Isenta de cor real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Isenta de gosto e odor 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ETA Rio Grande - CAP 040">
            <a:extLst>
              <a:ext uri="{FF2B5EF4-FFF2-40B4-BE49-F238E27FC236}">
                <a16:creationId xmlns:a16="http://schemas.microsoft.com/office/drawing/2014/main" id="{5B999ED5-4B21-4DC9-A065-A9FCF5DD7FE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5256212" cy="394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8483" name="Picture 3">
            <a:extLst>
              <a:ext uri="{FF2B5EF4-FFF2-40B4-BE49-F238E27FC236}">
                <a16:creationId xmlns:a16="http://schemas.microsoft.com/office/drawing/2014/main" id="{99B1D9EB-2B03-4E4F-BB05-328CCC9A22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4" name="Text Box 4">
            <a:extLst>
              <a:ext uri="{FF2B5EF4-FFF2-40B4-BE49-F238E27FC236}">
                <a16:creationId xmlns:a16="http://schemas.microsoft.com/office/drawing/2014/main" id="{6D7D6519-C144-4CB8-BBA0-B529A088E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949950"/>
            <a:ext cx="34559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latin typeface="Garamond" panose="02020404030301010803" pitchFamily="18" charset="0"/>
              </a:rPr>
              <a:t>Dimetildisulfeto</a:t>
            </a:r>
          </a:p>
        </p:txBody>
      </p:sp>
      <p:cxnSp>
        <p:nvCxnSpPr>
          <p:cNvPr id="148485" name="AutoShape 5">
            <a:extLst>
              <a:ext uri="{FF2B5EF4-FFF2-40B4-BE49-F238E27FC236}">
                <a16:creationId xmlns:a16="http://schemas.microsoft.com/office/drawing/2014/main" id="{DBC7D09F-B3A1-4318-94B3-50A798DAC181}"/>
              </a:ext>
            </a:extLst>
          </p:cNvPr>
          <p:cNvCxnSpPr>
            <a:cxnSpLocks noChangeShapeType="1"/>
            <a:stCxn id="148484" idx="0"/>
            <a:endCxn id="148490" idx="2"/>
          </p:cNvCxnSpPr>
          <p:nvPr/>
        </p:nvCxnSpPr>
        <p:spPr bwMode="auto">
          <a:xfrm rot="16200000">
            <a:off x="6507163" y="5187950"/>
            <a:ext cx="1060450" cy="4635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486" name="Text Box 6">
            <a:extLst>
              <a:ext uri="{FF2B5EF4-FFF2-40B4-BE49-F238E27FC236}">
                <a16:creationId xmlns:a16="http://schemas.microsoft.com/office/drawing/2014/main" id="{CFF63B6C-AC15-4C4E-AB43-44B4B01F8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924175"/>
            <a:ext cx="45354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 i="1">
                <a:latin typeface="Garamond" panose="02020404030301010803" pitchFamily="18" charset="0"/>
              </a:rPr>
              <a:t>Microcystis flos-aquae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es-ES_tradnl" altLang="pt-BR" sz="3200" b="1" i="1">
                <a:latin typeface="Garamond" panose="02020404030301010803" pitchFamily="18" charset="0"/>
              </a:rPr>
              <a:t>Oscillatoria chalybea</a:t>
            </a:r>
            <a:r>
              <a:rPr lang="pt-BR" altLang="pt-BR" sz="320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48490" name="Picture 10">
            <a:extLst>
              <a:ext uri="{FF2B5EF4-FFF2-40B4-BE49-F238E27FC236}">
                <a16:creationId xmlns:a16="http://schemas.microsoft.com/office/drawing/2014/main" id="{5F8EA791-B3F8-45CA-95DD-D2352A1B295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420938"/>
            <a:ext cx="2803525" cy="2468562"/>
          </a:xfrm>
          <a:noFill/>
          <a:ln/>
        </p:spPr>
      </p:pic>
      <p:sp>
        <p:nvSpPr>
          <p:cNvPr id="148488" name="Rectangle 8">
            <a:extLst>
              <a:ext uri="{FF2B5EF4-FFF2-40B4-BE49-F238E27FC236}">
                <a16:creationId xmlns:a16="http://schemas.microsoft.com/office/drawing/2014/main" id="{C5279BD9-27BF-4D46-81AA-4AC0D312F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5843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GOSTO E ODOR EM ÁGUAS DE ABASTECIMENTO ORIUNDOS DE SUBPRODUTOS METABÓLICOS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ETA Rio Grande - CAP 040">
            <a:extLst>
              <a:ext uri="{FF2B5EF4-FFF2-40B4-BE49-F238E27FC236}">
                <a16:creationId xmlns:a16="http://schemas.microsoft.com/office/drawing/2014/main" id="{7EA78B01-BDD5-4FF5-A279-BA876ED8E12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8569325" cy="478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915" name="Picture 3">
            <a:extLst>
              <a:ext uri="{FF2B5EF4-FFF2-40B4-BE49-F238E27FC236}">
                <a16:creationId xmlns:a16="http://schemas.microsoft.com/office/drawing/2014/main" id="{13323970-D0F1-46B1-A12E-6D2E6D4AEF0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7529" name="Group 617">
            <a:extLst>
              <a:ext uri="{FF2B5EF4-FFF2-40B4-BE49-F238E27FC236}">
                <a16:creationId xmlns:a16="http://schemas.microsoft.com/office/drawing/2014/main" id="{4FA188A4-DE2A-4D1F-A13F-FF2034B1EDC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39750" y="2205038"/>
          <a:ext cx="8064500" cy="4125912"/>
        </p:xfrm>
        <a:graphic>
          <a:graphicData uri="http://schemas.openxmlformats.org/drawingml/2006/table">
            <a:tbl>
              <a:tblPr/>
              <a:tblGrid>
                <a:gridCol w="2689225">
                  <a:extLst>
                    <a:ext uri="{9D8B030D-6E8A-4147-A177-3AD203B41FA5}">
                      <a16:colId xmlns:a16="http://schemas.microsoft.com/office/drawing/2014/main" val="1833842884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3231714841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3873799819"/>
                    </a:ext>
                  </a:extLst>
                </a:gridCol>
              </a:tblGrid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Composto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Fonte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Odor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082440"/>
                  </a:ext>
                </a:extLst>
              </a:tr>
              <a:tr h="3841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Odores de terra e gramíneo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164380"/>
                  </a:ext>
                </a:extLst>
              </a:tr>
              <a:tr h="963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Geosmina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Actinomicetos,algas azuis e cianobactérias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Terra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718739"/>
                  </a:ext>
                </a:extLst>
              </a:tr>
              <a:tr h="965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MIB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Actinomicetos,algas azuis e cianobactérias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Mofo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002580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2-isopropyl-methoxy-pyrazine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Actinomicetos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Mofo, batata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338292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Cloroanisole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Metilação de clorofenóis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Mofo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898911"/>
                  </a:ext>
                </a:extLst>
              </a:tr>
            </a:tbl>
          </a:graphicData>
        </a:graphic>
      </p:graphicFrame>
      <p:sp>
        <p:nvSpPr>
          <p:cNvPr id="166920" name="Rectangle 8">
            <a:extLst>
              <a:ext uri="{FF2B5EF4-FFF2-40B4-BE49-F238E27FC236}">
                <a16:creationId xmlns:a16="http://schemas.microsoft.com/office/drawing/2014/main" id="{9BE5A254-690A-4DF3-8FB3-29784443F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5843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GOSTO E ODOR EM ÁGUAS DE ABASTECIMENTO ORIUNDOS DE SUBPRODUTOS METABÓLICOS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ETA Rio Grande - CAP 040">
            <a:extLst>
              <a:ext uri="{FF2B5EF4-FFF2-40B4-BE49-F238E27FC236}">
                <a16:creationId xmlns:a16="http://schemas.microsoft.com/office/drawing/2014/main" id="{8F119192-8474-4300-8975-9C55F470C00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8569325" cy="478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939" name="Picture 3">
            <a:extLst>
              <a:ext uri="{FF2B5EF4-FFF2-40B4-BE49-F238E27FC236}">
                <a16:creationId xmlns:a16="http://schemas.microsoft.com/office/drawing/2014/main" id="{0E1DCFB4-BD21-47C2-AE16-50B7DE17203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8459" name="Group 523">
            <a:extLst>
              <a:ext uri="{FF2B5EF4-FFF2-40B4-BE49-F238E27FC236}">
                <a16:creationId xmlns:a16="http://schemas.microsoft.com/office/drawing/2014/main" id="{23A2AB03-CFE0-4495-94EA-54F871F1112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71550" y="2636838"/>
          <a:ext cx="7272338" cy="2736850"/>
        </p:xfrm>
        <a:graphic>
          <a:graphicData uri="http://schemas.openxmlformats.org/drawingml/2006/table">
            <a:tbl>
              <a:tblPr/>
              <a:tblGrid>
                <a:gridCol w="2424113">
                  <a:extLst>
                    <a:ext uri="{9D8B030D-6E8A-4147-A177-3AD203B41FA5}">
                      <a16:colId xmlns:a16="http://schemas.microsoft.com/office/drawing/2014/main" val="4221021490"/>
                    </a:ext>
                  </a:extLst>
                </a:gridCol>
                <a:gridCol w="2424112">
                  <a:extLst>
                    <a:ext uri="{9D8B030D-6E8A-4147-A177-3AD203B41FA5}">
                      <a16:colId xmlns:a16="http://schemas.microsoft.com/office/drawing/2014/main" val="1127302939"/>
                    </a:ext>
                  </a:extLst>
                </a:gridCol>
                <a:gridCol w="2424113">
                  <a:extLst>
                    <a:ext uri="{9D8B030D-6E8A-4147-A177-3AD203B41FA5}">
                      <a16:colId xmlns:a16="http://schemas.microsoft.com/office/drawing/2014/main" val="348869690"/>
                    </a:ext>
                  </a:extLst>
                </a:gridCol>
              </a:tblGrid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Composto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Fonte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Odor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166797"/>
                  </a:ext>
                </a:extLst>
              </a:tr>
              <a:tr h="5746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Odores de vegetais, frutífero e florais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811992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Trans-2,cis-6-nonadienal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Algas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Pepino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205032"/>
                  </a:ext>
                </a:extLst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Aldeídos (&gt; C</a:t>
                      </a:r>
                      <a:r>
                        <a:rPr kumimoji="0" lang="pt-BR" altLang="pt-BR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Ozonização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Frutífero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391127"/>
                  </a:ext>
                </a:extLst>
              </a:tr>
            </a:tbl>
          </a:graphicData>
        </a:graphic>
      </p:graphicFrame>
      <p:sp>
        <p:nvSpPr>
          <p:cNvPr id="167940" name="Rectangle 4">
            <a:extLst>
              <a:ext uri="{FF2B5EF4-FFF2-40B4-BE49-F238E27FC236}">
                <a16:creationId xmlns:a16="http://schemas.microsoft.com/office/drawing/2014/main" id="{C133C014-3AA3-40A1-B396-CEE089B27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5843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GOSTO E ODOR EM ÁGUAS DE ABASTECIMENTO ORIUNDOS DE SUBPRODUTOS METABÓLICOS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 descr="ETA Rio Grande - CAP 040">
            <a:extLst>
              <a:ext uri="{FF2B5EF4-FFF2-40B4-BE49-F238E27FC236}">
                <a16:creationId xmlns:a16="http://schemas.microsoft.com/office/drawing/2014/main" id="{8F89C070-F70D-4A6E-B65B-DDC867E1C56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8569325" cy="478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964" name="Picture 4">
            <a:extLst>
              <a:ext uri="{FF2B5EF4-FFF2-40B4-BE49-F238E27FC236}">
                <a16:creationId xmlns:a16="http://schemas.microsoft.com/office/drawing/2014/main" id="{C6D78C7D-D279-4E9B-83BD-1A4D7CAA20F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9116" name="Group 156">
            <a:extLst>
              <a:ext uri="{FF2B5EF4-FFF2-40B4-BE49-F238E27FC236}">
                <a16:creationId xmlns:a16="http://schemas.microsoft.com/office/drawing/2014/main" id="{A0EA9742-5D52-4594-9CE9-D9A4AF967C5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16013" y="2492375"/>
          <a:ext cx="7056437" cy="3168650"/>
        </p:xfrm>
        <a:graphic>
          <a:graphicData uri="http://schemas.openxmlformats.org/drawingml/2006/table">
            <a:tbl>
              <a:tblPr/>
              <a:tblGrid>
                <a:gridCol w="2352675">
                  <a:extLst>
                    <a:ext uri="{9D8B030D-6E8A-4147-A177-3AD203B41FA5}">
                      <a16:colId xmlns:a16="http://schemas.microsoft.com/office/drawing/2014/main" val="909734105"/>
                    </a:ext>
                  </a:extLst>
                </a:gridCol>
                <a:gridCol w="2351087">
                  <a:extLst>
                    <a:ext uri="{9D8B030D-6E8A-4147-A177-3AD203B41FA5}">
                      <a16:colId xmlns:a16="http://schemas.microsoft.com/office/drawing/2014/main" val="1824608544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93460193"/>
                    </a:ext>
                  </a:extLst>
                </a:gridCol>
              </a:tblGrid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Composto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Fonte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Odor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741794"/>
                  </a:ext>
                </a:extLst>
              </a:tr>
              <a:tr h="4460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Odores de peixe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737591"/>
                  </a:ext>
                </a:extLst>
              </a:tr>
              <a:tr h="148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n-Hexanal e n-Heptanal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Algas flageladas, diatomáceas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Peixe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866262"/>
                  </a:ext>
                </a:extLst>
              </a:tr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Hepta e decadienal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Algas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Peixe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498343"/>
                  </a:ext>
                </a:extLst>
              </a:tr>
            </a:tbl>
          </a:graphicData>
        </a:graphic>
      </p:graphicFrame>
      <p:sp>
        <p:nvSpPr>
          <p:cNvPr id="168962" name="Rectangle 2">
            <a:extLst>
              <a:ext uri="{FF2B5EF4-FFF2-40B4-BE49-F238E27FC236}">
                <a16:creationId xmlns:a16="http://schemas.microsoft.com/office/drawing/2014/main" id="{EC517CC3-040A-4023-B10B-BED02685D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5843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GOSTO E ODOR EM ÁGUAS DE ABASTECIMENTO ORIUNDOS DE SUBPRODUTOS METABÓLICOS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ETA Rio Grande - CAP 040">
            <a:extLst>
              <a:ext uri="{FF2B5EF4-FFF2-40B4-BE49-F238E27FC236}">
                <a16:creationId xmlns:a16="http://schemas.microsoft.com/office/drawing/2014/main" id="{013E4C2C-3D7E-4D94-B027-68FB4D5A915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8569325" cy="478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88" name="Picture 4">
            <a:extLst>
              <a:ext uri="{FF2B5EF4-FFF2-40B4-BE49-F238E27FC236}">
                <a16:creationId xmlns:a16="http://schemas.microsoft.com/office/drawing/2014/main" id="{13A05F99-8626-4563-8792-694E11E2A85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0160" name="Group 176">
            <a:extLst>
              <a:ext uri="{FF2B5EF4-FFF2-40B4-BE49-F238E27FC236}">
                <a16:creationId xmlns:a16="http://schemas.microsoft.com/office/drawing/2014/main" id="{B466A62D-1629-4A1B-A694-DAE5FC77A55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55650" y="1916113"/>
          <a:ext cx="7632700" cy="4435475"/>
        </p:xfrm>
        <a:graphic>
          <a:graphicData uri="http://schemas.openxmlformats.org/drawingml/2006/table">
            <a:tbl>
              <a:tblPr/>
              <a:tblGrid>
                <a:gridCol w="2543175">
                  <a:extLst>
                    <a:ext uri="{9D8B030D-6E8A-4147-A177-3AD203B41FA5}">
                      <a16:colId xmlns:a16="http://schemas.microsoft.com/office/drawing/2014/main" val="755216690"/>
                    </a:ext>
                  </a:extLst>
                </a:gridCol>
                <a:gridCol w="2546350">
                  <a:extLst>
                    <a:ext uri="{9D8B030D-6E8A-4147-A177-3AD203B41FA5}">
                      <a16:colId xmlns:a16="http://schemas.microsoft.com/office/drawing/2014/main" val="2248723343"/>
                    </a:ext>
                  </a:extLst>
                </a:gridCol>
                <a:gridCol w="2543175">
                  <a:extLst>
                    <a:ext uri="{9D8B030D-6E8A-4147-A177-3AD203B41FA5}">
                      <a16:colId xmlns:a16="http://schemas.microsoft.com/office/drawing/2014/main" val="2260731375"/>
                    </a:ext>
                  </a:extLst>
                </a:gridCol>
              </a:tblGrid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Composto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Fonte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Odor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825160"/>
                  </a:ext>
                </a:extLst>
              </a:tr>
              <a:tr h="4095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Odores pantanoso, séptico e sulfuroso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188053"/>
                  </a:ext>
                </a:extLst>
              </a:tr>
              <a:tr h="1038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Mercaptanas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Decomposição de microrganismos e  algas azuis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Sulfuroso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428932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Dimetil-polisulfetos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Bactérias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Pantanoso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010016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Sulfeto de hidrogênio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Bactérias anaeróbias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Ovo podre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766567"/>
                  </a:ext>
                </a:extLst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Aldeídos (baixo peso molecular)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Cloração de aminoácidos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Pantanoso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458524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Desconhecido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Dióxido de cloro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Urina de gato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144328"/>
                  </a:ext>
                </a:extLst>
              </a:tr>
            </a:tbl>
          </a:graphicData>
        </a:graphic>
      </p:graphicFrame>
      <p:sp>
        <p:nvSpPr>
          <p:cNvPr id="169986" name="Rectangle 2">
            <a:extLst>
              <a:ext uri="{FF2B5EF4-FFF2-40B4-BE49-F238E27FC236}">
                <a16:creationId xmlns:a16="http://schemas.microsoft.com/office/drawing/2014/main" id="{EB80885D-2071-46B9-B00E-C7326F270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5843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GOSTO E ODOR EM ÁGUAS DE ABASTECIMENTO ORIUNDOS DE SUBPRODUTOS METABÓLICOS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1" name="Picture 3" descr="ETA Rio Grande - CAP 040">
            <a:extLst>
              <a:ext uri="{FF2B5EF4-FFF2-40B4-BE49-F238E27FC236}">
                <a16:creationId xmlns:a16="http://schemas.microsoft.com/office/drawing/2014/main" id="{390A7725-CA87-48F8-BB44-75CCE34309C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92275"/>
            <a:ext cx="8713788" cy="4976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12" name="Picture 4">
            <a:extLst>
              <a:ext uri="{FF2B5EF4-FFF2-40B4-BE49-F238E27FC236}">
                <a16:creationId xmlns:a16="http://schemas.microsoft.com/office/drawing/2014/main" id="{2E514AB0-AC64-414E-B8F9-B251B93404E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1197" name="Group 189">
            <a:extLst>
              <a:ext uri="{FF2B5EF4-FFF2-40B4-BE49-F238E27FC236}">
                <a16:creationId xmlns:a16="http://schemas.microsoft.com/office/drawing/2014/main" id="{831664E5-0626-4B81-8A4C-2FFFC4D7E00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95288" y="1960563"/>
          <a:ext cx="8424862" cy="4348162"/>
        </p:xfrm>
        <a:graphic>
          <a:graphicData uri="http://schemas.openxmlformats.org/drawingml/2006/table">
            <a:tbl>
              <a:tblPr/>
              <a:tblGrid>
                <a:gridCol w="2808287">
                  <a:extLst>
                    <a:ext uri="{9D8B030D-6E8A-4147-A177-3AD203B41FA5}">
                      <a16:colId xmlns:a16="http://schemas.microsoft.com/office/drawing/2014/main" val="3966168331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1970846084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110088425"/>
                    </a:ext>
                  </a:extLst>
                </a:gridCol>
              </a:tblGrid>
              <a:tr h="127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Composto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Fonte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Odor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928795"/>
                  </a:ext>
                </a:extLst>
              </a:tr>
              <a:tr h="1270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Odores medicinais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56229"/>
                  </a:ext>
                </a:extLst>
              </a:tr>
              <a:tr h="127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Clorofenóis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Cloração de fenóis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Medicinal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686021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Trihalometanos iodados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Cloraminação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Medicinal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469447"/>
                  </a:ext>
                </a:extLst>
              </a:tr>
              <a:tr h="1270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Odores químicos e hidrocarbonetos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817153"/>
                  </a:ext>
                </a:extLst>
              </a:tr>
              <a:tr h="211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Anti-oxidantes fenólicos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Tubos de polietileno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Plástico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02405"/>
                  </a:ext>
                </a:extLst>
              </a:tr>
              <a:tr h="1270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Odores de cloro e ozônio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558774"/>
                  </a:ext>
                </a:extLst>
              </a:tr>
              <a:tr h="128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Cloro livre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Desinfecção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Cloro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27851"/>
                  </a:ext>
                </a:extLst>
              </a:tr>
              <a:tr h="127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Monocloramina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Desinfecção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Cloro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197991"/>
                  </a:ext>
                </a:extLst>
              </a:tr>
              <a:tr h="128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Dicloramina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Desinfecção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Piscina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43810"/>
                  </a:ext>
                </a:extLst>
              </a:tr>
              <a:tr h="127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Ozônio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Desinfecção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Ozônio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237798"/>
                  </a:ext>
                </a:extLst>
              </a:tr>
            </a:tbl>
          </a:graphicData>
        </a:graphic>
      </p:graphicFrame>
      <p:sp>
        <p:nvSpPr>
          <p:cNvPr id="171010" name="Rectangle 2">
            <a:extLst>
              <a:ext uri="{FF2B5EF4-FFF2-40B4-BE49-F238E27FC236}">
                <a16:creationId xmlns:a16="http://schemas.microsoft.com/office/drawing/2014/main" id="{557B4410-9890-4724-8A31-0BCD8965C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5843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GOSTO E ODOR EM ÁGUAS DE ABASTECIMENTO ORIUNDOS DE SUBPRODUTOS METABÓLICOS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>
            <a:extLst>
              <a:ext uri="{FF2B5EF4-FFF2-40B4-BE49-F238E27FC236}">
                <a16:creationId xmlns:a16="http://schemas.microsoft.com/office/drawing/2014/main" id="{77D2DC84-43FC-437B-A098-E5A074DB99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6" name="Rectangle 8">
            <a:extLst>
              <a:ext uri="{FF2B5EF4-FFF2-40B4-BE49-F238E27FC236}">
                <a16:creationId xmlns:a16="http://schemas.microsoft.com/office/drawing/2014/main" id="{F79160ED-1121-4CA0-B35B-87565E7CA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333375"/>
            <a:ext cx="8964612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ANÁLISE SENSORIAL, MÉTODO ANALÍTICO E PERCEPÇÃO DOS CONSUMIDORES</a:t>
            </a:r>
          </a:p>
        </p:txBody>
      </p:sp>
      <p:graphicFrame>
        <p:nvGraphicFramePr>
          <p:cNvPr id="150542" name="Object 14">
            <a:extLst>
              <a:ext uri="{FF2B5EF4-FFF2-40B4-BE49-F238E27FC236}">
                <a16:creationId xmlns:a16="http://schemas.microsoft.com/office/drawing/2014/main" id="{BEE69E65-178F-4186-9D9B-0D5B2664217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80975" y="1196975"/>
          <a:ext cx="8783638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6" name="Gráfico" r:id="rId4" imgW="6286500" imgH="3390900" progId="Excel.Chart.8">
                  <p:embed followColorScheme="full"/>
                </p:oleObj>
              </mc:Choice>
              <mc:Fallback>
                <p:oleObj name="Gráfico" r:id="rId4" imgW="6286500" imgH="3390900" progId="Excel.Chart.8">
                  <p:embed followColorScheme="full"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196975"/>
                        <a:ext cx="8783638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44" name="Rectangle 16">
            <a:extLst>
              <a:ext uri="{FF2B5EF4-FFF2-40B4-BE49-F238E27FC236}">
                <a16:creationId xmlns:a16="http://schemas.microsoft.com/office/drawing/2014/main" id="{93CB4CF9-8FE8-40EF-BD6B-CBD8A0EB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967413"/>
            <a:ext cx="8964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sz="2000" b="1"/>
              <a:t>Concentrações de MIB, Geosmin e Intensidade de Gosto e Odor para a água final produzida pelo Sistema Produtor do Guarapiranga no período de 2002 a 2004. 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>
            <a:extLst>
              <a:ext uri="{FF2B5EF4-FFF2-40B4-BE49-F238E27FC236}">
                <a16:creationId xmlns:a16="http://schemas.microsoft.com/office/drawing/2014/main" id="{CFF4E9A5-154E-43F0-AE68-3A7297ED700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5" name="Rectangle 3">
            <a:extLst>
              <a:ext uri="{FF2B5EF4-FFF2-40B4-BE49-F238E27FC236}">
                <a16:creationId xmlns:a16="http://schemas.microsoft.com/office/drawing/2014/main" id="{A0C2CDB3-885D-4EC9-8396-3491084B8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ANÁLISE SENSORIAL, MÉTODO ANALÍTICO E PERCEPÇÃO DOS CONSUMIDORES</a:t>
            </a:r>
          </a:p>
        </p:txBody>
      </p:sp>
      <p:graphicFrame>
        <p:nvGraphicFramePr>
          <p:cNvPr id="151565" name="Object 13">
            <a:extLst>
              <a:ext uri="{FF2B5EF4-FFF2-40B4-BE49-F238E27FC236}">
                <a16:creationId xmlns:a16="http://schemas.microsoft.com/office/drawing/2014/main" id="{BBE159E7-AED0-4872-B415-5C443984EDE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95288" y="1062038"/>
          <a:ext cx="8208962" cy="503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9" name="Gráfico" r:id="rId4" imgW="5267325" imgH="3228975" progId="Excel.Chart.8">
                  <p:embed followColorScheme="full"/>
                </p:oleObj>
              </mc:Choice>
              <mc:Fallback>
                <p:oleObj name="Gráfico" r:id="rId4" imgW="5267325" imgH="3228975" progId="Excel.Chart.8">
                  <p:embed followColorScheme="full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62038"/>
                        <a:ext cx="8208962" cy="503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7" name="Rectangle 15">
            <a:extLst>
              <a:ext uri="{FF2B5EF4-FFF2-40B4-BE49-F238E27FC236}">
                <a16:creationId xmlns:a16="http://schemas.microsoft.com/office/drawing/2014/main" id="{41071A3F-871B-47D5-BA3C-F58BE51CF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027738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b="1"/>
              <a:t>Concentrações de MIB, Geosmin e número de reclamações dos consumidores para a água final produzida pelo Sistema Produtor do Guarapiranga para o ano de 2002. 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>
            <a:extLst>
              <a:ext uri="{FF2B5EF4-FFF2-40B4-BE49-F238E27FC236}">
                <a16:creationId xmlns:a16="http://schemas.microsoft.com/office/drawing/2014/main" id="{CFD34D70-5B59-42E3-A851-FCA8FDE64DB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7" name="Rectangle 3">
            <a:extLst>
              <a:ext uri="{FF2B5EF4-FFF2-40B4-BE49-F238E27FC236}">
                <a16:creationId xmlns:a16="http://schemas.microsoft.com/office/drawing/2014/main" id="{32B2B7CA-61BE-4245-BA95-DA1C93FCE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ANÁLISE SENSORIAL, MÉTODO ANALÍTICO E PERCEPÇÃO DOS CONSUMIDORES</a:t>
            </a:r>
          </a:p>
        </p:txBody>
      </p:sp>
      <p:sp>
        <p:nvSpPr>
          <p:cNvPr id="154634" name="Rectangle 10">
            <a:extLst>
              <a:ext uri="{FF2B5EF4-FFF2-40B4-BE49-F238E27FC236}">
                <a16:creationId xmlns:a16="http://schemas.microsoft.com/office/drawing/2014/main" id="{EFDE0CAD-F3C3-4DAA-B806-09163A802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6027738"/>
            <a:ext cx="885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b="1"/>
              <a:t>Concentrações de MIB, Geosmin e número de reclamações dos consumidores para a água final produzida pelo Sistema Produtor do Guarapiranga para o ano de 2003 </a:t>
            </a:r>
          </a:p>
        </p:txBody>
      </p:sp>
      <p:graphicFrame>
        <p:nvGraphicFramePr>
          <p:cNvPr id="154635" name="Object 11">
            <a:extLst>
              <a:ext uri="{FF2B5EF4-FFF2-40B4-BE49-F238E27FC236}">
                <a16:creationId xmlns:a16="http://schemas.microsoft.com/office/drawing/2014/main" id="{7C14982A-CD14-4988-AD7A-9BD02C7D71F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39750" y="1341438"/>
          <a:ext cx="7920038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8" name="Gráfico" r:id="rId4" imgW="5267325" imgH="3228975" progId="Excel.Chart.8">
                  <p:embed followColorScheme="full"/>
                </p:oleObj>
              </mc:Choice>
              <mc:Fallback>
                <p:oleObj name="Gráfico" r:id="rId4" imgW="5267325" imgH="3228975" progId="Excel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41438"/>
                        <a:ext cx="7920038" cy="485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68116069-BFC2-418D-9E7E-93D11285C5C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1" name="Rectangle 3">
            <a:extLst>
              <a:ext uri="{FF2B5EF4-FFF2-40B4-BE49-F238E27FC236}">
                <a16:creationId xmlns:a16="http://schemas.microsoft.com/office/drawing/2014/main" id="{C813DCAB-EF71-44FC-99F1-227E41B37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ANÁLISE SENSORIAL, MÉTODO ANALÍTICO E PERCEPÇÃO DOS CONSUMIDORES</a:t>
            </a:r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1F80F0B6-30DD-4FD9-8131-68B3B8C0B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6027738"/>
            <a:ext cx="885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b="1"/>
              <a:t>Concentrações de MIB, Geosmin e número de reclamações dos consumidores para a água final produzida pelo Sistema Produtor do Guarapiranga para o ano de 2004 </a:t>
            </a:r>
          </a:p>
        </p:txBody>
      </p:sp>
      <p:graphicFrame>
        <p:nvGraphicFramePr>
          <p:cNvPr id="155655" name="Object 7">
            <a:extLst>
              <a:ext uri="{FF2B5EF4-FFF2-40B4-BE49-F238E27FC236}">
                <a16:creationId xmlns:a16="http://schemas.microsoft.com/office/drawing/2014/main" id="{5054FD81-68B6-4A50-BE73-5EC11113B21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39750" y="1323975"/>
          <a:ext cx="7993063" cy="490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8" name="Gráfico" r:id="rId4" imgW="5267325" imgH="3228975" progId="Excel.Chart.8">
                  <p:embed followColorScheme="full"/>
                </p:oleObj>
              </mc:Choice>
              <mc:Fallback>
                <p:oleObj name="Gráfico" r:id="rId4" imgW="5267325" imgH="3228975" progId="Excel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23975"/>
                        <a:ext cx="7993063" cy="490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A5DA867C-20C3-4771-AEA4-51AFAF131A7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3">
            <a:extLst>
              <a:ext uri="{FF2B5EF4-FFF2-40B4-BE49-F238E27FC236}">
                <a16:creationId xmlns:a16="http://schemas.microsoft.com/office/drawing/2014/main" id="{9288DB2F-E038-4838-A346-BA66C3FF3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385763"/>
            <a:ext cx="8245475" cy="1212850"/>
          </a:xfrm>
        </p:spPr>
        <p:txBody>
          <a:bodyPr/>
          <a:lstStyle/>
          <a:p>
            <a:r>
              <a:rPr lang="pt-BR" altLang="pt-BR" sz="4000">
                <a:solidFill>
                  <a:schemeClr val="tx1"/>
                </a:solidFill>
              </a:rPr>
              <a:t>CONTAMINANTES EM ÁGUAS NATURAIS E SUA REMOÇÃO</a:t>
            </a:r>
          </a:p>
        </p:txBody>
      </p:sp>
      <p:sp>
        <p:nvSpPr>
          <p:cNvPr id="46084" name="AutoShape 4">
            <a:extLst>
              <a:ext uri="{FF2B5EF4-FFF2-40B4-BE49-F238E27FC236}">
                <a16:creationId xmlns:a16="http://schemas.microsoft.com/office/drawing/2014/main" id="{008CE9D2-8CFF-4440-BD42-44615163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1924050"/>
            <a:ext cx="223837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46085" name="AutoShape 5">
            <a:extLst>
              <a:ext uri="{FF2B5EF4-FFF2-40B4-BE49-F238E27FC236}">
                <a16:creationId xmlns:a16="http://schemas.microsoft.com/office/drawing/2014/main" id="{E7312945-F70B-4A4A-BC8C-C2D34C99C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3135313"/>
            <a:ext cx="2806700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Sólidos em Suspensão</a:t>
            </a:r>
          </a:p>
        </p:txBody>
      </p:sp>
      <p:sp>
        <p:nvSpPr>
          <p:cNvPr id="46086" name="AutoShape 6">
            <a:extLst>
              <a:ext uri="{FF2B5EF4-FFF2-40B4-BE49-F238E27FC236}">
                <a16:creationId xmlns:a16="http://schemas.microsoft.com/office/drawing/2014/main" id="{62A15E08-3E35-4B41-86E6-CC8927F6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3135313"/>
            <a:ext cx="3167063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46087" name="AutoShape 7">
            <a:extLst>
              <a:ext uri="{FF2B5EF4-FFF2-40B4-BE49-F238E27FC236}">
                <a16:creationId xmlns:a16="http://schemas.microsoft.com/office/drawing/2014/main" id="{5EBE61FE-3159-4EEA-B391-149CD111DEDF}"/>
              </a:ext>
            </a:extLst>
          </p:cNvPr>
          <p:cNvCxnSpPr>
            <a:cxnSpLocks noChangeShapeType="1"/>
            <a:stCxn id="46084" idx="3"/>
            <a:endCxn id="46085" idx="1"/>
          </p:cNvCxnSpPr>
          <p:nvPr/>
        </p:nvCxnSpPr>
        <p:spPr bwMode="auto">
          <a:xfrm rot="5400000">
            <a:off x="2755107" y="1488281"/>
            <a:ext cx="865188" cy="2759075"/>
          </a:xfrm>
          <a:prstGeom prst="bentConnector3">
            <a:avLst>
              <a:gd name="adj1" fmla="val 4036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8" name="AutoShape 8">
            <a:extLst>
              <a:ext uri="{FF2B5EF4-FFF2-40B4-BE49-F238E27FC236}">
                <a16:creationId xmlns:a16="http://schemas.microsoft.com/office/drawing/2014/main" id="{0333F08C-D06E-4E44-90AC-F2EE36C84965}"/>
              </a:ext>
            </a:extLst>
          </p:cNvPr>
          <p:cNvCxnSpPr>
            <a:cxnSpLocks noChangeShapeType="1"/>
            <a:stCxn id="46084" idx="3"/>
            <a:endCxn id="46086" idx="1"/>
          </p:cNvCxnSpPr>
          <p:nvPr/>
        </p:nvCxnSpPr>
        <p:spPr bwMode="auto">
          <a:xfrm rot="16200000" flipH="1">
            <a:off x="4933950" y="2068513"/>
            <a:ext cx="865188" cy="1598612"/>
          </a:xfrm>
          <a:prstGeom prst="bentConnector3">
            <a:avLst>
              <a:gd name="adj1" fmla="val 4036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89" name="AutoShape 9">
            <a:extLst>
              <a:ext uri="{FF2B5EF4-FFF2-40B4-BE49-F238E27FC236}">
                <a16:creationId xmlns:a16="http://schemas.microsoft.com/office/drawing/2014/main" id="{504CB27C-306E-4CFD-829B-AD7FD2F1E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4665663"/>
            <a:ext cx="1584325" cy="9175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SST Orgânicos</a:t>
            </a:r>
          </a:p>
        </p:txBody>
      </p:sp>
      <p:sp>
        <p:nvSpPr>
          <p:cNvPr id="46090" name="AutoShape 10">
            <a:extLst>
              <a:ext uri="{FF2B5EF4-FFF2-40B4-BE49-F238E27FC236}">
                <a16:creationId xmlns:a16="http://schemas.microsoft.com/office/drawing/2014/main" id="{190B3D75-ADDC-4179-B6A8-BE86B1628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4646613"/>
            <a:ext cx="1798637" cy="9175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SST Inorgânicos</a:t>
            </a:r>
          </a:p>
        </p:txBody>
      </p:sp>
      <p:cxnSp>
        <p:nvCxnSpPr>
          <p:cNvPr id="46091" name="AutoShape 11">
            <a:extLst>
              <a:ext uri="{FF2B5EF4-FFF2-40B4-BE49-F238E27FC236}">
                <a16:creationId xmlns:a16="http://schemas.microsoft.com/office/drawing/2014/main" id="{03FC6481-4C02-4FB6-87CE-7C44599E6A3D}"/>
              </a:ext>
            </a:extLst>
          </p:cNvPr>
          <p:cNvCxnSpPr>
            <a:cxnSpLocks noChangeShapeType="1"/>
            <a:stCxn id="46085" idx="3"/>
            <a:endCxn id="46089" idx="1"/>
          </p:cNvCxnSpPr>
          <p:nvPr/>
        </p:nvCxnSpPr>
        <p:spPr bwMode="auto">
          <a:xfrm rot="5400000">
            <a:off x="828675" y="3916363"/>
            <a:ext cx="1100137" cy="858838"/>
          </a:xfrm>
          <a:prstGeom prst="bentConnector3">
            <a:avLst>
              <a:gd name="adj1" fmla="val 39537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92" name="AutoShape 12">
            <a:extLst>
              <a:ext uri="{FF2B5EF4-FFF2-40B4-BE49-F238E27FC236}">
                <a16:creationId xmlns:a16="http://schemas.microsoft.com/office/drawing/2014/main" id="{CEA24428-2D88-4484-8590-19E20CCB9DEC}"/>
              </a:ext>
            </a:extLst>
          </p:cNvPr>
          <p:cNvCxnSpPr>
            <a:cxnSpLocks noChangeShapeType="1"/>
            <a:stCxn id="46085" idx="3"/>
            <a:endCxn id="46090" idx="1"/>
          </p:cNvCxnSpPr>
          <p:nvPr/>
        </p:nvCxnSpPr>
        <p:spPr bwMode="auto">
          <a:xfrm rot="16200000" flipH="1">
            <a:off x="1862932" y="3740944"/>
            <a:ext cx="1081087" cy="1190625"/>
          </a:xfrm>
          <a:prstGeom prst="bentConnector3">
            <a:avLst>
              <a:gd name="adj1" fmla="val 39352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93" name="AutoShape 13">
            <a:extLst>
              <a:ext uri="{FF2B5EF4-FFF2-40B4-BE49-F238E27FC236}">
                <a16:creationId xmlns:a16="http://schemas.microsoft.com/office/drawing/2014/main" id="{40FC34F9-B948-46A3-8514-800FB2B7E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906963"/>
            <a:ext cx="1887537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46094" name="AutoShape 14">
            <a:extLst>
              <a:ext uri="{FF2B5EF4-FFF2-40B4-BE49-F238E27FC236}">
                <a16:creationId xmlns:a16="http://schemas.microsoft.com/office/drawing/2014/main" id="{F9B210B6-6C17-4C1F-8616-6BC371CD2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491013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46095" name="AutoShape 15">
            <a:extLst>
              <a:ext uri="{FF2B5EF4-FFF2-40B4-BE49-F238E27FC236}">
                <a16:creationId xmlns:a16="http://schemas.microsoft.com/office/drawing/2014/main" id="{F8316619-62DE-4C1B-BD79-39F4B07E332C}"/>
              </a:ext>
            </a:extLst>
          </p:cNvPr>
          <p:cNvCxnSpPr>
            <a:cxnSpLocks noChangeShapeType="1"/>
            <a:stCxn id="46086" idx="3"/>
            <a:endCxn id="46093" idx="1"/>
          </p:cNvCxnSpPr>
          <p:nvPr/>
        </p:nvCxnSpPr>
        <p:spPr bwMode="auto">
          <a:xfrm rot="5400000">
            <a:off x="5162550" y="4032251"/>
            <a:ext cx="1239837" cy="766762"/>
          </a:xfrm>
          <a:prstGeom prst="bentConnector3">
            <a:avLst>
              <a:gd name="adj1" fmla="val 4481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96" name="AutoShape 16">
            <a:extLst>
              <a:ext uri="{FF2B5EF4-FFF2-40B4-BE49-F238E27FC236}">
                <a16:creationId xmlns:a16="http://schemas.microsoft.com/office/drawing/2014/main" id="{858D1A0A-C026-4243-8E76-7C54EF4E16AD}"/>
              </a:ext>
            </a:extLst>
          </p:cNvPr>
          <p:cNvCxnSpPr>
            <a:cxnSpLocks noChangeShapeType="1"/>
            <a:stCxn id="46086" idx="3"/>
            <a:endCxn id="46094" idx="1"/>
          </p:cNvCxnSpPr>
          <p:nvPr/>
        </p:nvCxnSpPr>
        <p:spPr bwMode="auto">
          <a:xfrm rot="16200000" flipH="1">
            <a:off x="6232526" y="3729037"/>
            <a:ext cx="1243012" cy="1376363"/>
          </a:xfrm>
          <a:prstGeom prst="bentConnector3">
            <a:avLst>
              <a:gd name="adj1" fmla="val 4482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97" name="AutoShape 17">
            <a:extLst>
              <a:ext uri="{FF2B5EF4-FFF2-40B4-BE49-F238E27FC236}">
                <a16:creationId xmlns:a16="http://schemas.microsoft.com/office/drawing/2014/main" id="{1ACEC2D6-78D4-46FE-9E54-E94C901FA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5870575"/>
            <a:ext cx="158432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46098" name="AutoShape 18">
            <a:extLst>
              <a:ext uri="{FF2B5EF4-FFF2-40B4-BE49-F238E27FC236}">
                <a16:creationId xmlns:a16="http://schemas.microsoft.com/office/drawing/2014/main" id="{F5AF2746-BA88-4C13-A125-2ABB5EE73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3" y="5870575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46099" name="AutoShape 19">
            <a:extLst>
              <a:ext uri="{FF2B5EF4-FFF2-40B4-BE49-F238E27FC236}">
                <a16:creationId xmlns:a16="http://schemas.microsoft.com/office/drawing/2014/main" id="{3D85F438-D8F0-4BD4-939F-347390D09F4F}"/>
              </a:ext>
            </a:extLst>
          </p:cNvPr>
          <p:cNvCxnSpPr>
            <a:cxnSpLocks noChangeShapeType="1"/>
            <a:stCxn id="46094" idx="3"/>
            <a:endCxn id="46098" idx="1"/>
          </p:cNvCxnSpPr>
          <p:nvPr/>
        </p:nvCxnSpPr>
        <p:spPr bwMode="auto">
          <a:xfrm rot="16200000" flipH="1">
            <a:off x="7397751" y="5565775"/>
            <a:ext cx="577850" cy="28892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00" name="AutoShape 20">
            <a:extLst>
              <a:ext uri="{FF2B5EF4-FFF2-40B4-BE49-F238E27FC236}">
                <a16:creationId xmlns:a16="http://schemas.microsoft.com/office/drawing/2014/main" id="{CF8CD6E7-C548-45A1-9B24-6BD696F6C8F5}"/>
              </a:ext>
            </a:extLst>
          </p:cNvPr>
          <p:cNvCxnSpPr>
            <a:cxnSpLocks noChangeShapeType="1"/>
            <a:stCxn id="46094" idx="3"/>
            <a:endCxn id="46097" idx="1"/>
          </p:cNvCxnSpPr>
          <p:nvPr/>
        </p:nvCxnSpPr>
        <p:spPr bwMode="auto">
          <a:xfrm rot="5400000">
            <a:off x="6286501" y="4743450"/>
            <a:ext cx="577850" cy="193357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>
            <a:extLst>
              <a:ext uri="{FF2B5EF4-FFF2-40B4-BE49-F238E27FC236}">
                <a16:creationId xmlns:a16="http://schemas.microsoft.com/office/drawing/2014/main" id="{5653331B-C541-4368-89A0-82F157284A7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5" name="Rectangle 3">
            <a:extLst>
              <a:ext uri="{FF2B5EF4-FFF2-40B4-BE49-F238E27FC236}">
                <a16:creationId xmlns:a16="http://schemas.microsoft.com/office/drawing/2014/main" id="{1186BA2A-1DE2-465C-A2B5-B2107BF8E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333375"/>
            <a:ext cx="8964612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ANÁLISE SENSORIAL, MÉTODO ANALÍTICO E PERCEPÇÃO DOS CONSUMIDORES</a:t>
            </a:r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BE999C41-6709-45B7-8363-3C356368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967413"/>
            <a:ext cx="8964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sz="2000" b="1"/>
              <a:t>Concentrações de MIB, Geosmin e Intensidade de Gosto e Odor para a água final produzida pelo Sistema Produtor Alto Tietê no período de 2002 a 2004. </a:t>
            </a:r>
          </a:p>
        </p:txBody>
      </p:sp>
      <p:graphicFrame>
        <p:nvGraphicFramePr>
          <p:cNvPr id="156688" name="Object 16">
            <a:extLst>
              <a:ext uri="{FF2B5EF4-FFF2-40B4-BE49-F238E27FC236}">
                <a16:creationId xmlns:a16="http://schemas.microsoft.com/office/drawing/2014/main" id="{949FA754-3700-41D8-ADA4-A5F5C717D1E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476375" y="1468438"/>
          <a:ext cx="5472113" cy="448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1" name="Gráfico" r:id="rId4" imgW="3676650" imgH="3667125" progId="Excel.Chart.8">
                  <p:embed followColorScheme="full"/>
                </p:oleObj>
              </mc:Choice>
              <mc:Fallback>
                <p:oleObj name="Gráfico" r:id="rId4" imgW="3676650" imgH="3667125" progId="Excel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68438"/>
                        <a:ext cx="5472113" cy="448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48329A00-4668-43D3-AE88-5FA8D614AB2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699" name="Rectangle 3">
            <a:extLst>
              <a:ext uri="{FF2B5EF4-FFF2-40B4-BE49-F238E27FC236}">
                <a16:creationId xmlns:a16="http://schemas.microsoft.com/office/drawing/2014/main" id="{D62576B6-6332-42B5-8EF4-277A690FE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ANÁLISE SENSORIAL, MÉTODO ANALÍTICO E PERCEPÇÃO DOS CONSUMIDORES</a:t>
            </a:r>
          </a:p>
        </p:txBody>
      </p:sp>
      <p:sp>
        <p:nvSpPr>
          <p:cNvPr id="157700" name="Rectangle 4">
            <a:extLst>
              <a:ext uri="{FF2B5EF4-FFF2-40B4-BE49-F238E27FC236}">
                <a16:creationId xmlns:a16="http://schemas.microsoft.com/office/drawing/2014/main" id="{D8E3FC76-FD3D-4E43-8397-1BFF0113F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6027738"/>
            <a:ext cx="885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b="1"/>
              <a:t>Concentrações de MIB, Geosmin e número de reclamações dos consumidores para a água final produzida pelo Sistema Produtor Alto Tietê para o ano de 2003 </a:t>
            </a:r>
          </a:p>
        </p:txBody>
      </p:sp>
      <p:graphicFrame>
        <p:nvGraphicFramePr>
          <p:cNvPr id="157703" name="Object 7">
            <a:extLst>
              <a:ext uri="{FF2B5EF4-FFF2-40B4-BE49-F238E27FC236}">
                <a16:creationId xmlns:a16="http://schemas.microsoft.com/office/drawing/2014/main" id="{A77A3D9D-6A06-46C9-9ED6-386E6F54643D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9388" y="1374775"/>
          <a:ext cx="8785225" cy="45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6" name="Gráfico" r:id="rId4" imgW="7096125" imgH="3714750" progId="Excel.Chart.8">
                  <p:embed followColorScheme="full"/>
                </p:oleObj>
              </mc:Choice>
              <mc:Fallback>
                <p:oleObj name="Gráfico" r:id="rId4" imgW="7096125" imgH="3714750" progId="Excel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74775"/>
                        <a:ext cx="8785225" cy="45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>
            <a:extLst>
              <a:ext uri="{FF2B5EF4-FFF2-40B4-BE49-F238E27FC236}">
                <a16:creationId xmlns:a16="http://schemas.microsoft.com/office/drawing/2014/main" id="{F6C3796A-16C7-4383-8CBF-84EEAC0F876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3" name="Rectangle 3">
            <a:extLst>
              <a:ext uri="{FF2B5EF4-FFF2-40B4-BE49-F238E27FC236}">
                <a16:creationId xmlns:a16="http://schemas.microsoft.com/office/drawing/2014/main" id="{7B0EDA44-09E6-48D4-A8AA-4957CDE97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ANÁLISE SENSORIAL, MÉTODO ANALÍTICO E PERCEPÇÃO DOS CONSUMIDORES</a:t>
            </a: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D17D69F7-637C-4925-BDE8-16D6C0D34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6027738"/>
            <a:ext cx="885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b="1"/>
              <a:t>Concentrações de MIB, Geosmin e número de reclamações dos consumidores para a água final produzida pelo Sistema Produtor Alto Tietê para o ano de 2004 </a:t>
            </a:r>
          </a:p>
        </p:txBody>
      </p:sp>
      <p:graphicFrame>
        <p:nvGraphicFramePr>
          <p:cNvPr id="158725" name="Object 5">
            <a:extLst>
              <a:ext uri="{FF2B5EF4-FFF2-40B4-BE49-F238E27FC236}">
                <a16:creationId xmlns:a16="http://schemas.microsoft.com/office/drawing/2014/main" id="{F9BD02AC-4788-4E72-9352-800C23D07A2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71438" y="1390650"/>
          <a:ext cx="8964612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8" name="Gráfico" r:id="rId4" imgW="7096125" imgH="3714750" progId="Excel.Chart.8">
                  <p:embed followColorScheme="full"/>
                </p:oleObj>
              </mc:Choice>
              <mc:Fallback>
                <p:oleObj name="Gráfico" r:id="rId4" imgW="7096125" imgH="3714750" progId="Excel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390650"/>
                        <a:ext cx="8964612" cy="469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>
            <a:extLst>
              <a:ext uri="{FF2B5EF4-FFF2-40B4-BE49-F238E27FC236}">
                <a16:creationId xmlns:a16="http://schemas.microsoft.com/office/drawing/2014/main" id="{2A6C989F-C4B1-4A3B-9AB5-BB5326508D7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7" name="Rectangle 3">
            <a:extLst>
              <a:ext uri="{FF2B5EF4-FFF2-40B4-BE49-F238E27FC236}">
                <a16:creationId xmlns:a16="http://schemas.microsoft.com/office/drawing/2014/main" id="{0D106525-6749-4D39-B3A1-32766D78B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8588"/>
            <a:ext cx="9144000" cy="12128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/>
              <a:t>CONTAMINANTES ORGÂNICOS </a:t>
            </a:r>
            <a:br>
              <a:rPr lang="pt-BR" altLang="pt-BR" sz="4000"/>
            </a:br>
            <a:r>
              <a:rPr lang="pt-BR" altLang="pt-BR" sz="4000"/>
              <a:t>CARACTERÍSTICAS PRINCIPAIS</a:t>
            </a:r>
          </a:p>
        </p:txBody>
      </p:sp>
      <p:sp>
        <p:nvSpPr>
          <p:cNvPr id="159748" name="AutoShape 4">
            <a:extLst>
              <a:ext uri="{FF2B5EF4-FFF2-40B4-BE49-F238E27FC236}">
                <a16:creationId xmlns:a16="http://schemas.microsoft.com/office/drawing/2014/main" id="{0F4D3CB3-4812-491E-9740-F04BF0A4A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1916113"/>
            <a:ext cx="223837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159749" name="AutoShape 5">
            <a:extLst>
              <a:ext uri="{FF2B5EF4-FFF2-40B4-BE49-F238E27FC236}">
                <a16:creationId xmlns:a16="http://schemas.microsoft.com/office/drawing/2014/main" id="{BF4A6A2F-188A-4D97-BFD4-6B628174C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021013"/>
            <a:ext cx="3167062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159750" name="AutoShape 6">
            <a:extLst>
              <a:ext uri="{FF2B5EF4-FFF2-40B4-BE49-F238E27FC236}">
                <a16:creationId xmlns:a16="http://schemas.microsoft.com/office/drawing/2014/main" id="{C55F9FE6-E609-4E2C-BCC7-701AD826A4B6}"/>
              </a:ext>
            </a:extLst>
          </p:cNvPr>
          <p:cNvCxnSpPr>
            <a:cxnSpLocks noChangeShapeType="1"/>
            <a:stCxn id="159748" idx="3"/>
            <a:endCxn id="159749" idx="1"/>
          </p:cNvCxnSpPr>
          <p:nvPr/>
        </p:nvCxnSpPr>
        <p:spPr bwMode="auto">
          <a:xfrm rot="5400000">
            <a:off x="1835944" y="2345532"/>
            <a:ext cx="758825" cy="922337"/>
          </a:xfrm>
          <a:prstGeom prst="bentConnector3">
            <a:avLst>
              <a:gd name="adj1" fmla="val 3912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9751" name="AutoShape 7">
            <a:extLst>
              <a:ext uri="{FF2B5EF4-FFF2-40B4-BE49-F238E27FC236}">
                <a16:creationId xmlns:a16="http://schemas.microsoft.com/office/drawing/2014/main" id="{A4184946-1AD0-4BCA-A0FD-06B0CF1C4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92663"/>
            <a:ext cx="1887538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159752" name="AutoShape 8">
            <a:extLst>
              <a:ext uri="{FF2B5EF4-FFF2-40B4-BE49-F238E27FC236}">
                <a16:creationId xmlns:a16="http://schemas.microsoft.com/office/drawing/2014/main" id="{53CBD65D-1829-4639-BC7F-9B18C4496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79583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159753" name="AutoShape 9">
            <a:extLst>
              <a:ext uri="{FF2B5EF4-FFF2-40B4-BE49-F238E27FC236}">
                <a16:creationId xmlns:a16="http://schemas.microsoft.com/office/drawing/2014/main" id="{0ADC1C7C-E96C-47A1-8993-12361476B2F6}"/>
              </a:ext>
            </a:extLst>
          </p:cNvPr>
          <p:cNvCxnSpPr>
            <a:cxnSpLocks noChangeShapeType="1"/>
            <a:stCxn id="159749" idx="3"/>
            <a:endCxn id="159751" idx="1"/>
          </p:cNvCxnSpPr>
          <p:nvPr/>
        </p:nvCxnSpPr>
        <p:spPr bwMode="auto">
          <a:xfrm rot="5400000">
            <a:off x="750888" y="3917950"/>
            <a:ext cx="1239837" cy="766763"/>
          </a:xfrm>
          <a:prstGeom prst="bentConnector3">
            <a:avLst>
              <a:gd name="adj1" fmla="val 4481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754" name="AutoShape 10">
            <a:extLst>
              <a:ext uri="{FF2B5EF4-FFF2-40B4-BE49-F238E27FC236}">
                <a16:creationId xmlns:a16="http://schemas.microsoft.com/office/drawing/2014/main" id="{57E57B52-BC5B-47F9-86CD-032198E7096E}"/>
              </a:ext>
            </a:extLst>
          </p:cNvPr>
          <p:cNvCxnSpPr>
            <a:cxnSpLocks noChangeShapeType="1"/>
            <a:stCxn id="159749" idx="3"/>
            <a:endCxn id="159752" idx="1"/>
          </p:cNvCxnSpPr>
          <p:nvPr/>
        </p:nvCxnSpPr>
        <p:spPr bwMode="auto">
          <a:xfrm rot="16200000" flipH="1">
            <a:off x="1820863" y="3614738"/>
            <a:ext cx="1243012" cy="1376362"/>
          </a:xfrm>
          <a:prstGeom prst="bentConnector3">
            <a:avLst>
              <a:gd name="adj1" fmla="val 4482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9755" name="AutoShape 11">
            <a:extLst>
              <a:ext uri="{FF2B5EF4-FFF2-40B4-BE49-F238E27FC236}">
                <a16:creationId xmlns:a16="http://schemas.microsoft.com/office/drawing/2014/main" id="{63633525-913F-4A48-8B6D-09566EA94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756275"/>
            <a:ext cx="158432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159756" name="AutoShape 12">
            <a:extLst>
              <a:ext uri="{FF2B5EF4-FFF2-40B4-BE49-F238E27FC236}">
                <a16:creationId xmlns:a16="http://schemas.microsoft.com/office/drawing/2014/main" id="{CC95751D-3ADD-4A99-BBA1-D4DB1B5B5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5756275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159757" name="AutoShape 13">
            <a:extLst>
              <a:ext uri="{FF2B5EF4-FFF2-40B4-BE49-F238E27FC236}">
                <a16:creationId xmlns:a16="http://schemas.microsoft.com/office/drawing/2014/main" id="{F33CDC2D-765C-4BE4-8DB2-E00E497DF567}"/>
              </a:ext>
            </a:extLst>
          </p:cNvPr>
          <p:cNvCxnSpPr>
            <a:cxnSpLocks noChangeShapeType="1"/>
            <a:stCxn id="159752" idx="3"/>
            <a:endCxn id="159756" idx="1"/>
          </p:cNvCxnSpPr>
          <p:nvPr/>
        </p:nvCxnSpPr>
        <p:spPr bwMode="auto">
          <a:xfrm rot="16200000" flipH="1">
            <a:off x="2986088" y="5451475"/>
            <a:ext cx="577850" cy="28892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758" name="AutoShape 14">
            <a:extLst>
              <a:ext uri="{FF2B5EF4-FFF2-40B4-BE49-F238E27FC236}">
                <a16:creationId xmlns:a16="http://schemas.microsoft.com/office/drawing/2014/main" id="{FCB325B4-01F3-4868-9CEA-E49A088A0C15}"/>
              </a:ext>
            </a:extLst>
          </p:cNvPr>
          <p:cNvCxnSpPr>
            <a:cxnSpLocks noChangeShapeType="1"/>
            <a:stCxn id="159752" idx="3"/>
            <a:endCxn id="159755" idx="1"/>
          </p:cNvCxnSpPr>
          <p:nvPr/>
        </p:nvCxnSpPr>
        <p:spPr bwMode="auto">
          <a:xfrm rot="5400000">
            <a:off x="1874838" y="4629150"/>
            <a:ext cx="577850" cy="193357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9759" name="Oval 15">
            <a:extLst>
              <a:ext uri="{FF2B5EF4-FFF2-40B4-BE49-F238E27FC236}">
                <a16:creationId xmlns:a16="http://schemas.microsoft.com/office/drawing/2014/main" id="{021AA4F9-25ED-4235-9C7D-28AE2FFBE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86388"/>
            <a:ext cx="4465638" cy="1295400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59760" name="AutoShape 16">
            <a:extLst>
              <a:ext uri="{FF2B5EF4-FFF2-40B4-BE49-F238E27FC236}">
                <a16:creationId xmlns:a16="http://schemas.microsoft.com/office/drawing/2014/main" id="{A4F03AE0-19AB-4A05-8C8D-6750B1E0E3BD}"/>
              </a:ext>
            </a:extLst>
          </p:cNvPr>
          <p:cNvSpPr>
            <a:spLocks/>
          </p:cNvSpPr>
          <p:nvPr/>
        </p:nvSpPr>
        <p:spPr bwMode="auto">
          <a:xfrm>
            <a:off x="4427538" y="1484313"/>
            <a:ext cx="792162" cy="5184775"/>
          </a:xfrm>
          <a:prstGeom prst="leftBrace">
            <a:avLst>
              <a:gd name="adj1" fmla="val 54542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159761" name="AutoShape 17">
            <a:extLst>
              <a:ext uri="{FF2B5EF4-FFF2-40B4-BE49-F238E27FC236}">
                <a16:creationId xmlns:a16="http://schemas.microsoft.com/office/drawing/2014/main" id="{ADCE7B78-8C81-4152-923D-BCAAFD41F514}"/>
              </a:ext>
            </a:extLst>
          </p:cNvPr>
          <p:cNvCxnSpPr>
            <a:cxnSpLocks noChangeShapeType="1"/>
            <a:stCxn id="159759" idx="7"/>
            <a:endCxn id="159760" idx="1"/>
          </p:cNvCxnSpPr>
          <p:nvPr/>
        </p:nvCxnSpPr>
        <p:spPr bwMode="auto">
          <a:xfrm rot="16200000">
            <a:off x="3489326" y="4649787"/>
            <a:ext cx="1498600" cy="352425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9762" name="Text Box 18">
            <a:extLst>
              <a:ext uri="{FF2B5EF4-FFF2-40B4-BE49-F238E27FC236}">
                <a16:creationId xmlns:a16="http://schemas.microsoft.com/office/drawing/2014/main" id="{50AB8525-5AF5-449E-9948-673D9D44A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630363"/>
            <a:ext cx="4211637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Peso Molecular e comprimento da cadeia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Composição química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Solubilidade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Volatilidade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Polaridade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Capacidade de partição em fases sólida e líquida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Capacidade de partição em solventes e fase líquida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Oval 2">
            <a:extLst>
              <a:ext uri="{FF2B5EF4-FFF2-40B4-BE49-F238E27FC236}">
                <a16:creationId xmlns:a16="http://schemas.microsoft.com/office/drawing/2014/main" id="{D1AFEB2B-EC8C-46AE-84AA-EE4062672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060575"/>
            <a:ext cx="2879725" cy="2303463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Osmose Reversa</a:t>
            </a:r>
          </a:p>
        </p:txBody>
      </p:sp>
      <p:pic>
        <p:nvPicPr>
          <p:cNvPr id="160771" name="Picture 3">
            <a:extLst>
              <a:ext uri="{FF2B5EF4-FFF2-40B4-BE49-F238E27FC236}">
                <a16:creationId xmlns:a16="http://schemas.microsoft.com/office/drawing/2014/main" id="{7DEDB8F5-D3B7-416C-BFC2-21ACEA514AF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0772" name="Group 4">
            <a:extLst>
              <a:ext uri="{FF2B5EF4-FFF2-40B4-BE49-F238E27FC236}">
                <a16:creationId xmlns:a16="http://schemas.microsoft.com/office/drawing/2014/main" id="{4B3954E7-7E27-4EA2-B129-7C9C8C0A0284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636838"/>
            <a:ext cx="3097212" cy="2336800"/>
            <a:chOff x="22" y="1162"/>
            <a:chExt cx="2813" cy="1929"/>
          </a:xfrm>
        </p:grpSpPr>
        <p:sp>
          <p:nvSpPr>
            <p:cNvPr id="160773" name="AutoShape 5">
              <a:extLst>
                <a:ext uri="{FF2B5EF4-FFF2-40B4-BE49-F238E27FC236}">
                  <a16:creationId xmlns:a16="http://schemas.microsoft.com/office/drawing/2014/main" id="{51D7C1CE-1CA0-46B8-894F-BD5D93843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162"/>
              <a:ext cx="1859" cy="41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lnSpc>
                  <a:spcPct val="80000"/>
                </a:lnSpc>
              </a:pPr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Compostos Orgânicos</a:t>
              </a:r>
            </a:p>
          </p:txBody>
        </p:sp>
        <p:sp>
          <p:nvSpPr>
            <p:cNvPr id="160774" name="AutoShape 6">
              <a:extLst>
                <a:ext uri="{FF2B5EF4-FFF2-40B4-BE49-F238E27FC236}">
                  <a16:creationId xmlns:a16="http://schemas.microsoft.com/office/drawing/2014/main" id="{2096EA0F-D541-40E0-AD5E-CCF931D81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" y="2161"/>
              <a:ext cx="1295" cy="319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Sintéticos</a:t>
              </a:r>
            </a:p>
          </p:txBody>
        </p:sp>
        <p:sp>
          <p:nvSpPr>
            <p:cNvPr id="160775" name="AutoShape 7">
              <a:extLst>
                <a:ext uri="{FF2B5EF4-FFF2-40B4-BE49-F238E27FC236}">
                  <a16:creationId xmlns:a16="http://schemas.microsoft.com/office/drawing/2014/main" id="{B0879610-60ED-47F4-9DC9-3C82838E0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" y="2165"/>
              <a:ext cx="1150" cy="321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pt-BR" altLang="pt-BR" sz="1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Naturais</a:t>
              </a:r>
            </a:p>
          </p:txBody>
        </p:sp>
        <p:cxnSp>
          <p:nvCxnSpPr>
            <p:cNvPr id="160776" name="AutoShape 8">
              <a:extLst>
                <a:ext uri="{FF2B5EF4-FFF2-40B4-BE49-F238E27FC236}">
                  <a16:creationId xmlns:a16="http://schemas.microsoft.com/office/drawing/2014/main" id="{0067C647-0CA6-41B1-B1DC-FFC88C7F8800}"/>
                </a:ext>
              </a:extLst>
            </p:cNvPr>
            <p:cNvCxnSpPr>
              <a:cxnSpLocks noChangeShapeType="1"/>
              <a:stCxn id="160773" idx="3"/>
              <a:endCxn id="160774" idx="1"/>
            </p:cNvCxnSpPr>
            <p:nvPr/>
          </p:nvCxnSpPr>
          <p:spPr bwMode="auto">
            <a:xfrm rot="5400000">
              <a:off x="510" y="1712"/>
              <a:ext cx="660" cy="392"/>
            </a:xfrm>
            <a:prstGeom prst="bentConnector3">
              <a:avLst>
                <a:gd name="adj1" fmla="val 4378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777" name="AutoShape 9">
              <a:extLst>
                <a:ext uri="{FF2B5EF4-FFF2-40B4-BE49-F238E27FC236}">
                  <a16:creationId xmlns:a16="http://schemas.microsoft.com/office/drawing/2014/main" id="{8C5030AF-E539-4AC0-B71E-376E0765374F}"/>
                </a:ext>
              </a:extLst>
            </p:cNvPr>
            <p:cNvCxnSpPr>
              <a:cxnSpLocks noChangeShapeType="1"/>
              <a:stCxn id="160773" idx="3"/>
              <a:endCxn id="160775" idx="1"/>
            </p:cNvCxnSpPr>
            <p:nvPr/>
          </p:nvCxnSpPr>
          <p:spPr bwMode="auto">
            <a:xfrm rot="16200000" flipH="1">
              <a:off x="1184" y="1430"/>
              <a:ext cx="662" cy="958"/>
            </a:xfrm>
            <a:prstGeom prst="bentConnector3">
              <a:avLst>
                <a:gd name="adj1" fmla="val 43806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0778" name="Text Box 10">
              <a:extLst>
                <a:ext uri="{FF2B5EF4-FFF2-40B4-BE49-F238E27FC236}">
                  <a16:creationId xmlns:a16="http://schemas.microsoft.com/office/drawing/2014/main" id="{6486305A-44BA-4F1A-894D-254EB47C0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" y="2839"/>
              <a:ext cx="7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endParaRPr lang="pt-BR" altLang="pt-BR" sz="1400"/>
            </a:p>
          </p:txBody>
        </p:sp>
        <p:sp>
          <p:nvSpPr>
            <p:cNvPr id="160779" name="Oval 11">
              <a:extLst>
                <a:ext uri="{FF2B5EF4-FFF2-40B4-BE49-F238E27FC236}">
                  <a16:creationId xmlns:a16="http://schemas.microsoft.com/office/drawing/2014/main" id="{BA959F38-4F0C-4BC4-9D8D-ADE812438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1933"/>
              <a:ext cx="2813" cy="816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160780" name="Text Box 12">
            <a:extLst>
              <a:ext uri="{FF2B5EF4-FFF2-40B4-BE49-F238E27FC236}">
                <a16:creationId xmlns:a16="http://schemas.microsoft.com/office/drawing/2014/main" id="{C3927C63-4285-4E3B-93CF-32E08F296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5" y="6296025"/>
            <a:ext cx="217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Peso Molecular</a:t>
            </a:r>
          </a:p>
        </p:txBody>
      </p:sp>
      <p:sp>
        <p:nvSpPr>
          <p:cNvPr id="160781" name="Text Box 13">
            <a:extLst>
              <a:ext uri="{FF2B5EF4-FFF2-40B4-BE49-F238E27FC236}">
                <a16:creationId xmlns:a16="http://schemas.microsoft.com/office/drawing/2014/main" id="{FFD29498-4093-4669-BB71-2B995AFF3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620713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Volatilidade</a:t>
            </a:r>
          </a:p>
        </p:txBody>
      </p:sp>
      <p:sp>
        <p:nvSpPr>
          <p:cNvPr id="160782" name="Text Box 14">
            <a:extLst>
              <a:ext uri="{FF2B5EF4-FFF2-40B4-BE49-F238E27FC236}">
                <a16:creationId xmlns:a16="http://schemas.microsoft.com/office/drawing/2014/main" id="{D2FD62F8-45CF-4CF2-802A-B1C0442A869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882900" y="3460751"/>
            <a:ext cx="157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Polaridade</a:t>
            </a:r>
          </a:p>
        </p:txBody>
      </p:sp>
      <p:sp>
        <p:nvSpPr>
          <p:cNvPr id="160783" name="Rectangle 15">
            <a:extLst>
              <a:ext uri="{FF2B5EF4-FFF2-40B4-BE49-F238E27FC236}">
                <a16:creationId xmlns:a16="http://schemas.microsoft.com/office/drawing/2014/main" id="{640E80B5-442F-46D8-BC59-C92B019A9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1975" y="4389438"/>
            <a:ext cx="1438275" cy="1436687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altLang="pt-BR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784" name="Rectangle 16">
            <a:extLst>
              <a:ext uri="{FF2B5EF4-FFF2-40B4-BE49-F238E27FC236}">
                <a16:creationId xmlns:a16="http://schemas.microsoft.com/office/drawing/2014/main" id="{1F2C523B-E563-4559-A728-2D6C521E4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0250" y="4389438"/>
            <a:ext cx="1436688" cy="1436687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785" name="Rectangle 17">
            <a:extLst>
              <a:ext uri="{FF2B5EF4-FFF2-40B4-BE49-F238E27FC236}">
                <a16:creationId xmlns:a16="http://schemas.microsoft.com/office/drawing/2014/main" id="{0692483C-DA26-46BA-95A8-9487FDC832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59638" y="4389438"/>
            <a:ext cx="1438275" cy="1436687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altLang="pt-BR" sz="1600" b="1"/>
          </a:p>
        </p:txBody>
      </p:sp>
      <p:sp>
        <p:nvSpPr>
          <p:cNvPr id="160786" name="Rectangle 18">
            <a:extLst>
              <a:ext uri="{FF2B5EF4-FFF2-40B4-BE49-F238E27FC236}">
                <a16:creationId xmlns:a16="http://schemas.microsoft.com/office/drawing/2014/main" id="{62CE27C2-CC96-48C7-9038-D3A1296E97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1975" y="2949575"/>
            <a:ext cx="1438275" cy="1438275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787" name="Rectangle 19">
            <a:extLst>
              <a:ext uri="{FF2B5EF4-FFF2-40B4-BE49-F238E27FC236}">
                <a16:creationId xmlns:a16="http://schemas.microsoft.com/office/drawing/2014/main" id="{6894F57D-20EF-4EC7-B744-8757BA0E0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0250" y="2949575"/>
            <a:ext cx="1436688" cy="1438275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altLang="pt-BR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altLang="pt-BR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788" name="Rectangle 20">
            <a:extLst>
              <a:ext uri="{FF2B5EF4-FFF2-40B4-BE49-F238E27FC236}">
                <a16:creationId xmlns:a16="http://schemas.microsoft.com/office/drawing/2014/main" id="{2B4CB79E-5985-422D-B976-C2D5112F8F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59638" y="2949575"/>
            <a:ext cx="1438275" cy="1438275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altLang="pt-BR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789" name="Rectangle 21">
            <a:extLst>
              <a:ext uri="{FF2B5EF4-FFF2-40B4-BE49-F238E27FC236}">
                <a16:creationId xmlns:a16="http://schemas.microsoft.com/office/drawing/2014/main" id="{8C331977-0B17-48D9-BF21-975F0B0F88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1975" y="1509713"/>
            <a:ext cx="1438275" cy="1436687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altLang="pt-BR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790" name="Rectangle 22">
            <a:extLst>
              <a:ext uri="{FF2B5EF4-FFF2-40B4-BE49-F238E27FC236}">
                <a16:creationId xmlns:a16="http://schemas.microsoft.com/office/drawing/2014/main" id="{13558DEB-7329-4B4F-8F10-5622A9EAD9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0250" y="1512888"/>
            <a:ext cx="1436688" cy="1436687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altLang="pt-BR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791" name="Rectangle 23">
            <a:extLst>
              <a:ext uri="{FF2B5EF4-FFF2-40B4-BE49-F238E27FC236}">
                <a16:creationId xmlns:a16="http://schemas.microsoft.com/office/drawing/2014/main" id="{B308D017-83B6-461D-A66B-876E8D9AA0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59638" y="1512888"/>
            <a:ext cx="1438275" cy="1436687"/>
          </a:xfrm>
          <a:prstGeom prst="rect">
            <a:avLst/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pt-BR" altLang="pt-BR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792" name="Text Box 24">
            <a:extLst>
              <a:ext uri="{FF2B5EF4-FFF2-40B4-BE49-F238E27FC236}">
                <a16:creationId xmlns:a16="http://schemas.microsoft.com/office/drawing/2014/main" id="{CBFA9710-BE4A-4975-8C07-AF1C776B6C2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671888" y="4972050"/>
            <a:ext cx="898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Apolar</a:t>
            </a:r>
          </a:p>
        </p:txBody>
      </p:sp>
      <p:sp>
        <p:nvSpPr>
          <p:cNvPr id="160793" name="Text Box 25">
            <a:extLst>
              <a:ext uri="{FF2B5EF4-FFF2-40B4-BE49-F238E27FC236}">
                <a16:creationId xmlns:a16="http://schemas.microsoft.com/office/drawing/2014/main" id="{17593819-BC6A-4A56-B1AD-6E03E105412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15506" y="3515519"/>
            <a:ext cx="135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Semi-polar</a:t>
            </a:r>
          </a:p>
        </p:txBody>
      </p:sp>
      <p:sp>
        <p:nvSpPr>
          <p:cNvPr id="160794" name="Text Box 26">
            <a:extLst>
              <a:ext uri="{FF2B5EF4-FFF2-40B4-BE49-F238E27FC236}">
                <a16:creationId xmlns:a16="http://schemas.microsoft.com/office/drawing/2014/main" id="{DD96ECE9-652C-424E-A49A-0564974FEBC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729831" y="2029619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Polar</a:t>
            </a:r>
          </a:p>
        </p:txBody>
      </p:sp>
      <p:sp>
        <p:nvSpPr>
          <p:cNvPr id="160795" name="Text Box 27">
            <a:extLst>
              <a:ext uri="{FF2B5EF4-FFF2-40B4-BE49-F238E27FC236}">
                <a16:creationId xmlns:a16="http://schemas.microsoft.com/office/drawing/2014/main" id="{C3EB3AD9-A671-48CC-90D4-1A6CAD30D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8" y="5922963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Alto</a:t>
            </a:r>
          </a:p>
        </p:txBody>
      </p:sp>
      <p:sp>
        <p:nvSpPr>
          <p:cNvPr id="160796" name="Text Box 28">
            <a:extLst>
              <a:ext uri="{FF2B5EF4-FFF2-40B4-BE49-F238E27FC236}">
                <a16:creationId xmlns:a16="http://schemas.microsoft.com/office/drawing/2014/main" id="{84D46E30-3A93-49DB-BA81-92219AD28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5915025"/>
            <a:ext cx="879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Médio</a:t>
            </a:r>
          </a:p>
        </p:txBody>
      </p:sp>
      <p:sp>
        <p:nvSpPr>
          <p:cNvPr id="160797" name="Text Box 29">
            <a:extLst>
              <a:ext uri="{FF2B5EF4-FFF2-40B4-BE49-F238E27FC236}">
                <a16:creationId xmlns:a16="http://schemas.microsoft.com/office/drawing/2014/main" id="{03F6DE50-8975-4D92-9471-58B01716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25" y="5910263"/>
            <a:ext cx="808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Baixo</a:t>
            </a:r>
          </a:p>
        </p:txBody>
      </p:sp>
      <p:sp>
        <p:nvSpPr>
          <p:cNvPr id="160798" name="Text Box 30">
            <a:extLst>
              <a:ext uri="{FF2B5EF4-FFF2-40B4-BE49-F238E27FC236}">
                <a16:creationId xmlns:a16="http://schemas.microsoft.com/office/drawing/2014/main" id="{97DBD103-1E35-41C2-9B5B-FBC437BA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1062038"/>
            <a:ext cx="89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Volátil</a:t>
            </a:r>
          </a:p>
        </p:txBody>
      </p:sp>
      <p:sp>
        <p:nvSpPr>
          <p:cNvPr id="160799" name="Text Box 31">
            <a:extLst>
              <a:ext uri="{FF2B5EF4-FFF2-40B4-BE49-F238E27FC236}">
                <a16:creationId xmlns:a16="http://schemas.microsoft.com/office/drawing/2014/main" id="{BB002C11-F033-4F7C-A101-710286DD4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3" y="1047750"/>
            <a:ext cx="1457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Semi-volátil</a:t>
            </a:r>
          </a:p>
        </p:txBody>
      </p:sp>
      <p:sp>
        <p:nvSpPr>
          <p:cNvPr id="160800" name="Text Box 32">
            <a:extLst>
              <a:ext uri="{FF2B5EF4-FFF2-40B4-BE49-F238E27FC236}">
                <a16:creationId xmlns:a16="http://schemas.microsoft.com/office/drawing/2014/main" id="{8248B0DA-ADC1-48BC-ADB2-45534F1B4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1060450"/>
            <a:ext cx="1390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Não-volátil</a:t>
            </a:r>
          </a:p>
        </p:txBody>
      </p:sp>
      <p:sp>
        <p:nvSpPr>
          <p:cNvPr id="160801" name="Rectangle 33">
            <a:extLst>
              <a:ext uri="{FF2B5EF4-FFF2-40B4-BE49-F238E27FC236}">
                <a16:creationId xmlns:a16="http://schemas.microsoft.com/office/drawing/2014/main" id="{2B12217C-2FFB-4FDE-89CC-83C9C93A7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200025"/>
            <a:ext cx="5435600" cy="1212850"/>
          </a:xfrm>
          <a:noFill/>
          <a:ln/>
        </p:spPr>
        <p:txBody>
          <a:bodyPr/>
          <a:lstStyle/>
          <a:p>
            <a:r>
              <a:rPr lang="pt-BR" altLang="pt-BR"/>
              <a:t>CONTAMINANTES ORGÂNICOS</a:t>
            </a:r>
          </a:p>
        </p:txBody>
      </p:sp>
      <p:sp>
        <p:nvSpPr>
          <p:cNvPr id="160802" name="Oval 34">
            <a:extLst>
              <a:ext uri="{FF2B5EF4-FFF2-40B4-BE49-F238E27FC236}">
                <a16:creationId xmlns:a16="http://schemas.microsoft.com/office/drawing/2014/main" id="{7EA9FB88-55FE-48F6-B3D7-6631E2AAF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997200"/>
            <a:ext cx="2016125" cy="2808288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Arraste com Ar</a:t>
            </a:r>
          </a:p>
        </p:txBody>
      </p:sp>
      <p:sp>
        <p:nvSpPr>
          <p:cNvPr id="160803" name="Oval 35">
            <a:extLst>
              <a:ext uri="{FF2B5EF4-FFF2-40B4-BE49-F238E27FC236}">
                <a16:creationId xmlns:a16="http://schemas.microsoft.com/office/drawing/2014/main" id="{913F23B7-5304-4793-AAA5-6D7721E6E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916113"/>
            <a:ext cx="2663825" cy="2303462"/>
          </a:xfrm>
          <a:prstGeom prst="ellipse">
            <a:avLst/>
          </a:prstGeom>
          <a:solidFill>
            <a:srgbClr val="00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Adsorção em Carvão Ativado</a:t>
            </a:r>
          </a:p>
        </p:txBody>
      </p:sp>
      <p:sp>
        <p:nvSpPr>
          <p:cNvPr id="160804" name="Oval 36">
            <a:extLst>
              <a:ext uri="{FF2B5EF4-FFF2-40B4-BE49-F238E27FC236}">
                <a16:creationId xmlns:a16="http://schemas.microsoft.com/office/drawing/2014/main" id="{32BC3774-4D2C-4DC5-AC75-EB914176A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3789363"/>
            <a:ext cx="2303463" cy="2087562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Ultrafiltração</a:t>
            </a:r>
          </a:p>
        </p:txBody>
      </p:sp>
      <p:sp>
        <p:nvSpPr>
          <p:cNvPr id="160805" name="Oval 37">
            <a:extLst>
              <a:ext uri="{FF2B5EF4-FFF2-40B4-BE49-F238E27FC236}">
                <a16:creationId xmlns:a16="http://schemas.microsoft.com/office/drawing/2014/main" id="{8320AAB1-4BAD-4579-80F4-7CC6066FF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557338"/>
            <a:ext cx="2017712" cy="2951162"/>
          </a:xfrm>
          <a:prstGeom prst="ellipse">
            <a:avLst/>
          </a:prstGeom>
          <a:solidFill>
            <a:srgbClr val="FF00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Coagulação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>
            <a:extLst>
              <a:ext uri="{FF2B5EF4-FFF2-40B4-BE49-F238E27FC236}">
                <a16:creationId xmlns:a16="http://schemas.microsoft.com/office/drawing/2014/main" id="{CD71D798-1E09-4B7B-8300-65C7845CB87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5" name="Rectangle 3">
            <a:extLst>
              <a:ext uri="{FF2B5EF4-FFF2-40B4-BE49-F238E27FC236}">
                <a16:creationId xmlns:a16="http://schemas.microsoft.com/office/drawing/2014/main" id="{16842007-9207-470B-821A-C7F7D8E8A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32863" cy="1112838"/>
          </a:xfrm>
        </p:spPr>
        <p:txBody>
          <a:bodyPr/>
          <a:lstStyle/>
          <a:p>
            <a:r>
              <a:rPr lang="pt-BR" altLang="pt-BR" sz="3200">
                <a:solidFill>
                  <a:schemeClr val="tx1"/>
                </a:solidFill>
              </a:rPr>
              <a:t>TRATAMENTO CONVENCIONAL DE ÁGUAS </a:t>
            </a:r>
            <a:br>
              <a:rPr lang="pt-BR" altLang="pt-BR" sz="3200">
                <a:solidFill>
                  <a:schemeClr val="tx1"/>
                </a:solidFill>
              </a:rPr>
            </a:br>
            <a:r>
              <a:rPr lang="pt-BR" altLang="pt-BR" sz="320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61796" name="Group 4">
            <a:extLst>
              <a:ext uri="{FF2B5EF4-FFF2-40B4-BE49-F238E27FC236}">
                <a16:creationId xmlns:a16="http://schemas.microsoft.com/office/drawing/2014/main" id="{BEEB5819-C9BF-4FB3-A055-8BE983CC2A67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161797" name="AutoShape 5">
              <a:extLst>
                <a:ext uri="{FF2B5EF4-FFF2-40B4-BE49-F238E27FC236}">
                  <a16:creationId xmlns:a16="http://schemas.microsoft.com/office/drawing/2014/main" id="{865A6CE1-C72F-41B6-A5F8-73C241FDB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Manancial</a:t>
              </a:r>
            </a:p>
          </p:txBody>
        </p:sp>
        <p:sp>
          <p:nvSpPr>
            <p:cNvPr id="161798" name="AutoShape 6">
              <a:extLst>
                <a:ext uri="{FF2B5EF4-FFF2-40B4-BE49-F238E27FC236}">
                  <a16:creationId xmlns:a16="http://schemas.microsoft.com/office/drawing/2014/main" id="{1EA29969-50C2-46AF-BF5B-AF2945631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Coagulação</a:t>
              </a:r>
            </a:p>
          </p:txBody>
        </p:sp>
        <p:sp>
          <p:nvSpPr>
            <p:cNvPr id="161799" name="AutoShape 7">
              <a:extLst>
                <a:ext uri="{FF2B5EF4-FFF2-40B4-BE49-F238E27FC236}">
                  <a16:creationId xmlns:a16="http://schemas.microsoft.com/office/drawing/2014/main" id="{33988ED3-C9BD-4CEE-B2F4-0EAE4D7CC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Floculação</a:t>
              </a:r>
            </a:p>
          </p:txBody>
        </p:sp>
        <p:sp>
          <p:nvSpPr>
            <p:cNvPr id="161800" name="AutoShape 8">
              <a:extLst>
                <a:ext uri="{FF2B5EF4-FFF2-40B4-BE49-F238E27FC236}">
                  <a16:creationId xmlns:a16="http://schemas.microsoft.com/office/drawing/2014/main" id="{261C2B01-9A87-42D3-9DBC-C9184A1E3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Sedimentação</a:t>
              </a:r>
            </a:p>
          </p:txBody>
        </p:sp>
        <p:sp>
          <p:nvSpPr>
            <p:cNvPr id="161801" name="AutoShape 9">
              <a:extLst>
                <a:ext uri="{FF2B5EF4-FFF2-40B4-BE49-F238E27FC236}">
                  <a16:creationId xmlns:a16="http://schemas.microsoft.com/office/drawing/2014/main" id="{B231D3A8-0CC6-4C78-AC1D-07A4C60E6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Filtração</a:t>
              </a:r>
            </a:p>
          </p:txBody>
        </p:sp>
        <p:sp>
          <p:nvSpPr>
            <p:cNvPr id="161802" name="AutoShape 10">
              <a:extLst>
                <a:ext uri="{FF2B5EF4-FFF2-40B4-BE49-F238E27FC236}">
                  <a16:creationId xmlns:a16="http://schemas.microsoft.com/office/drawing/2014/main" id="{B4EE1829-4FF9-447A-8D7A-F09C1F4B1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Desinfecção</a:t>
              </a:r>
            </a:p>
          </p:txBody>
        </p:sp>
        <p:sp>
          <p:nvSpPr>
            <p:cNvPr id="161803" name="AutoShape 11">
              <a:extLst>
                <a:ext uri="{FF2B5EF4-FFF2-40B4-BE49-F238E27FC236}">
                  <a16:creationId xmlns:a16="http://schemas.microsoft.com/office/drawing/2014/main" id="{E262CD2B-F843-4CAD-BA77-8ED0FDD65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Fluoretação</a:t>
              </a:r>
            </a:p>
          </p:txBody>
        </p:sp>
        <p:sp>
          <p:nvSpPr>
            <p:cNvPr id="161804" name="AutoShape 12">
              <a:extLst>
                <a:ext uri="{FF2B5EF4-FFF2-40B4-BE49-F238E27FC236}">
                  <a16:creationId xmlns:a16="http://schemas.microsoft.com/office/drawing/2014/main" id="{DE1B6692-1265-4212-8CDD-68151C14C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Correção de pH</a:t>
              </a:r>
            </a:p>
          </p:txBody>
        </p:sp>
        <p:sp>
          <p:nvSpPr>
            <p:cNvPr id="161805" name="AutoShape 13">
              <a:extLst>
                <a:ext uri="{FF2B5EF4-FFF2-40B4-BE49-F238E27FC236}">
                  <a16:creationId xmlns:a16="http://schemas.microsoft.com/office/drawing/2014/main" id="{EE64783F-97BD-4132-A407-16BD55536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>
                  <a:solidFill>
                    <a:srgbClr val="333300"/>
                  </a:solidFill>
                  <a:latin typeface="Tahoma" panose="020B0604030504040204" pitchFamily="34" charset="0"/>
                </a:rPr>
                <a:t>Água Final</a:t>
              </a:r>
            </a:p>
          </p:txBody>
        </p:sp>
        <p:cxnSp>
          <p:nvCxnSpPr>
            <p:cNvPr id="161806" name="AutoShape 14">
              <a:extLst>
                <a:ext uri="{FF2B5EF4-FFF2-40B4-BE49-F238E27FC236}">
                  <a16:creationId xmlns:a16="http://schemas.microsoft.com/office/drawing/2014/main" id="{77583F8B-2C30-470C-9F7A-6D7B33C675B9}"/>
                </a:ext>
              </a:extLst>
            </p:cNvPr>
            <p:cNvCxnSpPr>
              <a:cxnSpLocks noChangeShapeType="1"/>
              <a:stCxn id="161797" idx="4"/>
              <a:endCxn id="161798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807" name="AutoShape 15">
              <a:extLst>
                <a:ext uri="{FF2B5EF4-FFF2-40B4-BE49-F238E27FC236}">
                  <a16:creationId xmlns:a16="http://schemas.microsoft.com/office/drawing/2014/main" id="{1E4B3206-49B3-4842-B280-5647D0E02136}"/>
                </a:ext>
              </a:extLst>
            </p:cNvPr>
            <p:cNvCxnSpPr>
              <a:cxnSpLocks noChangeShapeType="1"/>
              <a:stCxn id="161798" idx="4"/>
              <a:endCxn id="161799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808" name="AutoShape 16">
              <a:extLst>
                <a:ext uri="{FF2B5EF4-FFF2-40B4-BE49-F238E27FC236}">
                  <a16:creationId xmlns:a16="http://schemas.microsoft.com/office/drawing/2014/main" id="{1DF9B059-AA27-4408-A3E2-AE2900312629}"/>
                </a:ext>
              </a:extLst>
            </p:cNvPr>
            <p:cNvCxnSpPr>
              <a:cxnSpLocks noChangeShapeType="1"/>
              <a:stCxn id="161799" idx="4"/>
              <a:endCxn id="161800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809" name="AutoShape 17">
              <a:extLst>
                <a:ext uri="{FF2B5EF4-FFF2-40B4-BE49-F238E27FC236}">
                  <a16:creationId xmlns:a16="http://schemas.microsoft.com/office/drawing/2014/main" id="{DF82A9C7-684E-40FC-99AE-A676C335DA3A}"/>
                </a:ext>
              </a:extLst>
            </p:cNvPr>
            <p:cNvCxnSpPr>
              <a:cxnSpLocks noChangeShapeType="1"/>
              <a:stCxn id="161800" idx="3"/>
              <a:endCxn id="161801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810" name="AutoShape 18">
              <a:extLst>
                <a:ext uri="{FF2B5EF4-FFF2-40B4-BE49-F238E27FC236}">
                  <a16:creationId xmlns:a16="http://schemas.microsoft.com/office/drawing/2014/main" id="{A8AE2AEE-CC5F-47F2-8DCB-AE0C4D48A49B}"/>
                </a:ext>
              </a:extLst>
            </p:cNvPr>
            <p:cNvCxnSpPr>
              <a:cxnSpLocks noChangeShapeType="1"/>
              <a:stCxn id="161801" idx="2"/>
              <a:endCxn id="161802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811" name="AutoShape 19">
              <a:extLst>
                <a:ext uri="{FF2B5EF4-FFF2-40B4-BE49-F238E27FC236}">
                  <a16:creationId xmlns:a16="http://schemas.microsoft.com/office/drawing/2014/main" id="{03A177D7-DE35-49A5-B27E-6A4607027A2E}"/>
                </a:ext>
              </a:extLst>
            </p:cNvPr>
            <p:cNvCxnSpPr>
              <a:cxnSpLocks noChangeShapeType="1"/>
              <a:stCxn id="161802" idx="2"/>
              <a:endCxn id="161803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812" name="AutoShape 20">
              <a:extLst>
                <a:ext uri="{FF2B5EF4-FFF2-40B4-BE49-F238E27FC236}">
                  <a16:creationId xmlns:a16="http://schemas.microsoft.com/office/drawing/2014/main" id="{5C5C49A9-118A-4EA5-8244-73A255EA32F8}"/>
                </a:ext>
              </a:extLst>
            </p:cNvPr>
            <p:cNvCxnSpPr>
              <a:cxnSpLocks noChangeShapeType="1"/>
              <a:stCxn id="161804" idx="3"/>
              <a:endCxn id="161805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813" name="AutoShape 21">
              <a:extLst>
                <a:ext uri="{FF2B5EF4-FFF2-40B4-BE49-F238E27FC236}">
                  <a16:creationId xmlns:a16="http://schemas.microsoft.com/office/drawing/2014/main" id="{773F624B-C15B-48DA-9B77-8CC7B973440F}"/>
                </a:ext>
              </a:extLst>
            </p:cNvPr>
            <p:cNvCxnSpPr>
              <a:cxnSpLocks noChangeShapeType="1"/>
              <a:stCxn id="161803" idx="2"/>
              <a:endCxn id="161804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1814" name="Line 22">
              <a:extLst>
                <a:ext uri="{FF2B5EF4-FFF2-40B4-BE49-F238E27FC236}">
                  <a16:creationId xmlns:a16="http://schemas.microsoft.com/office/drawing/2014/main" id="{2316BCAD-B487-475F-B580-BD555FDFD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1815" name="Text Box 23">
              <a:extLst>
                <a:ext uri="{FF2B5EF4-FFF2-40B4-BE49-F238E27FC236}">
                  <a16:creationId xmlns:a16="http://schemas.microsoft.com/office/drawing/2014/main" id="{894495C8-1C3B-4911-AB00-43AAE1E4D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61816" name="Line 24">
              <a:extLst>
                <a:ext uri="{FF2B5EF4-FFF2-40B4-BE49-F238E27FC236}">
                  <a16:creationId xmlns:a16="http://schemas.microsoft.com/office/drawing/2014/main" id="{3DA6CF4F-E848-4C05-9A00-4978BC982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1817" name="Text Box 25">
              <a:extLst>
                <a:ext uri="{FF2B5EF4-FFF2-40B4-BE49-F238E27FC236}">
                  <a16:creationId xmlns:a16="http://schemas.microsoft.com/office/drawing/2014/main" id="{32F39BB0-58FA-4517-9E97-82B2F2350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CAP</a:t>
              </a:r>
            </a:p>
          </p:txBody>
        </p:sp>
        <p:sp>
          <p:nvSpPr>
            <p:cNvPr id="161818" name="Line 26">
              <a:extLst>
                <a:ext uri="{FF2B5EF4-FFF2-40B4-BE49-F238E27FC236}">
                  <a16:creationId xmlns:a16="http://schemas.microsoft.com/office/drawing/2014/main" id="{B2C8FD1D-C7CF-411B-9C25-36E70EF2A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1819" name="Text Box 27">
              <a:extLst>
                <a:ext uri="{FF2B5EF4-FFF2-40B4-BE49-F238E27FC236}">
                  <a16:creationId xmlns:a16="http://schemas.microsoft.com/office/drawing/2014/main" id="{BCAA07B3-F5C8-483C-98B9-480FBB618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Coagulante</a:t>
              </a:r>
            </a:p>
          </p:txBody>
        </p:sp>
        <p:sp>
          <p:nvSpPr>
            <p:cNvPr id="161820" name="Text Box 28">
              <a:extLst>
                <a:ext uri="{FF2B5EF4-FFF2-40B4-BE49-F238E27FC236}">
                  <a16:creationId xmlns:a16="http://schemas.microsoft.com/office/drawing/2014/main" id="{2DAE01C4-5AED-4D21-99F2-18CA95BAB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Alcalinizante</a:t>
              </a:r>
            </a:p>
          </p:txBody>
        </p:sp>
        <p:sp>
          <p:nvSpPr>
            <p:cNvPr id="161821" name="Line 29">
              <a:extLst>
                <a:ext uri="{FF2B5EF4-FFF2-40B4-BE49-F238E27FC236}">
                  <a16:creationId xmlns:a16="http://schemas.microsoft.com/office/drawing/2014/main" id="{77B29A9D-7FF3-49BC-B4E1-8C512C740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1822" name="Line 30">
              <a:extLst>
                <a:ext uri="{FF2B5EF4-FFF2-40B4-BE49-F238E27FC236}">
                  <a16:creationId xmlns:a16="http://schemas.microsoft.com/office/drawing/2014/main" id="{A5706AB1-28BB-4B45-9D05-3408CFD8D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1823" name="Text Box 31">
              <a:extLst>
                <a:ext uri="{FF2B5EF4-FFF2-40B4-BE49-F238E27FC236}">
                  <a16:creationId xmlns:a16="http://schemas.microsoft.com/office/drawing/2014/main" id="{06BFD234-819F-4071-8A07-22B8C8322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61824" name="Line 32">
              <a:extLst>
                <a:ext uri="{FF2B5EF4-FFF2-40B4-BE49-F238E27FC236}">
                  <a16:creationId xmlns:a16="http://schemas.microsoft.com/office/drawing/2014/main" id="{A2F2C30F-326E-4C75-B0A5-2962D443A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1825" name="Text Box 33">
              <a:extLst>
                <a:ext uri="{FF2B5EF4-FFF2-40B4-BE49-F238E27FC236}">
                  <a16:creationId xmlns:a16="http://schemas.microsoft.com/office/drawing/2014/main" id="{E1BC75BD-853E-4519-8701-A1C9D1DCE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Polímero</a:t>
              </a:r>
            </a:p>
          </p:txBody>
        </p:sp>
        <p:sp>
          <p:nvSpPr>
            <p:cNvPr id="161826" name="Line 34">
              <a:extLst>
                <a:ext uri="{FF2B5EF4-FFF2-40B4-BE49-F238E27FC236}">
                  <a16:creationId xmlns:a16="http://schemas.microsoft.com/office/drawing/2014/main" id="{51D9F77D-B325-43EF-A1C0-3BF2B495F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1827" name="Text Box 35">
              <a:extLst>
                <a:ext uri="{FF2B5EF4-FFF2-40B4-BE49-F238E27FC236}">
                  <a16:creationId xmlns:a16="http://schemas.microsoft.com/office/drawing/2014/main" id="{25AC6958-7ECC-4999-952A-EE4A44046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Polímero</a:t>
              </a:r>
            </a:p>
          </p:txBody>
        </p:sp>
        <p:sp>
          <p:nvSpPr>
            <p:cNvPr id="161828" name="Line 36">
              <a:extLst>
                <a:ext uri="{FF2B5EF4-FFF2-40B4-BE49-F238E27FC236}">
                  <a16:creationId xmlns:a16="http://schemas.microsoft.com/office/drawing/2014/main" id="{C0DBD0BF-0222-4BAA-B3D3-92C111126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1829" name="Text Box 37">
              <a:extLst>
                <a:ext uri="{FF2B5EF4-FFF2-40B4-BE49-F238E27FC236}">
                  <a16:creationId xmlns:a16="http://schemas.microsoft.com/office/drawing/2014/main" id="{0A33DF32-3A1B-4CC2-BC24-FA9EA0C62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61830" name="Line 38">
              <a:extLst>
                <a:ext uri="{FF2B5EF4-FFF2-40B4-BE49-F238E27FC236}">
                  <a16:creationId xmlns:a16="http://schemas.microsoft.com/office/drawing/2014/main" id="{CC52E703-BB87-4DA9-9C0C-63143DCCB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1831" name="Text Box 39">
              <a:extLst>
                <a:ext uri="{FF2B5EF4-FFF2-40B4-BE49-F238E27FC236}">
                  <a16:creationId xmlns:a16="http://schemas.microsoft.com/office/drawing/2014/main" id="{D9642CCC-2BFB-4DBF-A664-FDCED8115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Agente oxidante</a:t>
              </a:r>
            </a:p>
          </p:txBody>
        </p:sp>
        <p:sp>
          <p:nvSpPr>
            <p:cNvPr id="161832" name="Line 40">
              <a:extLst>
                <a:ext uri="{FF2B5EF4-FFF2-40B4-BE49-F238E27FC236}">
                  <a16:creationId xmlns:a16="http://schemas.microsoft.com/office/drawing/2014/main" id="{646DA5EE-AFF2-4541-932A-E276F00B9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1833" name="Text Box 41">
              <a:extLst>
                <a:ext uri="{FF2B5EF4-FFF2-40B4-BE49-F238E27FC236}">
                  <a16:creationId xmlns:a16="http://schemas.microsoft.com/office/drawing/2014/main" id="{F6715664-465A-4106-A572-F58A7865F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Flúor</a:t>
              </a:r>
            </a:p>
            <a:p>
              <a:pPr eaLnBrk="0" hangingPunct="0"/>
              <a:endParaRPr lang="pt-BR" altLang="pt-BR" sz="1600">
                <a:latin typeface="Times New Roman" panose="02020603050405020304" pitchFamily="18" charset="0"/>
              </a:endParaRPr>
            </a:p>
          </p:txBody>
        </p:sp>
        <p:sp>
          <p:nvSpPr>
            <p:cNvPr id="161834" name="Line 42">
              <a:extLst>
                <a:ext uri="{FF2B5EF4-FFF2-40B4-BE49-F238E27FC236}">
                  <a16:creationId xmlns:a16="http://schemas.microsoft.com/office/drawing/2014/main" id="{431A9B4E-926F-4060-9984-65DFB8CEA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1835" name="Text Box 43">
              <a:extLst>
                <a:ext uri="{FF2B5EF4-FFF2-40B4-BE49-F238E27FC236}">
                  <a16:creationId xmlns:a16="http://schemas.microsoft.com/office/drawing/2014/main" id="{152F5ADC-14B7-47D7-949C-6BEDE62DC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1600">
                  <a:latin typeface="Times New Roman" panose="02020603050405020304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36" name="Picture 20" descr="Eta Alto Tiete ETEP 050">
            <a:extLst>
              <a:ext uri="{FF2B5EF4-FFF2-40B4-BE49-F238E27FC236}">
                <a16:creationId xmlns:a16="http://schemas.microsoft.com/office/drawing/2014/main" id="{152B199C-499E-4573-9670-FDE012C42E24}"/>
              </a:ext>
            </a:extLst>
          </p:cNvPr>
          <p:cNvPicPr>
            <a:picLocks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2997200"/>
            <a:ext cx="5399087" cy="359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18" name="Picture 2">
            <a:extLst>
              <a:ext uri="{FF2B5EF4-FFF2-40B4-BE49-F238E27FC236}">
                <a16:creationId xmlns:a16="http://schemas.microsoft.com/office/drawing/2014/main" id="{CB67EA82-EC76-48E6-B5FB-76C76424E4F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19" name="Rectangle 3">
            <a:extLst>
              <a:ext uri="{FF2B5EF4-FFF2-40B4-BE49-F238E27FC236}">
                <a16:creationId xmlns:a16="http://schemas.microsoft.com/office/drawing/2014/main" id="{A45042B2-D513-4EA1-A562-6AA1390C6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</a:t>
            </a:r>
          </a:p>
        </p:txBody>
      </p:sp>
      <p:sp>
        <p:nvSpPr>
          <p:cNvPr id="162820" name="AutoShape 4">
            <a:extLst>
              <a:ext uri="{FF2B5EF4-FFF2-40B4-BE49-F238E27FC236}">
                <a16:creationId xmlns:a16="http://schemas.microsoft.com/office/drawing/2014/main" id="{25671AE2-251D-4B2B-AAC0-25F77C3BB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1916113"/>
            <a:ext cx="223837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162821" name="AutoShape 5">
            <a:extLst>
              <a:ext uri="{FF2B5EF4-FFF2-40B4-BE49-F238E27FC236}">
                <a16:creationId xmlns:a16="http://schemas.microsoft.com/office/drawing/2014/main" id="{FB809DC7-C8C1-4DB1-8D2E-0B06DEC98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021013"/>
            <a:ext cx="3167062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162822" name="AutoShape 6">
            <a:extLst>
              <a:ext uri="{FF2B5EF4-FFF2-40B4-BE49-F238E27FC236}">
                <a16:creationId xmlns:a16="http://schemas.microsoft.com/office/drawing/2014/main" id="{7414D15B-EB68-415E-BB6D-A793070F3268}"/>
              </a:ext>
            </a:extLst>
          </p:cNvPr>
          <p:cNvCxnSpPr>
            <a:cxnSpLocks noChangeShapeType="1"/>
            <a:stCxn id="162820" idx="3"/>
            <a:endCxn id="162821" idx="1"/>
          </p:cNvCxnSpPr>
          <p:nvPr/>
        </p:nvCxnSpPr>
        <p:spPr bwMode="auto">
          <a:xfrm rot="5400000">
            <a:off x="1835944" y="2345532"/>
            <a:ext cx="758825" cy="922337"/>
          </a:xfrm>
          <a:prstGeom prst="bentConnector3">
            <a:avLst>
              <a:gd name="adj1" fmla="val 3912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2823" name="AutoShape 7">
            <a:extLst>
              <a:ext uri="{FF2B5EF4-FFF2-40B4-BE49-F238E27FC236}">
                <a16:creationId xmlns:a16="http://schemas.microsoft.com/office/drawing/2014/main" id="{DA39394D-2F25-46BB-8B38-63E052665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92663"/>
            <a:ext cx="1887538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162824" name="AutoShape 8">
            <a:extLst>
              <a:ext uri="{FF2B5EF4-FFF2-40B4-BE49-F238E27FC236}">
                <a16:creationId xmlns:a16="http://schemas.microsoft.com/office/drawing/2014/main" id="{1CF58762-50C5-4489-BDA8-D171A1D83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79583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162825" name="AutoShape 9">
            <a:extLst>
              <a:ext uri="{FF2B5EF4-FFF2-40B4-BE49-F238E27FC236}">
                <a16:creationId xmlns:a16="http://schemas.microsoft.com/office/drawing/2014/main" id="{ADAD5071-6C04-40C6-9FFF-57D04FBBF67F}"/>
              </a:ext>
            </a:extLst>
          </p:cNvPr>
          <p:cNvCxnSpPr>
            <a:cxnSpLocks noChangeShapeType="1"/>
            <a:stCxn id="162821" idx="3"/>
            <a:endCxn id="162823" idx="1"/>
          </p:cNvCxnSpPr>
          <p:nvPr/>
        </p:nvCxnSpPr>
        <p:spPr bwMode="auto">
          <a:xfrm rot="5400000">
            <a:off x="750888" y="3917950"/>
            <a:ext cx="1239837" cy="766763"/>
          </a:xfrm>
          <a:prstGeom prst="bentConnector3">
            <a:avLst>
              <a:gd name="adj1" fmla="val 4481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826" name="AutoShape 10">
            <a:extLst>
              <a:ext uri="{FF2B5EF4-FFF2-40B4-BE49-F238E27FC236}">
                <a16:creationId xmlns:a16="http://schemas.microsoft.com/office/drawing/2014/main" id="{8FBDDBCA-7E5E-440D-8571-469EA06B3CCF}"/>
              </a:ext>
            </a:extLst>
          </p:cNvPr>
          <p:cNvCxnSpPr>
            <a:cxnSpLocks noChangeShapeType="1"/>
            <a:stCxn id="162821" idx="3"/>
            <a:endCxn id="162824" idx="1"/>
          </p:cNvCxnSpPr>
          <p:nvPr/>
        </p:nvCxnSpPr>
        <p:spPr bwMode="auto">
          <a:xfrm rot="16200000" flipH="1">
            <a:off x="1820863" y="3614738"/>
            <a:ext cx="1243012" cy="1376362"/>
          </a:xfrm>
          <a:prstGeom prst="bentConnector3">
            <a:avLst>
              <a:gd name="adj1" fmla="val 4482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2827" name="AutoShape 11">
            <a:extLst>
              <a:ext uri="{FF2B5EF4-FFF2-40B4-BE49-F238E27FC236}">
                <a16:creationId xmlns:a16="http://schemas.microsoft.com/office/drawing/2014/main" id="{76AFA200-BA7C-49CF-8C68-7CF30113D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756275"/>
            <a:ext cx="158432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162828" name="AutoShape 12">
            <a:extLst>
              <a:ext uri="{FF2B5EF4-FFF2-40B4-BE49-F238E27FC236}">
                <a16:creationId xmlns:a16="http://schemas.microsoft.com/office/drawing/2014/main" id="{2A9F3162-0CD6-4E97-AE57-C060EE891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5756275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162829" name="AutoShape 13">
            <a:extLst>
              <a:ext uri="{FF2B5EF4-FFF2-40B4-BE49-F238E27FC236}">
                <a16:creationId xmlns:a16="http://schemas.microsoft.com/office/drawing/2014/main" id="{C49668CE-E42F-4B8E-B53A-2AD20A88ACF9}"/>
              </a:ext>
            </a:extLst>
          </p:cNvPr>
          <p:cNvCxnSpPr>
            <a:cxnSpLocks noChangeShapeType="1"/>
            <a:stCxn id="162824" idx="3"/>
            <a:endCxn id="162828" idx="1"/>
          </p:cNvCxnSpPr>
          <p:nvPr/>
        </p:nvCxnSpPr>
        <p:spPr bwMode="auto">
          <a:xfrm rot="16200000" flipH="1">
            <a:off x="2986088" y="5451475"/>
            <a:ext cx="577850" cy="28892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830" name="AutoShape 14">
            <a:extLst>
              <a:ext uri="{FF2B5EF4-FFF2-40B4-BE49-F238E27FC236}">
                <a16:creationId xmlns:a16="http://schemas.microsoft.com/office/drawing/2014/main" id="{135D7D78-8B79-4D4A-9E54-27230F2D53E6}"/>
              </a:ext>
            </a:extLst>
          </p:cNvPr>
          <p:cNvCxnSpPr>
            <a:cxnSpLocks noChangeShapeType="1"/>
            <a:stCxn id="162824" idx="3"/>
            <a:endCxn id="162827" idx="1"/>
          </p:cNvCxnSpPr>
          <p:nvPr/>
        </p:nvCxnSpPr>
        <p:spPr bwMode="auto">
          <a:xfrm rot="5400000">
            <a:off x="1874838" y="4629150"/>
            <a:ext cx="577850" cy="193357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2831" name="Oval 15">
            <a:extLst>
              <a:ext uri="{FF2B5EF4-FFF2-40B4-BE49-F238E27FC236}">
                <a16:creationId xmlns:a16="http://schemas.microsoft.com/office/drawing/2014/main" id="{C91E3CB3-2C4D-4B40-9512-9F6E58434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86388"/>
            <a:ext cx="4465638" cy="1295400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62832" name="AutoShape 16">
            <a:extLst>
              <a:ext uri="{FF2B5EF4-FFF2-40B4-BE49-F238E27FC236}">
                <a16:creationId xmlns:a16="http://schemas.microsoft.com/office/drawing/2014/main" id="{B21C630A-2F6F-48EB-A0B5-16341F2F4364}"/>
              </a:ext>
            </a:extLst>
          </p:cNvPr>
          <p:cNvSpPr>
            <a:spLocks/>
          </p:cNvSpPr>
          <p:nvPr/>
        </p:nvSpPr>
        <p:spPr bwMode="auto">
          <a:xfrm>
            <a:off x="4427538" y="2132013"/>
            <a:ext cx="792162" cy="2449512"/>
          </a:xfrm>
          <a:prstGeom prst="leftBrace">
            <a:avLst>
              <a:gd name="adj1" fmla="val 25768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162833" name="AutoShape 17">
            <a:extLst>
              <a:ext uri="{FF2B5EF4-FFF2-40B4-BE49-F238E27FC236}">
                <a16:creationId xmlns:a16="http://schemas.microsoft.com/office/drawing/2014/main" id="{0C602E2D-EA3D-4E09-A62E-9F96C37DCA36}"/>
              </a:ext>
            </a:extLst>
          </p:cNvPr>
          <p:cNvCxnSpPr>
            <a:cxnSpLocks noChangeShapeType="1"/>
            <a:stCxn id="162831" idx="7"/>
            <a:endCxn id="162832" idx="1"/>
          </p:cNvCxnSpPr>
          <p:nvPr/>
        </p:nvCxnSpPr>
        <p:spPr bwMode="auto">
          <a:xfrm rot="16200000">
            <a:off x="3129757" y="4290219"/>
            <a:ext cx="2217737" cy="352425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2834" name="Text Box 18">
            <a:extLst>
              <a:ext uri="{FF2B5EF4-FFF2-40B4-BE49-F238E27FC236}">
                <a16:creationId xmlns:a16="http://schemas.microsoft.com/office/drawing/2014/main" id="{87C82738-DAFF-4BC7-ACF5-B0D768A1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276475"/>
            <a:ext cx="403225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Oxidação química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Arraste com ar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Adsorção em carvão ativado (pó ou granular)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2835" name="Rectangle 19">
            <a:extLst>
              <a:ext uri="{FF2B5EF4-FFF2-40B4-BE49-F238E27FC236}">
                <a16:creationId xmlns:a16="http://schemas.microsoft.com/office/drawing/2014/main" id="{9B38BA60-AB57-4D4A-B5C8-BD0C271DB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2268538"/>
            <a:ext cx="3311525" cy="503237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86" name="Picture 22" descr="100-0018_IMG">
            <a:extLst>
              <a:ext uri="{FF2B5EF4-FFF2-40B4-BE49-F238E27FC236}">
                <a16:creationId xmlns:a16="http://schemas.microsoft.com/office/drawing/2014/main" id="{02E0107C-7689-4AF0-AE39-66120F49FD0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908300"/>
            <a:ext cx="4967288" cy="3725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67" name="Picture 3">
            <a:extLst>
              <a:ext uri="{FF2B5EF4-FFF2-40B4-BE49-F238E27FC236}">
                <a16:creationId xmlns:a16="http://schemas.microsoft.com/office/drawing/2014/main" id="{F9C97F25-88BA-44DD-9081-325EFB2E3C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8" name="Rectangle 4">
            <a:extLst>
              <a:ext uri="{FF2B5EF4-FFF2-40B4-BE49-F238E27FC236}">
                <a16:creationId xmlns:a16="http://schemas.microsoft.com/office/drawing/2014/main" id="{1BB2DAEC-E6F5-4D87-BBE3-778FA250C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</a:t>
            </a:r>
          </a:p>
        </p:txBody>
      </p:sp>
      <p:sp>
        <p:nvSpPr>
          <p:cNvPr id="164869" name="AutoShape 5">
            <a:extLst>
              <a:ext uri="{FF2B5EF4-FFF2-40B4-BE49-F238E27FC236}">
                <a16:creationId xmlns:a16="http://schemas.microsoft.com/office/drawing/2014/main" id="{AFC55689-C976-4B48-8FB4-8305F397C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1916113"/>
            <a:ext cx="223837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164870" name="AutoShape 6">
            <a:extLst>
              <a:ext uri="{FF2B5EF4-FFF2-40B4-BE49-F238E27FC236}">
                <a16:creationId xmlns:a16="http://schemas.microsoft.com/office/drawing/2014/main" id="{278765E2-F7B9-424B-A27C-A657CEAB1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021013"/>
            <a:ext cx="3167062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164871" name="AutoShape 7">
            <a:extLst>
              <a:ext uri="{FF2B5EF4-FFF2-40B4-BE49-F238E27FC236}">
                <a16:creationId xmlns:a16="http://schemas.microsoft.com/office/drawing/2014/main" id="{D638707D-828D-448B-AD19-62EC55872458}"/>
              </a:ext>
            </a:extLst>
          </p:cNvPr>
          <p:cNvCxnSpPr>
            <a:cxnSpLocks noChangeShapeType="1"/>
            <a:stCxn id="164869" idx="3"/>
            <a:endCxn id="164870" idx="1"/>
          </p:cNvCxnSpPr>
          <p:nvPr/>
        </p:nvCxnSpPr>
        <p:spPr bwMode="auto">
          <a:xfrm rot="5400000">
            <a:off x="1835944" y="2345532"/>
            <a:ext cx="758825" cy="922337"/>
          </a:xfrm>
          <a:prstGeom prst="bentConnector3">
            <a:avLst>
              <a:gd name="adj1" fmla="val 3912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872" name="AutoShape 8">
            <a:extLst>
              <a:ext uri="{FF2B5EF4-FFF2-40B4-BE49-F238E27FC236}">
                <a16:creationId xmlns:a16="http://schemas.microsoft.com/office/drawing/2014/main" id="{9E7326EC-7867-49DB-ADFB-CE167ED64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92663"/>
            <a:ext cx="1887538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164873" name="AutoShape 9">
            <a:extLst>
              <a:ext uri="{FF2B5EF4-FFF2-40B4-BE49-F238E27FC236}">
                <a16:creationId xmlns:a16="http://schemas.microsoft.com/office/drawing/2014/main" id="{6EB36C5A-2936-4D74-99BD-2D3071853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79583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164874" name="AutoShape 10">
            <a:extLst>
              <a:ext uri="{FF2B5EF4-FFF2-40B4-BE49-F238E27FC236}">
                <a16:creationId xmlns:a16="http://schemas.microsoft.com/office/drawing/2014/main" id="{4A947005-3A4A-4875-8F60-EB620E9402D6}"/>
              </a:ext>
            </a:extLst>
          </p:cNvPr>
          <p:cNvCxnSpPr>
            <a:cxnSpLocks noChangeShapeType="1"/>
            <a:stCxn id="164870" idx="3"/>
            <a:endCxn id="164872" idx="1"/>
          </p:cNvCxnSpPr>
          <p:nvPr/>
        </p:nvCxnSpPr>
        <p:spPr bwMode="auto">
          <a:xfrm rot="5400000">
            <a:off x="750888" y="3917950"/>
            <a:ext cx="1239837" cy="766763"/>
          </a:xfrm>
          <a:prstGeom prst="bentConnector3">
            <a:avLst>
              <a:gd name="adj1" fmla="val 4481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875" name="AutoShape 11">
            <a:extLst>
              <a:ext uri="{FF2B5EF4-FFF2-40B4-BE49-F238E27FC236}">
                <a16:creationId xmlns:a16="http://schemas.microsoft.com/office/drawing/2014/main" id="{0A10C113-BB00-489C-B349-11293F25EC30}"/>
              </a:ext>
            </a:extLst>
          </p:cNvPr>
          <p:cNvCxnSpPr>
            <a:cxnSpLocks noChangeShapeType="1"/>
            <a:stCxn id="164870" idx="3"/>
            <a:endCxn id="164873" idx="1"/>
          </p:cNvCxnSpPr>
          <p:nvPr/>
        </p:nvCxnSpPr>
        <p:spPr bwMode="auto">
          <a:xfrm rot="16200000" flipH="1">
            <a:off x="1820863" y="3614738"/>
            <a:ext cx="1243012" cy="1376362"/>
          </a:xfrm>
          <a:prstGeom prst="bentConnector3">
            <a:avLst>
              <a:gd name="adj1" fmla="val 4482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876" name="AutoShape 12">
            <a:extLst>
              <a:ext uri="{FF2B5EF4-FFF2-40B4-BE49-F238E27FC236}">
                <a16:creationId xmlns:a16="http://schemas.microsoft.com/office/drawing/2014/main" id="{F009A946-2411-4266-8C76-122A27C98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756275"/>
            <a:ext cx="158432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164877" name="AutoShape 13">
            <a:extLst>
              <a:ext uri="{FF2B5EF4-FFF2-40B4-BE49-F238E27FC236}">
                <a16:creationId xmlns:a16="http://schemas.microsoft.com/office/drawing/2014/main" id="{3A8F6FAE-439E-43D9-A1F5-B241E12BC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5756275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164878" name="AutoShape 14">
            <a:extLst>
              <a:ext uri="{FF2B5EF4-FFF2-40B4-BE49-F238E27FC236}">
                <a16:creationId xmlns:a16="http://schemas.microsoft.com/office/drawing/2014/main" id="{EBA59EB0-04D2-47D6-9851-B917E431EAEC}"/>
              </a:ext>
            </a:extLst>
          </p:cNvPr>
          <p:cNvCxnSpPr>
            <a:cxnSpLocks noChangeShapeType="1"/>
            <a:stCxn id="164873" idx="3"/>
            <a:endCxn id="164877" idx="1"/>
          </p:cNvCxnSpPr>
          <p:nvPr/>
        </p:nvCxnSpPr>
        <p:spPr bwMode="auto">
          <a:xfrm rot="16200000" flipH="1">
            <a:off x="2986088" y="5451475"/>
            <a:ext cx="577850" cy="28892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879" name="AutoShape 15">
            <a:extLst>
              <a:ext uri="{FF2B5EF4-FFF2-40B4-BE49-F238E27FC236}">
                <a16:creationId xmlns:a16="http://schemas.microsoft.com/office/drawing/2014/main" id="{BF575A55-1714-4A0E-86DF-B529D262CBA2}"/>
              </a:ext>
            </a:extLst>
          </p:cNvPr>
          <p:cNvCxnSpPr>
            <a:cxnSpLocks noChangeShapeType="1"/>
            <a:stCxn id="164873" idx="3"/>
            <a:endCxn id="164876" idx="1"/>
          </p:cNvCxnSpPr>
          <p:nvPr/>
        </p:nvCxnSpPr>
        <p:spPr bwMode="auto">
          <a:xfrm rot="5400000">
            <a:off x="1874838" y="4629150"/>
            <a:ext cx="577850" cy="193357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880" name="Oval 16">
            <a:extLst>
              <a:ext uri="{FF2B5EF4-FFF2-40B4-BE49-F238E27FC236}">
                <a16:creationId xmlns:a16="http://schemas.microsoft.com/office/drawing/2014/main" id="{4F75EB91-19B3-4383-8921-AB8DC15A5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86388"/>
            <a:ext cx="4465638" cy="1295400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64881" name="AutoShape 17">
            <a:extLst>
              <a:ext uri="{FF2B5EF4-FFF2-40B4-BE49-F238E27FC236}">
                <a16:creationId xmlns:a16="http://schemas.microsoft.com/office/drawing/2014/main" id="{7F8D3DE2-9372-4EB3-9477-CCD2DD8A54DB}"/>
              </a:ext>
            </a:extLst>
          </p:cNvPr>
          <p:cNvSpPr>
            <a:spLocks/>
          </p:cNvSpPr>
          <p:nvPr/>
        </p:nvSpPr>
        <p:spPr bwMode="auto">
          <a:xfrm>
            <a:off x="4427538" y="2349500"/>
            <a:ext cx="792162" cy="2449513"/>
          </a:xfrm>
          <a:prstGeom prst="leftBrace">
            <a:avLst>
              <a:gd name="adj1" fmla="val 25768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164882" name="AutoShape 18">
            <a:extLst>
              <a:ext uri="{FF2B5EF4-FFF2-40B4-BE49-F238E27FC236}">
                <a16:creationId xmlns:a16="http://schemas.microsoft.com/office/drawing/2014/main" id="{06309ADE-2190-4A35-A905-F12A78EC3FDC}"/>
              </a:ext>
            </a:extLst>
          </p:cNvPr>
          <p:cNvCxnSpPr>
            <a:cxnSpLocks noChangeShapeType="1"/>
            <a:stCxn id="164880" idx="7"/>
            <a:endCxn id="164881" idx="1"/>
          </p:cNvCxnSpPr>
          <p:nvPr/>
        </p:nvCxnSpPr>
        <p:spPr bwMode="auto">
          <a:xfrm rot="16200000">
            <a:off x="3238501" y="4398962"/>
            <a:ext cx="2000250" cy="352425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883" name="Text Box 19">
            <a:extLst>
              <a:ext uri="{FF2B5EF4-FFF2-40B4-BE49-F238E27FC236}">
                <a16:creationId xmlns:a16="http://schemas.microsoft.com/office/drawing/2014/main" id="{5A341634-B09B-4DA4-BCB7-4B13C2063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495550"/>
            <a:ext cx="403225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Oxidação química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Arraste com ar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Adsorção em carvão ativado (pó ou granular)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4884" name="Rectangle 20">
            <a:extLst>
              <a:ext uri="{FF2B5EF4-FFF2-40B4-BE49-F238E27FC236}">
                <a16:creationId xmlns:a16="http://schemas.microsoft.com/office/drawing/2014/main" id="{62CBDA41-4A68-4379-ABF8-DCC2B56B8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2927350"/>
            <a:ext cx="3311525" cy="503238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920" name="Picture 32" descr="ETA ABV - Sistema CAP 003">
            <a:extLst>
              <a:ext uri="{FF2B5EF4-FFF2-40B4-BE49-F238E27FC236}">
                <a16:creationId xmlns:a16="http://schemas.microsoft.com/office/drawing/2014/main" id="{99490C34-5D74-45EA-92E3-C7F51C13FA5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701800"/>
            <a:ext cx="3671888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890" name="Picture 2">
            <a:extLst>
              <a:ext uri="{FF2B5EF4-FFF2-40B4-BE49-F238E27FC236}">
                <a16:creationId xmlns:a16="http://schemas.microsoft.com/office/drawing/2014/main" id="{912946AF-851A-4448-B857-3367885A77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1" name="Rectangle 3">
            <a:extLst>
              <a:ext uri="{FF2B5EF4-FFF2-40B4-BE49-F238E27FC236}">
                <a16:creationId xmlns:a16="http://schemas.microsoft.com/office/drawing/2014/main" id="{9E56733A-490D-4123-9B59-848827C1A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</a:t>
            </a:r>
          </a:p>
        </p:txBody>
      </p:sp>
      <p:sp>
        <p:nvSpPr>
          <p:cNvPr id="165892" name="AutoShape 4">
            <a:extLst>
              <a:ext uri="{FF2B5EF4-FFF2-40B4-BE49-F238E27FC236}">
                <a16:creationId xmlns:a16="http://schemas.microsoft.com/office/drawing/2014/main" id="{8232E009-ED5F-4A34-98C0-43E646C9E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1916113"/>
            <a:ext cx="223837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Águas Naturais</a:t>
            </a:r>
          </a:p>
        </p:txBody>
      </p:sp>
      <p:sp>
        <p:nvSpPr>
          <p:cNvPr id="165893" name="AutoShape 5">
            <a:extLst>
              <a:ext uri="{FF2B5EF4-FFF2-40B4-BE49-F238E27FC236}">
                <a16:creationId xmlns:a16="http://schemas.microsoft.com/office/drawing/2014/main" id="{64474584-864E-4F91-8D33-CE65AABD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021013"/>
            <a:ext cx="3167062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Compostos Dissolvidos</a:t>
            </a:r>
          </a:p>
        </p:txBody>
      </p:sp>
      <p:cxnSp>
        <p:nvCxnSpPr>
          <p:cNvPr id="165894" name="AutoShape 6">
            <a:extLst>
              <a:ext uri="{FF2B5EF4-FFF2-40B4-BE49-F238E27FC236}">
                <a16:creationId xmlns:a16="http://schemas.microsoft.com/office/drawing/2014/main" id="{B8006F22-1FB8-4D1A-B9CF-B3EFCEF7ECA0}"/>
              </a:ext>
            </a:extLst>
          </p:cNvPr>
          <p:cNvCxnSpPr>
            <a:cxnSpLocks noChangeShapeType="1"/>
            <a:stCxn id="165892" idx="3"/>
            <a:endCxn id="165893" idx="1"/>
          </p:cNvCxnSpPr>
          <p:nvPr/>
        </p:nvCxnSpPr>
        <p:spPr bwMode="auto">
          <a:xfrm rot="5400000">
            <a:off x="1835944" y="2345532"/>
            <a:ext cx="758825" cy="922337"/>
          </a:xfrm>
          <a:prstGeom prst="bentConnector3">
            <a:avLst>
              <a:gd name="adj1" fmla="val 3912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895" name="AutoShape 7">
            <a:extLst>
              <a:ext uri="{FF2B5EF4-FFF2-40B4-BE49-F238E27FC236}">
                <a16:creationId xmlns:a16="http://schemas.microsoft.com/office/drawing/2014/main" id="{34BC15E8-BE7D-43CB-8441-E419FAD4D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92663"/>
            <a:ext cx="1887538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Inorgânicos</a:t>
            </a:r>
          </a:p>
        </p:txBody>
      </p:sp>
      <p:sp>
        <p:nvSpPr>
          <p:cNvPr id="165896" name="AutoShape 8">
            <a:extLst>
              <a:ext uri="{FF2B5EF4-FFF2-40B4-BE49-F238E27FC236}">
                <a16:creationId xmlns:a16="http://schemas.microsoft.com/office/drawing/2014/main" id="{0280A741-7838-4ED9-94D0-8C7AB2395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795838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Orgânicos</a:t>
            </a:r>
          </a:p>
        </p:txBody>
      </p:sp>
      <p:cxnSp>
        <p:nvCxnSpPr>
          <p:cNvPr id="165897" name="AutoShape 9">
            <a:extLst>
              <a:ext uri="{FF2B5EF4-FFF2-40B4-BE49-F238E27FC236}">
                <a16:creationId xmlns:a16="http://schemas.microsoft.com/office/drawing/2014/main" id="{B47770A7-9F60-4F84-AC79-3D1EA89B4785}"/>
              </a:ext>
            </a:extLst>
          </p:cNvPr>
          <p:cNvCxnSpPr>
            <a:cxnSpLocks noChangeShapeType="1"/>
            <a:stCxn id="165893" idx="3"/>
            <a:endCxn id="165895" idx="1"/>
          </p:cNvCxnSpPr>
          <p:nvPr/>
        </p:nvCxnSpPr>
        <p:spPr bwMode="auto">
          <a:xfrm rot="5400000">
            <a:off x="750888" y="3917950"/>
            <a:ext cx="1239837" cy="766763"/>
          </a:xfrm>
          <a:prstGeom prst="bentConnector3">
            <a:avLst>
              <a:gd name="adj1" fmla="val 44815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898" name="AutoShape 10">
            <a:extLst>
              <a:ext uri="{FF2B5EF4-FFF2-40B4-BE49-F238E27FC236}">
                <a16:creationId xmlns:a16="http://schemas.microsoft.com/office/drawing/2014/main" id="{5AC891E1-8705-4513-9031-D03D82A33A67}"/>
              </a:ext>
            </a:extLst>
          </p:cNvPr>
          <p:cNvCxnSpPr>
            <a:cxnSpLocks noChangeShapeType="1"/>
            <a:stCxn id="165893" idx="3"/>
            <a:endCxn id="165896" idx="1"/>
          </p:cNvCxnSpPr>
          <p:nvPr/>
        </p:nvCxnSpPr>
        <p:spPr bwMode="auto">
          <a:xfrm rot="16200000" flipH="1">
            <a:off x="1820863" y="3614738"/>
            <a:ext cx="1243012" cy="1376362"/>
          </a:xfrm>
          <a:prstGeom prst="bentConnector3">
            <a:avLst>
              <a:gd name="adj1" fmla="val 44829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899" name="AutoShape 11">
            <a:extLst>
              <a:ext uri="{FF2B5EF4-FFF2-40B4-BE49-F238E27FC236}">
                <a16:creationId xmlns:a16="http://schemas.microsoft.com/office/drawing/2014/main" id="{E4E89442-821F-44C7-9041-068F6CDFE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756275"/>
            <a:ext cx="1584325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Sintéticos</a:t>
            </a:r>
          </a:p>
        </p:txBody>
      </p:sp>
      <p:sp>
        <p:nvSpPr>
          <p:cNvPr id="165900" name="AutoShape 12">
            <a:extLst>
              <a:ext uri="{FF2B5EF4-FFF2-40B4-BE49-F238E27FC236}">
                <a16:creationId xmlns:a16="http://schemas.microsoft.com/office/drawing/2014/main" id="{EBEF86B1-2514-4DAF-B61F-326CA23C4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5756275"/>
            <a:ext cx="1708150" cy="511175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pt-BR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Naturais</a:t>
            </a:r>
          </a:p>
        </p:txBody>
      </p:sp>
      <p:cxnSp>
        <p:nvCxnSpPr>
          <p:cNvPr id="165901" name="AutoShape 13">
            <a:extLst>
              <a:ext uri="{FF2B5EF4-FFF2-40B4-BE49-F238E27FC236}">
                <a16:creationId xmlns:a16="http://schemas.microsoft.com/office/drawing/2014/main" id="{282A3DE0-164F-476D-B2C3-D2B0007B2D46}"/>
              </a:ext>
            </a:extLst>
          </p:cNvPr>
          <p:cNvCxnSpPr>
            <a:cxnSpLocks noChangeShapeType="1"/>
            <a:stCxn id="165896" idx="3"/>
            <a:endCxn id="165900" idx="1"/>
          </p:cNvCxnSpPr>
          <p:nvPr/>
        </p:nvCxnSpPr>
        <p:spPr bwMode="auto">
          <a:xfrm rot="16200000" flipH="1">
            <a:off x="2986088" y="5451475"/>
            <a:ext cx="577850" cy="28892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02" name="AutoShape 14">
            <a:extLst>
              <a:ext uri="{FF2B5EF4-FFF2-40B4-BE49-F238E27FC236}">
                <a16:creationId xmlns:a16="http://schemas.microsoft.com/office/drawing/2014/main" id="{5EC9AF11-1CBD-4E50-85DD-32F2DD352085}"/>
              </a:ext>
            </a:extLst>
          </p:cNvPr>
          <p:cNvCxnSpPr>
            <a:cxnSpLocks noChangeShapeType="1"/>
            <a:stCxn id="165896" idx="3"/>
            <a:endCxn id="165899" idx="1"/>
          </p:cNvCxnSpPr>
          <p:nvPr/>
        </p:nvCxnSpPr>
        <p:spPr bwMode="auto">
          <a:xfrm rot="5400000">
            <a:off x="1874838" y="4629150"/>
            <a:ext cx="577850" cy="1933575"/>
          </a:xfrm>
          <a:prstGeom prst="bentConnector3">
            <a:avLst>
              <a:gd name="adj1" fmla="val 38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03" name="Oval 15">
            <a:extLst>
              <a:ext uri="{FF2B5EF4-FFF2-40B4-BE49-F238E27FC236}">
                <a16:creationId xmlns:a16="http://schemas.microsoft.com/office/drawing/2014/main" id="{1A69D825-CD0A-4246-85BA-938A013A3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86388"/>
            <a:ext cx="4465638" cy="1295400"/>
          </a:xfrm>
          <a:prstGeom prst="ellipse">
            <a:avLst/>
          </a:prstGeom>
          <a:solidFill>
            <a:srgbClr val="33CC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65904" name="AutoShape 16">
            <a:extLst>
              <a:ext uri="{FF2B5EF4-FFF2-40B4-BE49-F238E27FC236}">
                <a16:creationId xmlns:a16="http://schemas.microsoft.com/office/drawing/2014/main" id="{B7FDF171-7C66-4700-8050-FB5CCC92900C}"/>
              </a:ext>
            </a:extLst>
          </p:cNvPr>
          <p:cNvSpPr>
            <a:spLocks/>
          </p:cNvSpPr>
          <p:nvPr/>
        </p:nvSpPr>
        <p:spPr bwMode="auto">
          <a:xfrm>
            <a:off x="4427538" y="1916113"/>
            <a:ext cx="792162" cy="2449512"/>
          </a:xfrm>
          <a:prstGeom prst="leftBrace">
            <a:avLst>
              <a:gd name="adj1" fmla="val 25768"/>
              <a:gd name="adj2" fmla="val 4931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165905" name="AutoShape 17">
            <a:extLst>
              <a:ext uri="{FF2B5EF4-FFF2-40B4-BE49-F238E27FC236}">
                <a16:creationId xmlns:a16="http://schemas.microsoft.com/office/drawing/2014/main" id="{FB57E5A5-7EC7-4227-BE04-B1FE6E2C6D87}"/>
              </a:ext>
            </a:extLst>
          </p:cNvPr>
          <p:cNvCxnSpPr>
            <a:cxnSpLocks noChangeShapeType="1"/>
            <a:stCxn id="165903" idx="7"/>
            <a:endCxn id="165904" idx="1"/>
          </p:cNvCxnSpPr>
          <p:nvPr/>
        </p:nvCxnSpPr>
        <p:spPr bwMode="auto">
          <a:xfrm rot="16200000">
            <a:off x="3021807" y="4182269"/>
            <a:ext cx="2433637" cy="352425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06" name="Text Box 18">
            <a:extLst>
              <a:ext uri="{FF2B5EF4-FFF2-40B4-BE49-F238E27FC236}">
                <a16:creationId xmlns:a16="http://schemas.microsoft.com/office/drawing/2014/main" id="{705E1E1B-99C8-4373-B04B-F651E7D9F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133600"/>
            <a:ext cx="403225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Oxidação química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Arraste com ar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Adsorção em carvão ativado (pó ou granular)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5907" name="Rectangle 19">
            <a:extLst>
              <a:ext uri="{FF2B5EF4-FFF2-40B4-BE49-F238E27FC236}">
                <a16:creationId xmlns:a16="http://schemas.microsoft.com/office/drawing/2014/main" id="{B513E51C-AE66-452A-B554-10E9702BC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2997200"/>
            <a:ext cx="3659187" cy="1223963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ta Alto Tiete ETEP 050">
            <a:extLst>
              <a:ext uri="{FF2B5EF4-FFF2-40B4-BE49-F238E27FC236}">
                <a16:creationId xmlns:a16="http://schemas.microsoft.com/office/drawing/2014/main" id="{4D4C7780-10ED-4A29-B387-A93DB138146F}"/>
              </a:ext>
            </a:extLst>
          </p:cNvPr>
          <p:cNvPicPr>
            <a:picLocks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9138"/>
            <a:ext cx="793115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285" name="Picture 229">
            <a:extLst>
              <a:ext uri="{FF2B5EF4-FFF2-40B4-BE49-F238E27FC236}">
                <a16:creationId xmlns:a16="http://schemas.microsoft.com/office/drawing/2014/main" id="{3DF4ECD6-07BC-4C18-815F-D23E5C15C651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773238"/>
            <a:ext cx="2465388" cy="2171700"/>
          </a:xfrm>
          <a:noFill/>
          <a:ln/>
        </p:spPr>
      </p:pic>
      <p:pic>
        <p:nvPicPr>
          <p:cNvPr id="173059" name="Picture 3">
            <a:extLst>
              <a:ext uri="{FF2B5EF4-FFF2-40B4-BE49-F238E27FC236}">
                <a16:creationId xmlns:a16="http://schemas.microsoft.com/office/drawing/2014/main" id="{83CC4447-ED42-4B55-9ED3-8942563CC44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75" name="Text Box 19">
            <a:extLst>
              <a:ext uri="{FF2B5EF4-FFF2-40B4-BE49-F238E27FC236}">
                <a16:creationId xmlns:a16="http://schemas.microsoft.com/office/drawing/2014/main" id="{99E9537C-F3F2-4504-A18F-83C35F99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060575"/>
            <a:ext cx="60483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Oxidação química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Arraste com ar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Adsorção em carvão ativado (pó ou granular)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endParaRPr lang="pt-BR" altLang="pt-BR" sz="32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73076" name="Rectangle 20">
            <a:extLst>
              <a:ext uri="{FF2B5EF4-FFF2-40B4-BE49-F238E27FC236}">
                <a16:creationId xmlns:a16="http://schemas.microsoft.com/office/drawing/2014/main" id="{64F057EF-2B58-4B15-AFBC-08F52114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2109788"/>
            <a:ext cx="4102100" cy="576262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73287" name="Picture 231">
            <a:extLst>
              <a:ext uri="{FF2B5EF4-FFF2-40B4-BE49-F238E27FC236}">
                <a16:creationId xmlns:a16="http://schemas.microsoft.com/office/drawing/2014/main" id="{D10E5617-5AE7-4EF7-808A-5F87CB20C252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4365625"/>
            <a:ext cx="2465387" cy="2171700"/>
          </a:xfrm>
          <a:noFill/>
          <a:ln/>
        </p:spPr>
      </p:pic>
      <p:sp>
        <p:nvSpPr>
          <p:cNvPr id="173060" name="Rectangle 4">
            <a:extLst>
              <a:ext uri="{FF2B5EF4-FFF2-40B4-BE49-F238E27FC236}">
                <a16:creationId xmlns:a16="http://schemas.microsoft.com/office/drawing/2014/main" id="{B4ECD66E-3702-44B1-962E-4FC0951A9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REMOÇÃO DE COMPOSTOS ORGÂNICOS CAUSADORES DE GOSTO E ODOR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rabalho em equipe">
  <a:themeElements>
    <a:clrScheme name="Trabalho em equipe 1">
      <a:dk1>
        <a:srgbClr val="000078"/>
      </a:dk1>
      <a:lt1>
        <a:srgbClr val="FFFFFF"/>
      </a:lt1>
      <a:dk2>
        <a:srgbClr val="000066"/>
      </a:dk2>
      <a:lt2>
        <a:srgbClr val="CCECFF"/>
      </a:lt2>
      <a:accent1>
        <a:srgbClr val="0099CC"/>
      </a:accent1>
      <a:accent2>
        <a:srgbClr val="008080"/>
      </a:accent2>
      <a:accent3>
        <a:srgbClr val="AAAAB8"/>
      </a:accent3>
      <a:accent4>
        <a:srgbClr val="DADADA"/>
      </a:accent4>
      <a:accent5>
        <a:srgbClr val="AACAE2"/>
      </a:accent5>
      <a:accent6>
        <a:srgbClr val="007373"/>
      </a:accent6>
      <a:hlink>
        <a:srgbClr val="00FFCC"/>
      </a:hlink>
      <a:folHlink>
        <a:srgbClr val="6699FF"/>
      </a:folHlink>
    </a:clrScheme>
    <a:fontScheme name="Trabalho em equipe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rabalho em equipe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lho em equipe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lho em equipe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977</TotalTime>
  <Words>3955</Words>
  <Application>Microsoft Office PowerPoint</Application>
  <PresentationFormat>Apresentação na tela (4:3)</PresentationFormat>
  <Paragraphs>999</Paragraphs>
  <Slides>124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124</vt:i4>
      </vt:variant>
    </vt:vector>
  </HeadingPairs>
  <TitlesOfParts>
    <vt:vector size="135" baseType="lpstr">
      <vt:lpstr>Arial</vt:lpstr>
      <vt:lpstr>Garamond</vt:lpstr>
      <vt:lpstr>Times New Roman</vt:lpstr>
      <vt:lpstr>Wingdings</vt:lpstr>
      <vt:lpstr>Times</vt:lpstr>
      <vt:lpstr>Tahoma</vt:lpstr>
      <vt:lpstr>Symbol</vt:lpstr>
      <vt:lpstr>Trabalho em equipe</vt:lpstr>
      <vt:lpstr>Gráfico do Microsoft Excel</vt:lpstr>
      <vt:lpstr>Documento do Microsoft Word</vt:lpstr>
      <vt:lpstr>Microsoft Equation 3.0</vt:lpstr>
      <vt:lpstr>ESCOLA POLITÉCNICA DA USP DEPARTAMENTO DE ENGENHARIA  HIDRÁULICA E SANITÁRIA PHD 5750 – TRATAMENTO AVANÇADO DE ÁGUAS DE ABASTECIMENTO  CONTROLE DE GOSTO E ODOR EM ÁGUAS DE ABASTECIMENTO</vt:lpstr>
      <vt:lpstr>TRATAMENTO AVANÇADO DE ÁGUAS DE ABASTECIMENTO</vt:lpstr>
      <vt:lpstr>TRATAMENTO AVANÇADO DE ÁGUAS DE ABASTECIMENTO</vt:lpstr>
      <vt:lpstr>TRATAMENTO AVANÇADO DE ÁGUAS DE ABASTECIMENTO</vt:lpstr>
      <vt:lpstr>CONCEPÇÃO HISTÓRICA DE SISTEMAS DE TRATAMENTO DE ÁGUA</vt:lpstr>
      <vt:lpstr>CONCEPÇÃO HISTÓRICA DE SISTEMAS DE TRATAMENTO DE ÁGUA</vt:lpstr>
      <vt:lpstr>Apresentação do PowerPoint</vt:lpstr>
      <vt:lpstr>Apresentação do PowerPoint</vt:lpstr>
      <vt:lpstr>CONTAMINANTES EM ÁGUAS NATURAIS E SUA REMOÇÃO</vt:lpstr>
      <vt:lpstr>ORIGEM DOS PROBLEMAS DE GOSTO E ODOR EM ÁGUAS DE ABASTECIMENTO</vt:lpstr>
      <vt:lpstr>ORIGEM DOS PROBLEMAS DE GOSTO E ODOR EM ÁGUAS DE ABASTECIMENTO</vt:lpstr>
      <vt:lpstr>CONCEPÇÃO HISTÓRICA DE SISTEMAS DE TRATAMENTO DE ÁGUA</vt:lpstr>
      <vt:lpstr>ORIGEM DOS PROBLEMAS DE GOSTO E ODOR EM ÁGUAS DE ABASTECIMENTO</vt:lpstr>
      <vt:lpstr>ORIGEM DOS PROBLEMAS DE GOSTO E ODOR EM ÁGUAS DE ABASTECIMENTO</vt:lpstr>
      <vt:lpstr>CONCEPÇÃO HISTÓRICA DE SISTEMAS DE TRATAMENTO DE ÁGUA</vt:lpstr>
      <vt:lpstr>ORIGEM DOS PROBLEMAS DE GOSTO E ODOR EM ÁGUAS DE ABASTECIMENTO</vt:lpstr>
      <vt:lpstr>ORIGEM DOS PROBLEMAS DE GOSTO E ODOR EM ÁGUAS DE ABASTECIMENTO</vt:lpstr>
      <vt:lpstr>CONCEPÇÃO HISTÓRICA DE SISTEMAS DE TRATAMENTO DE ÁGUA</vt:lpstr>
      <vt:lpstr>ORIGEM DOS PROBLEMAS DE GOSTO E ODOR EM ÁGUAS DE ABASTECIMENTO</vt:lpstr>
      <vt:lpstr>ORIGEM DOS PROBLEMAS DE GOSTO E ODOR EM ÁGUAS DE ABASTECIMENTO</vt:lpstr>
      <vt:lpstr>CONCEPÇÃO HISTÓRICA DE SISTEMAS DE TRATAMENTO DE ÁGUA</vt:lpstr>
      <vt:lpstr>ORIGEM DOS PROBLEMAS DE GOSTO E ODOR EM ÁGUAS DE ABASTECIMENTO</vt:lpstr>
      <vt:lpstr>ORIGEM DOS PROBLEMAS DE GOSTO E ODOR EM ÁGUAS DE ABASTECIMENTO</vt:lpstr>
      <vt:lpstr>CONCEPÇÃO HISTÓRICA DE SISTEMAS DE TRATAMENTO DE ÁGUA</vt:lpstr>
      <vt:lpstr>CONTAMINANTES ORGÂNICOS EM ÁGUAS NATURAIS: ORIGEM</vt:lpstr>
      <vt:lpstr>TRATAMENTO CONVENCIONAL DE ÁGUAS  DE ABASTECIMENTO</vt:lpstr>
      <vt:lpstr>PROBLEMAS DE GOSTO E ODOR EM ÁGUAS DE ABASTECIMENTO</vt:lpstr>
      <vt:lpstr>PROBLEMAS DE GOSTO E ODOR EM ÁGUAS DE ABASTECIMENTO</vt:lpstr>
      <vt:lpstr>GOSTO E ODOR EM ÁGUAS DE ABASTECIMENTO: COMPOSTOS INORGÂNICOS</vt:lpstr>
      <vt:lpstr>GOSTO E ODOR EM ÁGUAS DE ABASTECIMENTO: COMPOSTOS INORGÂNICOS</vt:lpstr>
      <vt:lpstr>GOSTO E ODOR EM ÁGUAS DE ABASTECIMENTO: COMPOSTOS ORGÂNICOS</vt:lpstr>
      <vt:lpstr>GOSTO E ODOR EM ÁGUAS DE ABASTECIMENTO: COMPOSTOS ORGÂNICOS</vt:lpstr>
      <vt:lpstr>GOSTO E ODOR EM ÁGUAS DE ABASTECIMENTO: COMPOSTOS ORGÂNICOS</vt:lpstr>
      <vt:lpstr>GOSTO E ODOR EM ÁGUAS DE ABASTECIMENTO: AGENTES OXIDANTES E COMPOSTOS ORGÂNICOS</vt:lpstr>
      <vt:lpstr>TRATAMENTO CONVENCIONAL DE ÁGUAS  DE ABASTECIMENTO</vt:lpstr>
      <vt:lpstr>AGENTES OXIDANTES E SUA APLICAÇÃO DO TRATAMENTO DE ÁGUAS DE ABASTECIMENTO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CLORAÇÃO AO “BREAK-POINT” FORMAÇÃO DE MONOCLORAMINA</vt:lpstr>
      <vt:lpstr>CLORAÇÃO AO “BREAK-POINT” FORMAÇÃO DE DICLORAMINA</vt:lpstr>
      <vt:lpstr>DIAGRAMA DE FORMAÇÃO DE ESPÉCIES CLORAMINADAS EM FUNÇÃO DO pH</vt:lpstr>
      <vt:lpstr>GOSTO E ODOR EM ÁGUAS DE ABASTECIMENTO: AGENTES OXIDANTES E COMPOSTOS ORGÂNICOS</vt:lpstr>
      <vt:lpstr>GOSTO E ODOR EM ÁGUAS DE ABASTECIMENTO: AGENTES OXIDANTES E COMPOSTOS ORGÂNICOS</vt:lpstr>
      <vt:lpstr>GOSTO E ODOR EM ÁGUAS DE ABASTECIMENTO: COMPOSTOS ORGÂNICOS DE FONTE BIOGÊNICA</vt:lpstr>
      <vt:lpstr>ASPECTOS FISIOLÓGICOS ENVOLVIDOS NAS SENSAÇÕES DE GOSTO E ODOR</vt:lpstr>
      <vt:lpstr>ASPECTOS FISIOLÓGICOS ENVOLVIDOS NAS SENSAÇÕES DE GOSTO E ODOR</vt:lpstr>
      <vt:lpstr>ASPECTOS FISIOLÓGICOS ENVOLVIDOS NAS SENSAÇÕES DE GOSTO E ODOR</vt:lpstr>
      <vt:lpstr>ASPECTOS FISIOLÓGICOS ENVOLVIDOS NAS SENSAÇÕES DE GOSTO E ODOR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QUANTIFICAÇÃO DE GOSTO E ODOR EM ÁGUAS DE ABASTECIMENTO</vt:lpstr>
      <vt:lpstr>GOSTO E ODOR EM ÁGUAS DE ABASTECIMENTO ORIUNDOS DE SUBPRODUTOS METABÓLICOS</vt:lpstr>
      <vt:lpstr>GOSTO E ODOR EM ÁGUAS DE ABASTECIMENTO ORIUNDOS DE SUBPRODUTOS METABÓLICOS</vt:lpstr>
      <vt:lpstr>GOSTO E ODOR EM ÁGUAS DE ABASTECIMENTO ORIUNDOS DE SUBPRODUTOS METABÓLICOS</vt:lpstr>
      <vt:lpstr>GOSTO E ODOR EM ÁGUAS DE ABASTECIMENTO ORIUNDOS DE SUBPRODUTOS METABÓLICOS</vt:lpstr>
      <vt:lpstr>GOSTO E ODOR EM ÁGUAS DE ABASTECIMENTO ORIUNDOS DE SUBPRODUTOS METABÓLICOS</vt:lpstr>
      <vt:lpstr>GOSTO E ODOR EM ÁGUAS DE ABASTECIMENTO ORIUNDOS DE SUBPRODUTOS METABÓLICOS</vt:lpstr>
      <vt:lpstr>GOSTO E ODOR EM ÁGUAS DE ABASTECIMENTO ORIUNDOS DE SUBPRODUTOS METABÓLICOS</vt:lpstr>
      <vt:lpstr>GOSTO E ODOR EM ÁGUAS DE ABASTECIMENTO ORIUNDOS DE SUBPRODUTOS METABÓLICOS</vt:lpstr>
      <vt:lpstr>GOSTO E ODOR EM ÁGUAS DE ABASTECIMENTO ORIUNDOS DE SUBPRODUTOS METABÓLICOS</vt:lpstr>
      <vt:lpstr>ANÁLISE SENSORIAL, MÉTODO ANALÍTICO E PERCEPÇÃO DOS CONSUMIDORES</vt:lpstr>
      <vt:lpstr>ANÁLISE SENSORIAL, MÉTODO ANALÍTICO E PERCEPÇÃO DOS CONSUMIDORES</vt:lpstr>
      <vt:lpstr>ANÁLISE SENSORIAL, MÉTODO ANALÍTICO E PERCEPÇÃO DOS CONSUMIDORES</vt:lpstr>
      <vt:lpstr>ANÁLISE SENSORIAL, MÉTODO ANALÍTICO E PERCEPÇÃO DOS CONSUMIDORES</vt:lpstr>
      <vt:lpstr>ANÁLISE SENSORIAL, MÉTODO ANALÍTICO E PERCEPÇÃO DOS CONSUMIDORES</vt:lpstr>
      <vt:lpstr>ANÁLISE SENSORIAL, MÉTODO ANALÍTICO E PERCEPÇÃO DOS CONSUMIDORES</vt:lpstr>
      <vt:lpstr>ANÁLISE SENSORIAL, MÉTODO ANALÍTICO E PERCEPÇÃO DOS CONSUMIDORES</vt:lpstr>
      <vt:lpstr>CONTAMINANTES ORGÂNICOS  CARACTERÍSTICAS PRINCIPAIS</vt:lpstr>
      <vt:lpstr>CONTAMINANTES ORGÂNICOS</vt:lpstr>
      <vt:lpstr>TRATAMENTO CONVENCIONAL DE ÁGUAS  DE ABASTECIMENTO</vt:lpstr>
      <vt:lpstr>REMOÇÃO DE COMPOSTOS ORGÂNICOS CAUSADORES DE GOSTO E ODOR </vt:lpstr>
      <vt:lpstr>REMOÇÃO DE COMPOSTOS ORGÂNICOS CAUSADORES DE GOSTO E ODOR </vt:lpstr>
      <vt:lpstr>REMOÇÃO DE COMPOSTOS ORGÂNICOS CAUSADORES DE GOSTO E ODOR </vt:lpstr>
      <vt:lpstr>REMOÇÃO DE COMPOSTOS ORGÂNICOS CAUSADORES DE GOSTO E ODOR </vt:lpstr>
      <vt:lpstr>REMOÇÃO DE COMPOSTOS ORGÂNICOS CAUSADORES DE GOSTO E ODOR </vt:lpstr>
      <vt:lpstr>REMOÇÃO DE COMPOSTOS ORGÂNICOS CAUSADORES DE GOSTO E ODOR </vt:lpstr>
      <vt:lpstr>REMOÇÃO DE COMPOSTOS ORGÂNICOS CAUSADORES DE GOSTO E ODOR </vt:lpstr>
      <vt:lpstr>REMOÇÃO DE COMPOSTOS ORGÂNICOS CAUSADORES DE GOSTO E ODOR </vt:lpstr>
      <vt:lpstr>REMOÇÃO DE COMPOSTOS ORGÂNICOS CAUSADORES DE GOSTO E ODOR </vt:lpstr>
      <vt:lpstr>REMOÇÃO DE COMPOSTOS ORGÂNICOS CAUSADORES DE GOSTO E ODOR </vt:lpstr>
      <vt:lpstr>Apresentação do PowerPoint</vt:lpstr>
      <vt:lpstr>Apresentação do PowerPoint</vt:lpstr>
      <vt:lpstr>Apresentação do PowerPoint</vt:lpstr>
      <vt:lpstr>TRATAMENTO CONVENCIONAL DE ÁGUAS  DE ABASTECIMENTO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REMOÇÃO DE COMPOSTOS ORGÂNICOS CAUSADORES DE GOSTO E ODOR – ESTUDO DE CASO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5750 – TRATAMENTO AVANÇADO DE ÁGUAS DE ABASTECIMENTO  CONTROLE DE GOSTO E ODOR EM ÁGUAS DE ABASTECIMENTO</dc:title>
  <dc:creator>Sidney Seckler</dc:creator>
  <cp:lastModifiedBy>Sidney Seckler</cp:lastModifiedBy>
  <cp:revision>95</cp:revision>
  <dcterms:created xsi:type="dcterms:W3CDTF">2006-03-19T21:48:48Z</dcterms:created>
  <dcterms:modified xsi:type="dcterms:W3CDTF">2017-06-22T16:59:08Z</dcterms:modified>
</cp:coreProperties>
</file>