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1" r:id="rId1"/>
  </p:sldMasterIdLst>
  <p:notesMasterIdLst>
    <p:notesMasterId r:id="rId146"/>
  </p:notesMasterIdLst>
  <p:handoutMasterIdLst>
    <p:handoutMasterId r:id="rId147"/>
  </p:handoutMasterIdLst>
  <p:sldIdLst>
    <p:sldId id="257" r:id="rId2"/>
    <p:sldId id="393" r:id="rId3"/>
    <p:sldId id="502" r:id="rId4"/>
    <p:sldId id="541" r:id="rId5"/>
    <p:sldId id="461" r:id="rId6"/>
    <p:sldId id="397" r:id="rId7"/>
    <p:sldId id="406" r:id="rId8"/>
    <p:sldId id="479" r:id="rId9"/>
    <p:sldId id="503" r:id="rId10"/>
    <p:sldId id="504" r:id="rId11"/>
    <p:sldId id="505" r:id="rId12"/>
    <p:sldId id="506" r:id="rId13"/>
    <p:sldId id="488" r:id="rId14"/>
    <p:sldId id="491" r:id="rId15"/>
    <p:sldId id="489" r:id="rId16"/>
    <p:sldId id="490" r:id="rId17"/>
    <p:sldId id="492" r:id="rId18"/>
    <p:sldId id="493" r:id="rId19"/>
    <p:sldId id="507" r:id="rId20"/>
    <p:sldId id="448" r:id="rId21"/>
    <p:sldId id="508" r:id="rId22"/>
    <p:sldId id="509" r:id="rId23"/>
    <p:sldId id="510" r:id="rId24"/>
    <p:sldId id="511" r:id="rId25"/>
    <p:sldId id="512" r:id="rId26"/>
    <p:sldId id="513" r:id="rId27"/>
    <p:sldId id="514" r:id="rId28"/>
    <p:sldId id="515" r:id="rId29"/>
    <p:sldId id="516" r:id="rId30"/>
    <p:sldId id="517" r:id="rId31"/>
    <p:sldId id="543" r:id="rId32"/>
    <p:sldId id="518" r:id="rId33"/>
    <p:sldId id="519" r:id="rId34"/>
    <p:sldId id="520" r:id="rId35"/>
    <p:sldId id="522" r:id="rId36"/>
    <p:sldId id="521" r:id="rId37"/>
    <p:sldId id="523" r:id="rId38"/>
    <p:sldId id="524" r:id="rId39"/>
    <p:sldId id="525" r:id="rId40"/>
    <p:sldId id="526" r:id="rId41"/>
    <p:sldId id="527" r:id="rId42"/>
    <p:sldId id="528" r:id="rId43"/>
    <p:sldId id="529" r:id="rId44"/>
    <p:sldId id="532" r:id="rId45"/>
    <p:sldId id="530" r:id="rId46"/>
    <p:sldId id="533" r:id="rId47"/>
    <p:sldId id="534" r:id="rId48"/>
    <p:sldId id="620" r:id="rId49"/>
    <p:sldId id="531" r:id="rId50"/>
    <p:sldId id="535" r:id="rId51"/>
    <p:sldId id="537" r:id="rId52"/>
    <p:sldId id="538" r:id="rId53"/>
    <p:sldId id="539" r:id="rId54"/>
    <p:sldId id="540" r:id="rId55"/>
    <p:sldId id="536" r:id="rId56"/>
    <p:sldId id="542" r:id="rId57"/>
    <p:sldId id="544" r:id="rId58"/>
    <p:sldId id="545" r:id="rId59"/>
    <p:sldId id="547" r:id="rId60"/>
    <p:sldId id="460" r:id="rId61"/>
    <p:sldId id="621" r:id="rId62"/>
    <p:sldId id="622" r:id="rId63"/>
    <p:sldId id="548" r:id="rId64"/>
    <p:sldId id="549" r:id="rId65"/>
    <p:sldId id="636" r:id="rId66"/>
    <p:sldId id="637" r:id="rId67"/>
    <p:sldId id="571" r:id="rId68"/>
    <p:sldId id="572" r:id="rId69"/>
    <p:sldId id="573" r:id="rId70"/>
    <p:sldId id="574" r:id="rId71"/>
    <p:sldId id="575" r:id="rId72"/>
    <p:sldId id="576" r:id="rId73"/>
    <p:sldId id="577" r:id="rId74"/>
    <p:sldId id="625" r:id="rId75"/>
    <p:sldId id="626" r:id="rId76"/>
    <p:sldId id="627" r:id="rId77"/>
    <p:sldId id="628" r:id="rId78"/>
    <p:sldId id="629" r:id="rId79"/>
    <p:sldId id="630" r:id="rId80"/>
    <p:sldId id="631" r:id="rId81"/>
    <p:sldId id="632" r:id="rId82"/>
    <p:sldId id="633" r:id="rId83"/>
    <p:sldId id="634" r:id="rId84"/>
    <p:sldId id="635" r:id="rId85"/>
    <p:sldId id="552" r:id="rId86"/>
    <p:sldId id="553" r:id="rId87"/>
    <p:sldId id="554" r:id="rId88"/>
    <p:sldId id="555" r:id="rId89"/>
    <p:sldId id="556" r:id="rId90"/>
    <p:sldId id="557" r:id="rId91"/>
    <p:sldId id="558" r:id="rId92"/>
    <p:sldId id="559" r:id="rId93"/>
    <p:sldId id="560" r:id="rId94"/>
    <p:sldId id="561" r:id="rId95"/>
    <p:sldId id="562" r:id="rId96"/>
    <p:sldId id="563" r:id="rId97"/>
    <p:sldId id="564" r:id="rId98"/>
    <p:sldId id="565" r:id="rId99"/>
    <p:sldId id="566" r:id="rId100"/>
    <p:sldId id="567" r:id="rId101"/>
    <p:sldId id="568" r:id="rId102"/>
    <p:sldId id="569" r:id="rId103"/>
    <p:sldId id="570" r:id="rId104"/>
    <p:sldId id="587" r:id="rId105"/>
    <p:sldId id="588" r:id="rId106"/>
    <p:sldId id="597" r:id="rId107"/>
    <p:sldId id="598" r:id="rId108"/>
    <p:sldId id="603" r:id="rId109"/>
    <p:sldId id="589" r:id="rId110"/>
    <p:sldId id="590" r:id="rId111"/>
    <p:sldId id="599" r:id="rId112"/>
    <p:sldId id="592" r:id="rId113"/>
    <p:sldId id="593" r:id="rId114"/>
    <p:sldId id="604" r:id="rId115"/>
    <p:sldId id="595" r:id="rId116"/>
    <p:sldId id="594" r:id="rId117"/>
    <p:sldId id="596" r:id="rId118"/>
    <p:sldId id="600" r:id="rId119"/>
    <p:sldId id="601" r:id="rId120"/>
    <p:sldId id="602" r:id="rId121"/>
    <p:sldId id="605" r:id="rId122"/>
    <p:sldId id="606" r:id="rId123"/>
    <p:sldId id="607" r:id="rId124"/>
    <p:sldId id="611" r:id="rId125"/>
    <p:sldId id="608" r:id="rId126"/>
    <p:sldId id="612" r:id="rId127"/>
    <p:sldId id="609" r:id="rId128"/>
    <p:sldId id="610" r:id="rId129"/>
    <p:sldId id="623" r:id="rId130"/>
    <p:sldId id="614" r:id="rId131"/>
    <p:sldId id="615" r:id="rId132"/>
    <p:sldId id="616" r:id="rId133"/>
    <p:sldId id="617" r:id="rId134"/>
    <p:sldId id="618" r:id="rId135"/>
    <p:sldId id="619" r:id="rId136"/>
    <p:sldId id="624" r:id="rId137"/>
    <p:sldId id="638" r:id="rId138"/>
    <p:sldId id="639" r:id="rId139"/>
    <p:sldId id="640" r:id="rId140"/>
    <p:sldId id="641" r:id="rId141"/>
    <p:sldId id="642" r:id="rId142"/>
    <p:sldId id="643" r:id="rId143"/>
    <p:sldId id="496" r:id="rId144"/>
    <p:sldId id="343" r:id="rId14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333300"/>
    <a:srgbClr val="00CC00"/>
    <a:srgbClr val="F08F00"/>
    <a:srgbClr val="FF3300"/>
    <a:srgbClr val="F8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66" autoAdjust="0"/>
    <p:restoredTop sz="94576" autoAdjust="0"/>
  </p:normalViewPr>
  <p:slideViewPr>
    <p:cSldViewPr>
      <p:cViewPr varScale="1">
        <p:scale>
          <a:sx n="68" d="100"/>
          <a:sy n="68" d="100"/>
        </p:scale>
        <p:origin x="5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592"/>
    </p:cViewPr>
  </p:sorterViewPr>
  <p:notesViewPr>
    <p:cSldViewPr>
      <p:cViewPr varScale="1">
        <p:scale>
          <a:sx n="35" d="100"/>
          <a:sy n="35" d="100"/>
        </p:scale>
        <p:origin x="-152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10" Type="http://schemas.openxmlformats.org/officeDocument/2006/relationships/image" Target="../media/image62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4" Type="http://schemas.openxmlformats.org/officeDocument/2006/relationships/image" Target="../media/image95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image" Target="../media/image96.emf"/><Relationship Id="rId4" Type="http://schemas.openxmlformats.org/officeDocument/2006/relationships/image" Target="../media/image99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image" Target="../media/image100.emf"/><Relationship Id="rId4" Type="http://schemas.openxmlformats.org/officeDocument/2006/relationships/image" Target="../media/image103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image" Target="../media/image104.emf"/><Relationship Id="rId4" Type="http://schemas.openxmlformats.org/officeDocument/2006/relationships/image" Target="../media/image107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image" Target="../media/image108.emf"/><Relationship Id="rId4" Type="http://schemas.openxmlformats.org/officeDocument/2006/relationships/image" Target="../media/image111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image" Target="../media/image112.emf"/><Relationship Id="rId4" Type="http://schemas.openxmlformats.org/officeDocument/2006/relationships/image" Target="../media/image115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image" Target="../media/image116.emf"/><Relationship Id="rId4" Type="http://schemas.openxmlformats.org/officeDocument/2006/relationships/image" Target="../media/image119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image" Target="../media/image120.emf"/><Relationship Id="rId4" Type="http://schemas.openxmlformats.org/officeDocument/2006/relationships/image" Target="../media/image12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12" Type="http://schemas.openxmlformats.org/officeDocument/2006/relationships/image" Target="../media/image74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6" Type="http://schemas.openxmlformats.org/officeDocument/2006/relationships/image" Target="../media/image68.emf"/><Relationship Id="rId11" Type="http://schemas.openxmlformats.org/officeDocument/2006/relationships/image" Target="../media/image73.emf"/><Relationship Id="rId5" Type="http://schemas.openxmlformats.org/officeDocument/2006/relationships/image" Target="../media/image67.emf"/><Relationship Id="rId10" Type="http://schemas.openxmlformats.org/officeDocument/2006/relationships/image" Target="../media/image72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1212EAFA-AE6E-4455-BAE6-6CAAEDAB1D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226F4669-F1C5-4483-A867-14280937B14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89444" name="Rectangle 4">
            <a:extLst>
              <a:ext uri="{FF2B5EF4-FFF2-40B4-BE49-F238E27FC236}">
                <a16:creationId xmlns:a16="http://schemas.microsoft.com/office/drawing/2014/main" id="{2BC585B2-E6CD-4BD2-82A1-00260F4FFEF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89445" name="Rectangle 5">
            <a:extLst>
              <a:ext uri="{FF2B5EF4-FFF2-40B4-BE49-F238E27FC236}">
                <a16:creationId xmlns:a16="http://schemas.microsoft.com/office/drawing/2014/main" id="{28EC3B27-EBF8-44B2-AAD0-4B183A11255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8AD3B9AB-CE02-4A9A-B927-B74E03E15A5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7DAAFF8-576D-49A2-9351-DD35B605C66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14FD950-4AF1-4E08-9DE5-4C714CD3F74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1F840448-534F-430E-9E36-381062D56C51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F6AA25FF-0E9F-4E3E-ADDF-FB979A4C89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/>
              <a:t>Clique para editar os estilos do texto mestre</a:t>
            </a:r>
          </a:p>
          <a:p>
            <a:pPr lvl="1"/>
            <a:r>
              <a:rPr lang="pt-BR" altLang="pt-BR" noProof="0"/>
              <a:t>Segundo nível</a:t>
            </a:r>
          </a:p>
          <a:p>
            <a:pPr lvl="2"/>
            <a:r>
              <a:rPr lang="pt-BR" altLang="pt-BR" noProof="0"/>
              <a:t>Terceiro nível</a:t>
            </a:r>
          </a:p>
          <a:p>
            <a:pPr lvl="3"/>
            <a:r>
              <a:rPr lang="pt-BR" altLang="pt-BR" noProof="0"/>
              <a:t>Quarto nível</a:t>
            </a:r>
          </a:p>
          <a:p>
            <a:pPr lvl="4"/>
            <a:r>
              <a:rPr lang="pt-BR" altLang="pt-BR" noProof="0"/>
              <a:t>Quinto nível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930335CF-5B60-4C24-9932-55C9209CAC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FD32EE07-F4DC-4394-BCBB-31CFE72926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73CD8591-DCBE-45A9-ACFC-C3BC1FA48ED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C8448A0D-2B4D-4A83-A72F-409AB603228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72076E2A-ABAD-4BC5-B24F-EFC4E4F7E1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233E94D-661D-4944-8B0F-38BA27AF0298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E0A30976-90DF-4F72-93EC-EF3E0CE24DA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79720430-0AC4-4FBC-B859-F994F5BCDFCA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C5969A-1492-4DC6-89AC-53C63F9C2738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B27CA9F-69AC-4502-BDAD-6B1CA2413425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0A5F05B-119E-486F-AA3C-49D2C37C7D40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6 w 185"/>
                <a:gd name="T1" fmla="*/ 0 h 120"/>
                <a:gd name="T2" fmla="*/ 186 w 185"/>
                <a:gd name="T3" fmla="*/ 6 h 120"/>
                <a:gd name="T4" fmla="*/ 186 w 185"/>
                <a:gd name="T5" fmla="*/ 18 h 120"/>
                <a:gd name="T6" fmla="*/ 186 w 185"/>
                <a:gd name="T7" fmla="*/ 36 h 120"/>
                <a:gd name="T8" fmla="*/ 180 w 185"/>
                <a:gd name="T9" fmla="*/ 54 h 120"/>
                <a:gd name="T10" fmla="*/ 162 w 185"/>
                <a:gd name="T11" fmla="*/ 72 h 120"/>
                <a:gd name="T12" fmla="*/ 138 w 185"/>
                <a:gd name="T13" fmla="*/ 96 h 120"/>
                <a:gd name="T14" fmla="*/ 102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6 w 185"/>
                <a:gd name="T29" fmla="*/ 0 h 120"/>
                <a:gd name="T30" fmla="*/ 186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1EC8B40-724B-49C9-8851-4A9907826E1D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246BBB57-4717-4185-9369-FBA1F4EE818C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8 w 526"/>
                <a:gd name="T17" fmla="*/ 179 h 275"/>
                <a:gd name="T18" fmla="*/ 210 w 526"/>
                <a:gd name="T19" fmla="*/ 143 h 275"/>
                <a:gd name="T20" fmla="*/ 252 w 526"/>
                <a:gd name="T21" fmla="*/ 120 h 275"/>
                <a:gd name="T22" fmla="*/ 300 w 526"/>
                <a:gd name="T23" fmla="*/ 96 h 275"/>
                <a:gd name="T24" fmla="*/ 395 w 526"/>
                <a:gd name="T25" fmla="*/ 48 h 275"/>
                <a:gd name="T26" fmla="*/ 444 w 526"/>
                <a:gd name="T27" fmla="*/ 30 h 275"/>
                <a:gd name="T28" fmla="*/ 480 w 526"/>
                <a:gd name="T29" fmla="*/ 12 h 275"/>
                <a:gd name="T30" fmla="*/ 504 w 526"/>
                <a:gd name="T31" fmla="*/ 6 h 275"/>
                <a:gd name="T32" fmla="*/ 522 w 526"/>
                <a:gd name="T33" fmla="*/ 0 h 275"/>
                <a:gd name="T34" fmla="*/ 528 w 526"/>
                <a:gd name="T35" fmla="*/ 0 h 275"/>
                <a:gd name="T36" fmla="*/ 522 w 526"/>
                <a:gd name="T37" fmla="*/ 6 h 275"/>
                <a:gd name="T38" fmla="*/ 510 w 526"/>
                <a:gd name="T39" fmla="*/ 12 h 275"/>
                <a:gd name="T40" fmla="*/ 486 w 526"/>
                <a:gd name="T41" fmla="*/ 24 h 275"/>
                <a:gd name="T42" fmla="*/ 462 w 526"/>
                <a:gd name="T43" fmla="*/ 42 h 275"/>
                <a:gd name="T44" fmla="*/ 438 w 526"/>
                <a:gd name="T45" fmla="*/ 54 h 275"/>
                <a:gd name="T46" fmla="*/ 395 w 526"/>
                <a:gd name="T47" fmla="*/ 78 h 275"/>
                <a:gd name="T48" fmla="*/ 341 w 526"/>
                <a:gd name="T49" fmla="*/ 108 h 275"/>
                <a:gd name="T50" fmla="*/ 276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B2B1F03-9D02-4029-8500-1B5AEDBEF72C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1 w 718"/>
                <a:gd name="T17" fmla="*/ 228 h 306"/>
                <a:gd name="T18" fmla="*/ 127 w 718"/>
                <a:gd name="T19" fmla="*/ 228 h 306"/>
                <a:gd name="T20" fmla="*/ 145 w 718"/>
                <a:gd name="T21" fmla="*/ 222 h 306"/>
                <a:gd name="T22" fmla="*/ 169 w 718"/>
                <a:gd name="T23" fmla="*/ 216 h 306"/>
                <a:gd name="T24" fmla="*/ 199 w 718"/>
                <a:gd name="T25" fmla="*/ 204 h 306"/>
                <a:gd name="T26" fmla="*/ 276 w 718"/>
                <a:gd name="T27" fmla="*/ 180 h 306"/>
                <a:gd name="T28" fmla="*/ 373 w 718"/>
                <a:gd name="T29" fmla="*/ 156 h 306"/>
                <a:gd name="T30" fmla="*/ 463 w 718"/>
                <a:gd name="T31" fmla="*/ 126 h 306"/>
                <a:gd name="T32" fmla="*/ 546 w 718"/>
                <a:gd name="T33" fmla="*/ 102 h 306"/>
                <a:gd name="T34" fmla="*/ 576 w 718"/>
                <a:gd name="T35" fmla="*/ 90 h 306"/>
                <a:gd name="T36" fmla="*/ 607 w 718"/>
                <a:gd name="T37" fmla="*/ 84 h 306"/>
                <a:gd name="T38" fmla="*/ 625 w 718"/>
                <a:gd name="T39" fmla="*/ 78 h 306"/>
                <a:gd name="T40" fmla="*/ 631 w 718"/>
                <a:gd name="T41" fmla="*/ 72 h 306"/>
                <a:gd name="T42" fmla="*/ 637 w 718"/>
                <a:gd name="T43" fmla="*/ 66 h 306"/>
                <a:gd name="T44" fmla="*/ 655 w 718"/>
                <a:gd name="T45" fmla="*/ 60 h 306"/>
                <a:gd name="T46" fmla="*/ 697 w 718"/>
                <a:gd name="T47" fmla="*/ 30 h 306"/>
                <a:gd name="T48" fmla="*/ 715 w 718"/>
                <a:gd name="T49" fmla="*/ 18 h 306"/>
                <a:gd name="T50" fmla="*/ 721 w 718"/>
                <a:gd name="T51" fmla="*/ 6 h 306"/>
                <a:gd name="T52" fmla="*/ 715 w 718"/>
                <a:gd name="T53" fmla="*/ 0 h 306"/>
                <a:gd name="T54" fmla="*/ 691 w 718"/>
                <a:gd name="T55" fmla="*/ 0 h 306"/>
                <a:gd name="T56" fmla="*/ 631 w 718"/>
                <a:gd name="T57" fmla="*/ 0 h 306"/>
                <a:gd name="T58" fmla="*/ 582 w 718"/>
                <a:gd name="T59" fmla="*/ 0 h 306"/>
                <a:gd name="T60" fmla="*/ 546 w 718"/>
                <a:gd name="T61" fmla="*/ 0 h 306"/>
                <a:gd name="T62" fmla="*/ 516 w 718"/>
                <a:gd name="T63" fmla="*/ 18 h 306"/>
                <a:gd name="T64" fmla="*/ 487 w 718"/>
                <a:gd name="T65" fmla="*/ 42 h 306"/>
                <a:gd name="T66" fmla="*/ 469 w 718"/>
                <a:gd name="T67" fmla="*/ 54 h 306"/>
                <a:gd name="T68" fmla="*/ 451 w 718"/>
                <a:gd name="T69" fmla="*/ 60 h 306"/>
                <a:gd name="T70" fmla="*/ 427 w 718"/>
                <a:gd name="T71" fmla="*/ 60 h 306"/>
                <a:gd name="T72" fmla="*/ 391 w 718"/>
                <a:gd name="T73" fmla="*/ 66 h 306"/>
                <a:gd name="T74" fmla="*/ 348 w 718"/>
                <a:gd name="T75" fmla="*/ 84 h 306"/>
                <a:gd name="T76" fmla="*/ 312 w 718"/>
                <a:gd name="T77" fmla="*/ 108 h 306"/>
                <a:gd name="T78" fmla="*/ 288 w 718"/>
                <a:gd name="T79" fmla="*/ 126 h 306"/>
                <a:gd name="T80" fmla="*/ 276 w 718"/>
                <a:gd name="T81" fmla="*/ 132 h 306"/>
                <a:gd name="T82" fmla="*/ 258 w 718"/>
                <a:gd name="T83" fmla="*/ 138 h 306"/>
                <a:gd name="T84" fmla="*/ 222 w 718"/>
                <a:gd name="T85" fmla="*/ 138 h 306"/>
                <a:gd name="T86" fmla="*/ 187 w 718"/>
                <a:gd name="T87" fmla="*/ 138 h 306"/>
                <a:gd name="T88" fmla="*/ 181 w 718"/>
                <a:gd name="T89" fmla="*/ 138 h 306"/>
                <a:gd name="T90" fmla="*/ 175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A8F129D2-9AE0-4308-9E7F-A39985D67495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8 w 2392"/>
                <a:gd name="T1" fmla="*/ 54 h 881"/>
                <a:gd name="T2" fmla="*/ 2196 w 2392"/>
                <a:gd name="T3" fmla="*/ 54 h 881"/>
                <a:gd name="T4" fmla="*/ 2154 w 2392"/>
                <a:gd name="T5" fmla="*/ 66 h 881"/>
                <a:gd name="T6" fmla="*/ 2028 w 2392"/>
                <a:gd name="T7" fmla="*/ 101 h 881"/>
                <a:gd name="T8" fmla="*/ 1963 w 2392"/>
                <a:gd name="T9" fmla="*/ 119 h 881"/>
                <a:gd name="T10" fmla="*/ 1866 w 2392"/>
                <a:gd name="T11" fmla="*/ 167 h 881"/>
                <a:gd name="T12" fmla="*/ 1842 w 2392"/>
                <a:gd name="T13" fmla="*/ 245 h 881"/>
                <a:gd name="T14" fmla="*/ 1848 w 2392"/>
                <a:gd name="T15" fmla="*/ 305 h 881"/>
                <a:gd name="T16" fmla="*/ 1764 w 2392"/>
                <a:gd name="T17" fmla="*/ 317 h 881"/>
                <a:gd name="T18" fmla="*/ 1602 w 2392"/>
                <a:gd name="T19" fmla="*/ 263 h 881"/>
                <a:gd name="T20" fmla="*/ 1512 w 2392"/>
                <a:gd name="T21" fmla="*/ 257 h 881"/>
                <a:gd name="T22" fmla="*/ 1404 w 2392"/>
                <a:gd name="T23" fmla="*/ 311 h 881"/>
                <a:gd name="T24" fmla="*/ 1338 w 2392"/>
                <a:gd name="T25" fmla="*/ 353 h 881"/>
                <a:gd name="T26" fmla="*/ 1314 w 2392"/>
                <a:gd name="T27" fmla="*/ 359 h 881"/>
                <a:gd name="T28" fmla="*/ 1218 w 2392"/>
                <a:gd name="T29" fmla="*/ 371 h 881"/>
                <a:gd name="T30" fmla="*/ 1164 w 2392"/>
                <a:gd name="T31" fmla="*/ 365 h 881"/>
                <a:gd name="T32" fmla="*/ 1057 w 2392"/>
                <a:gd name="T33" fmla="*/ 371 h 881"/>
                <a:gd name="T34" fmla="*/ 960 w 2392"/>
                <a:gd name="T35" fmla="*/ 383 h 881"/>
                <a:gd name="T36" fmla="*/ 924 w 2392"/>
                <a:gd name="T37" fmla="*/ 401 h 881"/>
                <a:gd name="T38" fmla="*/ 822 w 2392"/>
                <a:gd name="T39" fmla="*/ 419 h 881"/>
                <a:gd name="T40" fmla="*/ 781 w 2392"/>
                <a:gd name="T41" fmla="*/ 419 h 881"/>
                <a:gd name="T42" fmla="*/ 666 w 2392"/>
                <a:gd name="T43" fmla="*/ 437 h 881"/>
                <a:gd name="T44" fmla="*/ 600 w 2392"/>
                <a:gd name="T45" fmla="*/ 473 h 881"/>
                <a:gd name="T46" fmla="*/ 505 w 2392"/>
                <a:gd name="T47" fmla="*/ 467 h 881"/>
                <a:gd name="T48" fmla="*/ 432 w 2392"/>
                <a:gd name="T49" fmla="*/ 491 h 881"/>
                <a:gd name="T50" fmla="*/ 414 w 2392"/>
                <a:gd name="T51" fmla="*/ 539 h 881"/>
                <a:gd name="T52" fmla="*/ 348 w 2392"/>
                <a:gd name="T53" fmla="*/ 569 h 881"/>
                <a:gd name="T54" fmla="*/ 223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4 w 2392"/>
                <a:gd name="T65" fmla="*/ 653 h 881"/>
                <a:gd name="T66" fmla="*/ 475 w 2392"/>
                <a:gd name="T67" fmla="*/ 569 h 881"/>
                <a:gd name="T68" fmla="*/ 570 w 2392"/>
                <a:gd name="T69" fmla="*/ 521 h 881"/>
                <a:gd name="T70" fmla="*/ 648 w 2392"/>
                <a:gd name="T71" fmla="*/ 515 h 881"/>
                <a:gd name="T72" fmla="*/ 876 w 2392"/>
                <a:gd name="T73" fmla="*/ 461 h 881"/>
                <a:gd name="T74" fmla="*/ 1152 w 2392"/>
                <a:gd name="T75" fmla="*/ 425 h 881"/>
                <a:gd name="T76" fmla="*/ 1296 w 2392"/>
                <a:gd name="T77" fmla="*/ 461 h 881"/>
                <a:gd name="T78" fmla="*/ 1422 w 2392"/>
                <a:gd name="T79" fmla="*/ 533 h 881"/>
                <a:gd name="T80" fmla="*/ 1440 w 2392"/>
                <a:gd name="T81" fmla="*/ 617 h 881"/>
                <a:gd name="T82" fmla="*/ 1381 w 2392"/>
                <a:gd name="T83" fmla="*/ 653 h 881"/>
                <a:gd name="T84" fmla="*/ 1230 w 2392"/>
                <a:gd name="T85" fmla="*/ 701 h 881"/>
                <a:gd name="T86" fmla="*/ 1116 w 2392"/>
                <a:gd name="T87" fmla="*/ 755 h 881"/>
                <a:gd name="T88" fmla="*/ 1069 w 2392"/>
                <a:gd name="T89" fmla="*/ 809 h 881"/>
                <a:gd name="T90" fmla="*/ 1081 w 2392"/>
                <a:gd name="T91" fmla="*/ 869 h 881"/>
                <a:gd name="T92" fmla="*/ 1110 w 2392"/>
                <a:gd name="T93" fmla="*/ 881 h 881"/>
                <a:gd name="T94" fmla="*/ 1212 w 2392"/>
                <a:gd name="T95" fmla="*/ 869 h 881"/>
                <a:gd name="T96" fmla="*/ 1393 w 2392"/>
                <a:gd name="T97" fmla="*/ 857 h 881"/>
                <a:gd name="T98" fmla="*/ 1446 w 2392"/>
                <a:gd name="T99" fmla="*/ 851 h 881"/>
                <a:gd name="T100" fmla="*/ 1488 w 2392"/>
                <a:gd name="T101" fmla="*/ 833 h 881"/>
                <a:gd name="T102" fmla="*/ 1681 w 2392"/>
                <a:gd name="T103" fmla="*/ 743 h 881"/>
                <a:gd name="T104" fmla="*/ 1812 w 2392"/>
                <a:gd name="T105" fmla="*/ 689 h 881"/>
                <a:gd name="T106" fmla="*/ 1890 w 2392"/>
                <a:gd name="T107" fmla="*/ 581 h 881"/>
                <a:gd name="T108" fmla="*/ 2046 w 2392"/>
                <a:gd name="T109" fmla="*/ 389 h 881"/>
                <a:gd name="T110" fmla="*/ 2214 w 2392"/>
                <a:gd name="T111" fmla="*/ 269 h 881"/>
                <a:gd name="T112" fmla="*/ 2257 w 2392"/>
                <a:gd name="T113" fmla="*/ 239 h 881"/>
                <a:gd name="T114" fmla="*/ 2400 w 2392"/>
                <a:gd name="T115" fmla="*/ 0 h 881"/>
                <a:gd name="T116" fmla="*/ 2310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0312393-8DA4-4E44-A2D9-F36B3BDC3431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813778A-E404-4810-930E-44744E6A187D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1544D36-1C82-4613-8413-4F3754542FA3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C640D2E-ACDF-4B5F-B008-55BCF55A095C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B2E057E-E403-4C4C-A803-0C4C857CEB18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C0E51320-B0E1-4939-BCAF-DC8EA7F8109E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1541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31541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661CC6BA-E4E1-4D20-98B3-23B721BA444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ED6417ED-7A52-4CDA-8AFD-0D531FBE44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617E7EB6-FE15-4C63-AA87-583CD7846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4418D-AFF4-4C0C-954F-336C00CAD83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112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D40D1A96-F36D-47BB-A359-6CE3066389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24EB2DDB-3682-48AD-B7F9-DBE8AC162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B0A4A1A9-30FB-422C-9DC3-C78EC5327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E9681-1795-4AC4-B43C-03018508BF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03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605D9E2D-65C7-4C6B-AEA3-97154189D2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B891F90F-C958-46BA-9798-BE15A71F5E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2BB465C8-4738-4495-B657-A32B38365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0F8CE-D242-4BF9-B8CD-3BE178A2B98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07061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51512482-6A08-4009-82B6-997AA2F29E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64D4674B-86DE-4BC9-BBBA-3214049E47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4D24341C-D988-475D-BF6E-AF3E39105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C1ABD-4FDC-4E3D-8314-A8F10B406E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293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59F89878-5B7A-4F00-BB75-166CFB09E0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C7A3680D-D55C-4286-8039-DBF085E1F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6922054C-8F27-4D54-91C5-308CE1B34A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9F3E4-C727-424B-A1D2-F986F14791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6767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B7017096-95F9-4508-9CEE-BBA11DA95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B72591F8-4B2F-4156-AA7D-539B652419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96247B4E-C844-4E1D-A0AA-A1E59ECC0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F0AED-093C-452B-8EFA-F9D79A0FDAB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746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8114A8C1-E020-4EDE-9218-5CC2912D54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E56BF931-4CD2-4470-9786-C9A4C5E925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44FD7971-C9B5-419C-AB22-E657E7739B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5D2DE-EF15-4DA1-82DE-EA3C8ACF77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504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2FC42808-B898-4614-9495-09BF0D7F7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54947D68-D10B-471F-B710-180F3B329D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F27D1C40-0BE1-40A9-B48B-8C9945BE30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0A7DD-7662-466E-B80D-64603480FA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216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1195D5C3-4F5F-4FA2-A550-572457215E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FB881D41-4D36-4B57-B619-19E0D304EB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6B05DA7F-FBC1-47DD-AA01-7C401F7D4A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D8334-DAD4-479E-8CD4-AD3A8B47879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512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C931769E-CD43-4A25-9170-C7E36D822C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5783751C-0D3A-47CE-BC10-6B401B3CFB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4DBC970A-B3F3-4B09-BCE9-9C66440F7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5774B-87B6-4003-9CB2-D27CBFCD44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877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A8230D6F-9E7B-49D8-A549-F728860B9A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97FD3AC3-721A-4356-8F89-B9AD1EDFC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B4BF1421-29A6-4517-AB74-AB7303CEB6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3730F6-A56F-4A18-B966-A4920A264C5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668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9E94A94A-8033-41CB-A41E-B9F88D8696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62FE49F6-51A9-4924-950E-B9AA042B79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2B88E17E-7FC0-4D97-BC3C-434763B2DA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2BB00-5F65-4FE3-999F-7735F1D3E8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73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653E860C-6FF0-4CE9-9901-BC7B04DF9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BDE355A4-FD6D-4E98-A331-272457606D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68038906-E81C-4756-86E6-EC6CFAC1D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CC0C4-ECAD-4068-BC64-0CB027D833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405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27FB1C35-CCA6-40BF-879F-6985AEE433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27D76DE6-DD15-4445-BC26-35D0651088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EA0C284F-009B-478C-9722-874ABE4249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B2B746-FD40-4EF3-A0F0-5D0C0EAC12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856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2D8C23BF-5548-411C-88AE-675337C71A17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314371" name="Rectangle 3">
              <a:extLst>
                <a:ext uri="{FF2B5EF4-FFF2-40B4-BE49-F238E27FC236}">
                  <a16:creationId xmlns:a16="http://schemas.microsoft.com/office/drawing/2014/main" id="{BD2C13B1-7387-411A-9A6F-077CBBD3164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E2C47F65-128A-410F-9281-17FB7CEB3B55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34" name="Freeform 5">
              <a:extLst>
                <a:ext uri="{FF2B5EF4-FFF2-40B4-BE49-F238E27FC236}">
                  <a16:creationId xmlns:a16="http://schemas.microsoft.com/office/drawing/2014/main" id="{1235417F-6A28-4D26-AE10-F1439B9F2331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4374" name="Freeform 6">
              <a:extLst>
                <a:ext uri="{FF2B5EF4-FFF2-40B4-BE49-F238E27FC236}">
                  <a16:creationId xmlns:a16="http://schemas.microsoft.com/office/drawing/2014/main" id="{411DAEA5-2611-45F9-96F2-85CBEE0C06AD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1036" name="Freeform 7">
              <a:extLst>
                <a:ext uri="{FF2B5EF4-FFF2-40B4-BE49-F238E27FC236}">
                  <a16:creationId xmlns:a16="http://schemas.microsoft.com/office/drawing/2014/main" id="{478C489B-48F6-42D2-94B1-C01B813492E0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6 w 185"/>
                <a:gd name="T1" fmla="*/ 0 h 120"/>
                <a:gd name="T2" fmla="*/ 186 w 185"/>
                <a:gd name="T3" fmla="*/ 6 h 120"/>
                <a:gd name="T4" fmla="*/ 186 w 185"/>
                <a:gd name="T5" fmla="*/ 18 h 120"/>
                <a:gd name="T6" fmla="*/ 186 w 185"/>
                <a:gd name="T7" fmla="*/ 36 h 120"/>
                <a:gd name="T8" fmla="*/ 180 w 185"/>
                <a:gd name="T9" fmla="*/ 54 h 120"/>
                <a:gd name="T10" fmla="*/ 162 w 185"/>
                <a:gd name="T11" fmla="*/ 72 h 120"/>
                <a:gd name="T12" fmla="*/ 138 w 185"/>
                <a:gd name="T13" fmla="*/ 96 h 120"/>
                <a:gd name="T14" fmla="*/ 102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6 w 185"/>
                <a:gd name="T29" fmla="*/ 0 h 120"/>
                <a:gd name="T30" fmla="*/ 186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id="{6CC78EAD-DF30-4D89-A134-5666C8295C16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id="{0A25E906-2E2F-45B3-B30D-8E83A28AE616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8 w 526"/>
                <a:gd name="T17" fmla="*/ 179 h 275"/>
                <a:gd name="T18" fmla="*/ 210 w 526"/>
                <a:gd name="T19" fmla="*/ 143 h 275"/>
                <a:gd name="T20" fmla="*/ 252 w 526"/>
                <a:gd name="T21" fmla="*/ 120 h 275"/>
                <a:gd name="T22" fmla="*/ 300 w 526"/>
                <a:gd name="T23" fmla="*/ 96 h 275"/>
                <a:gd name="T24" fmla="*/ 395 w 526"/>
                <a:gd name="T25" fmla="*/ 48 h 275"/>
                <a:gd name="T26" fmla="*/ 444 w 526"/>
                <a:gd name="T27" fmla="*/ 30 h 275"/>
                <a:gd name="T28" fmla="*/ 480 w 526"/>
                <a:gd name="T29" fmla="*/ 12 h 275"/>
                <a:gd name="T30" fmla="*/ 504 w 526"/>
                <a:gd name="T31" fmla="*/ 6 h 275"/>
                <a:gd name="T32" fmla="*/ 522 w 526"/>
                <a:gd name="T33" fmla="*/ 0 h 275"/>
                <a:gd name="T34" fmla="*/ 528 w 526"/>
                <a:gd name="T35" fmla="*/ 0 h 275"/>
                <a:gd name="T36" fmla="*/ 522 w 526"/>
                <a:gd name="T37" fmla="*/ 6 h 275"/>
                <a:gd name="T38" fmla="*/ 510 w 526"/>
                <a:gd name="T39" fmla="*/ 12 h 275"/>
                <a:gd name="T40" fmla="*/ 486 w 526"/>
                <a:gd name="T41" fmla="*/ 24 h 275"/>
                <a:gd name="T42" fmla="*/ 462 w 526"/>
                <a:gd name="T43" fmla="*/ 42 h 275"/>
                <a:gd name="T44" fmla="*/ 438 w 526"/>
                <a:gd name="T45" fmla="*/ 54 h 275"/>
                <a:gd name="T46" fmla="*/ 395 w 526"/>
                <a:gd name="T47" fmla="*/ 78 h 275"/>
                <a:gd name="T48" fmla="*/ 341 w 526"/>
                <a:gd name="T49" fmla="*/ 108 h 275"/>
                <a:gd name="T50" fmla="*/ 276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39" name="Freeform 10">
              <a:extLst>
                <a:ext uri="{FF2B5EF4-FFF2-40B4-BE49-F238E27FC236}">
                  <a16:creationId xmlns:a16="http://schemas.microsoft.com/office/drawing/2014/main" id="{8B68262E-E365-4017-A72B-DAD911FB5651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1 w 718"/>
                <a:gd name="T17" fmla="*/ 228 h 306"/>
                <a:gd name="T18" fmla="*/ 127 w 718"/>
                <a:gd name="T19" fmla="*/ 228 h 306"/>
                <a:gd name="T20" fmla="*/ 145 w 718"/>
                <a:gd name="T21" fmla="*/ 222 h 306"/>
                <a:gd name="T22" fmla="*/ 169 w 718"/>
                <a:gd name="T23" fmla="*/ 216 h 306"/>
                <a:gd name="T24" fmla="*/ 199 w 718"/>
                <a:gd name="T25" fmla="*/ 204 h 306"/>
                <a:gd name="T26" fmla="*/ 276 w 718"/>
                <a:gd name="T27" fmla="*/ 180 h 306"/>
                <a:gd name="T28" fmla="*/ 373 w 718"/>
                <a:gd name="T29" fmla="*/ 156 h 306"/>
                <a:gd name="T30" fmla="*/ 463 w 718"/>
                <a:gd name="T31" fmla="*/ 126 h 306"/>
                <a:gd name="T32" fmla="*/ 546 w 718"/>
                <a:gd name="T33" fmla="*/ 102 h 306"/>
                <a:gd name="T34" fmla="*/ 576 w 718"/>
                <a:gd name="T35" fmla="*/ 90 h 306"/>
                <a:gd name="T36" fmla="*/ 607 w 718"/>
                <a:gd name="T37" fmla="*/ 84 h 306"/>
                <a:gd name="T38" fmla="*/ 625 w 718"/>
                <a:gd name="T39" fmla="*/ 78 h 306"/>
                <a:gd name="T40" fmla="*/ 631 w 718"/>
                <a:gd name="T41" fmla="*/ 72 h 306"/>
                <a:gd name="T42" fmla="*/ 637 w 718"/>
                <a:gd name="T43" fmla="*/ 66 h 306"/>
                <a:gd name="T44" fmla="*/ 655 w 718"/>
                <a:gd name="T45" fmla="*/ 60 h 306"/>
                <a:gd name="T46" fmla="*/ 697 w 718"/>
                <a:gd name="T47" fmla="*/ 30 h 306"/>
                <a:gd name="T48" fmla="*/ 715 w 718"/>
                <a:gd name="T49" fmla="*/ 18 h 306"/>
                <a:gd name="T50" fmla="*/ 721 w 718"/>
                <a:gd name="T51" fmla="*/ 6 h 306"/>
                <a:gd name="T52" fmla="*/ 715 w 718"/>
                <a:gd name="T53" fmla="*/ 0 h 306"/>
                <a:gd name="T54" fmla="*/ 691 w 718"/>
                <a:gd name="T55" fmla="*/ 0 h 306"/>
                <a:gd name="T56" fmla="*/ 631 w 718"/>
                <a:gd name="T57" fmla="*/ 0 h 306"/>
                <a:gd name="T58" fmla="*/ 582 w 718"/>
                <a:gd name="T59" fmla="*/ 0 h 306"/>
                <a:gd name="T60" fmla="*/ 546 w 718"/>
                <a:gd name="T61" fmla="*/ 0 h 306"/>
                <a:gd name="T62" fmla="*/ 516 w 718"/>
                <a:gd name="T63" fmla="*/ 18 h 306"/>
                <a:gd name="T64" fmla="*/ 487 w 718"/>
                <a:gd name="T65" fmla="*/ 42 h 306"/>
                <a:gd name="T66" fmla="*/ 469 w 718"/>
                <a:gd name="T67" fmla="*/ 54 h 306"/>
                <a:gd name="T68" fmla="*/ 451 w 718"/>
                <a:gd name="T69" fmla="*/ 60 h 306"/>
                <a:gd name="T70" fmla="*/ 427 w 718"/>
                <a:gd name="T71" fmla="*/ 60 h 306"/>
                <a:gd name="T72" fmla="*/ 391 w 718"/>
                <a:gd name="T73" fmla="*/ 66 h 306"/>
                <a:gd name="T74" fmla="*/ 348 w 718"/>
                <a:gd name="T75" fmla="*/ 84 h 306"/>
                <a:gd name="T76" fmla="*/ 312 w 718"/>
                <a:gd name="T77" fmla="*/ 108 h 306"/>
                <a:gd name="T78" fmla="*/ 288 w 718"/>
                <a:gd name="T79" fmla="*/ 126 h 306"/>
                <a:gd name="T80" fmla="*/ 276 w 718"/>
                <a:gd name="T81" fmla="*/ 132 h 306"/>
                <a:gd name="T82" fmla="*/ 258 w 718"/>
                <a:gd name="T83" fmla="*/ 138 h 306"/>
                <a:gd name="T84" fmla="*/ 222 w 718"/>
                <a:gd name="T85" fmla="*/ 138 h 306"/>
                <a:gd name="T86" fmla="*/ 187 w 718"/>
                <a:gd name="T87" fmla="*/ 138 h 306"/>
                <a:gd name="T88" fmla="*/ 181 w 718"/>
                <a:gd name="T89" fmla="*/ 138 h 306"/>
                <a:gd name="T90" fmla="*/ 175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id="{61E226F4-DDC3-477F-AA2F-79C4C6860315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8 w 2392"/>
                <a:gd name="T1" fmla="*/ 54 h 881"/>
                <a:gd name="T2" fmla="*/ 2196 w 2392"/>
                <a:gd name="T3" fmla="*/ 54 h 881"/>
                <a:gd name="T4" fmla="*/ 2154 w 2392"/>
                <a:gd name="T5" fmla="*/ 66 h 881"/>
                <a:gd name="T6" fmla="*/ 2028 w 2392"/>
                <a:gd name="T7" fmla="*/ 101 h 881"/>
                <a:gd name="T8" fmla="*/ 1963 w 2392"/>
                <a:gd name="T9" fmla="*/ 119 h 881"/>
                <a:gd name="T10" fmla="*/ 1866 w 2392"/>
                <a:gd name="T11" fmla="*/ 167 h 881"/>
                <a:gd name="T12" fmla="*/ 1842 w 2392"/>
                <a:gd name="T13" fmla="*/ 245 h 881"/>
                <a:gd name="T14" fmla="*/ 1848 w 2392"/>
                <a:gd name="T15" fmla="*/ 305 h 881"/>
                <a:gd name="T16" fmla="*/ 1764 w 2392"/>
                <a:gd name="T17" fmla="*/ 317 h 881"/>
                <a:gd name="T18" fmla="*/ 1602 w 2392"/>
                <a:gd name="T19" fmla="*/ 263 h 881"/>
                <a:gd name="T20" fmla="*/ 1512 w 2392"/>
                <a:gd name="T21" fmla="*/ 257 h 881"/>
                <a:gd name="T22" fmla="*/ 1404 w 2392"/>
                <a:gd name="T23" fmla="*/ 311 h 881"/>
                <a:gd name="T24" fmla="*/ 1338 w 2392"/>
                <a:gd name="T25" fmla="*/ 353 h 881"/>
                <a:gd name="T26" fmla="*/ 1314 w 2392"/>
                <a:gd name="T27" fmla="*/ 359 h 881"/>
                <a:gd name="T28" fmla="*/ 1218 w 2392"/>
                <a:gd name="T29" fmla="*/ 371 h 881"/>
                <a:gd name="T30" fmla="*/ 1164 w 2392"/>
                <a:gd name="T31" fmla="*/ 365 h 881"/>
                <a:gd name="T32" fmla="*/ 1057 w 2392"/>
                <a:gd name="T33" fmla="*/ 371 h 881"/>
                <a:gd name="T34" fmla="*/ 960 w 2392"/>
                <a:gd name="T35" fmla="*/ 383 h 881"/>
                <a:gd name="T36" fmla="*/ 924 w 2392"/>
                <a:gd name="T37" fmla="*/ 401 h 881"/>
                <a:gd name="T38" fmla="*/ 822 w 2392"/>
                <a:gd name="T39" fmla="*/ 419 h 881"/>
                <a:gd name="T40" fmla="*/ 781 w 2392"/>
                <a:gd name="T41" fmla="*/ 419 h 881"/>
                <a:gd name="T42" fmla="*/ 666 w 2392"/>
                <a:gd name="T43" fmla="*/ 437 h 881"/>
                <a:gd name="T44" fmla="*/ 600 w 2392"/>
                <a:gd name="T45" fmla="*/ 473 h 881"/>
                <a:gd name="T46" fmla="*/ 505 w 2392"/>
                <a:gd name="T47" fmla="*/ 467 h 881"/>
                <a:gd name="T48" fmla="*/ 432 w 2392"/>
                <a:gd name="T49" fmla="*/ 491 h 881"/>
                <a:gd name="T50" fmla="*/ 414 w 2392"/>
                <a:gd name="T51" fmla="*/ 539 h 881"/>
                <a:gd name="T52" fmla="*/ 348 w 2392"/>
                <a:gd name="T53" fmla="*/ 569 h 881"/>
                <a:gd name="T54" fmla="*/ 223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4 w 2392"/>
                <a:gd name="T65" fmla="*/ 653 h 881"/>
                <a:gd name="T66" fmla="*/ 475 w 2392"/>
                <a:gd name="T67" fmla="*/ 569 h 881"/>
                <a:gd name="T68" fmla="*/ 570 w 2392"/>
                <a:gd name="T69" fmla="*/ 521 h 881"/>
                <a:gd name="T70" fmla="*/ 648 w 2392"/>
                <a:gd name="T71" fmla="*/ 515 h 881"/>
                <a:gd name="T72" fmla="*/ 876 w 2392"/>
                <a:gd name="T73" fmla="*/ 461 h 881"/>
                <a:gd name="T74" fmla="*/ 1152 w 2392"/>
                <a:gd name="T75" fmla="*/ 425 h 881"/>
                <a:gd name="T76" fmla="*/ 1296 w 2392"/>
                <a:gd name="T77" fmla="*/ 461 h 881"/>
                <a:gd name="T78" fmla="*/ 1422 w 2392"/>
                <a:gd name="T79" fmla="*/ 533 h 881"/>
                <a:gd name="T80" fmla="*/ 1440 w 2392"/>
                <a:gd name="T81" fmla="*/ 617 h 881"/>
                <a:gd name="T82" fmla="*/ 1381 w 2392"/>
                <a:gd name="T83" fmla="*/ 653 h 881"/>
                <a:gd name="T84" fmla="*/ 1230 w 2392"/>
                <a:gd name="T85" fmla="*/ 701 h 881"/>
                <a:gd name="T86" fmla="*/ 1116 w 2392"/>
                <a:gd name="T87" fmla="*/ 755 h 881"/>
                <a:gd name="T88" fmla="*/ 1069 w 2392"/>
                <a:gd name="T89" fmla="*/ 809 h 881"/>
                <a:gd name="T90" fmla="*/ 1081 w 2392"/>
                <a:gd name="T91" fmla="*/ 869 h 881"/>
                <a:gd name="T92" fmla="*/ 1110 w 2392"/>
                <a:gd name="T93" fmla="*/ 881 h 881"/>
                <a:gd name="T94" fmla="*/ 1212 w 2392"/>
                <a:gd name="T95" fmla="*/ 869 h 881"/>
                <a:gd name="T96" fmla="*/ 1393 w 2392"/>
                <a:gd name="T97" fmla="*/ 857 h 881"/>
                <a:gd name="T98" fmla="*/ 1446 w 2392"/>
                <a:gd name="T99" fmla="*/ 851 h 881"/>
                <a:gd name="T100" fmla="*/ 1488 w 2392"/>
                <a:gd name="T101" fmla="*/ 833 h 881"/>
                <a:gd name="T102" fmla="*/ 1681 w 2392"/>
                <a:gd name="T103" fmla="*/ 743 h 881"/>
                <a:gd name="T104" fmla="*/ 1812 w 2392"/>
                <a:gd name="T105" fmla="*/ 689 h 881"/>
                <a:gd name="T106" fmla="*/ 1890 w 2392"/>
                <a:gd name="T107" fmla="*/ 581 h 881"/>
                <a:gd name="T108" fmla="*/ 2046 w 2392"/>
                <a:gd name="T109" fmla="*/ 389 h 881"/>
                <a:gd name="T110" fmla="*/ 2214 w 2392"/>
                <a:gd name="T111" fmla="*/ 269 h 881"/>
                <a:gd name="T112" fmla="*/ 2257 w 2392"/>
                <a:gd name="T113" fmla="*/ 239 h 881"/>
                <a:gd name="T114" fmla="*/ 2400 w 2392"/>
                <a:gd name="T115" fmla="*/ 0 h 881"/>
                <a:gd name="T116" fmla="*/ 2310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4380" name="Freeform 12">
              <a:extLst>
                <a:ext uri="{FF2B5EF4-FFF2-40B4-BE49-F238E27FC236}">
                  <a16:creationId xmlns:a16="http://schemas.microsoft.com/office/drawing/2014/main" id="{556F5ABD-B398-475C-8BEA-972CFB1A5651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id="{B799784E-9A08-494D-AA44-D18075DEABD8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4382" name="Freeform 14">
              <a:extLst>
                <a:ext uri="{FF2B5EF4-FFF2-40B4-BE49-F238E27FC236}">
                  <a16:creationId xmlns:a16="http://schemas.microsoft.com/office/drawing/2014/main" id="{80E76172-6B0A-4DDA-AE5F-B433CC408EF6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314383" name="Freeform 15">
              <a:extLst>
                <a:ext uri="{FF2B5EF4-FFF2-40B4-BE49-F238E27FC236}">
                  <a16:creationId xmlns:a16="http://schemas.microsoft.com/office/drawing/2014/main" id="{9CE7EF00-D54A-453B-AFF6-F21A7D5C3684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314384" name="Freeform 16">
              <a:extLst>
                <a:ext uri="{FF2B5EF4-FFF2-40B4-BE49-F238E27FC236}">
                  <a16:creationId xmlns:a16="http://schemas.microsoft.com/office/drawing/2014/main" id="{FC1EB4BF-AAC2-4490-9CC2-0E97CB6610B9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1046" name="Freeform 17">
              <a:extLst>
                <a:ext uri="{FF2B5EF4-FFF2-40B4-BE49-F238E27FC236}">
                  <a16:creationId xmlns:a16="http://schemas.microsoft.com/office/drawing/2014/main" id="{57D3A11B-9666-4712-9B70-949D3BD29BCD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14386" name="Rectangle 18">
            <a:extLst>
              <a:ext uri="{FF2B5EF4-FFF2-40B4-BE49-F238E27FC236}">
                <a16:creationId xmlns:a16="http://schemas.microsoft.com/office/drawing/2014/main" id="{45B77D62-8AAB-4838-9AA9-791F05C3D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14387" name="Rectangle 19">
            <a:extLst>
              <a:ext uri="{FF2B5EF4-FFF2-40B4-BE49-F238E27FC236}">
                <a16:creationId xmlns:a16="http://schemas.microsoft.com/office/drawing/2014/main" id="{242FD5D9-6C95-4302-A9F2-B50E3556E3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14388" name="Rectangle 20">
            <a:extLst>
              <a:ext uri="{FF2B5EF4-FFF2-40B4-BE49-F238E27FC236}">
                <a16:creationId xmlns:a16="http://schemas.microsoft.com/office/drawing/2014/main" id="{DE961A30-3DA3-4EDB-9043-ACCC3CDBDB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cs typeface="Arial" charset="0"/>
              </a:defRPr>
            </a:lvl1pPr>
          </a:lstStyle>
          <a:p>
            <a:pPr>
              <a:defRPr/>
            </a:pPr>
            <a:r>
              <a:rPr lang="pt-BR" altLang="pt-BR"/>
              <a:t>PHD-2411 Saneamento I</a:t>
            </a:r>
          </a:p>
        </p:txBody>
      </p:sp>
      <p:sp>
        <p:nvSpPr>
          <p:cNvPr id="314389" name="Rectangle 21">
            <a:extLst>
              <a:ext uri="{FF2B5EF4-FFF2-40B4-BE49-F238E27FC236}">
                <a16:creationId xmlns:a16="http://schemas.microsoft.com/office/drawing/2014/main" id="{A1EAE6D7-2CD1-461F-ABCB-4E8A20CA1F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A01EB21-E5FC-43E8-85AB-5DDCF359A7C5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314390" name="Rectangle 22">
            <a:extLst>
              <a:ext uri="{FF2B5EF4-FFF2-40B4-BE49-F238E27FC236}">
                <a16:creationId xmlns:a16="http://schemas.microsoft.com/office/drawing/2014/main" id="{10903B93-D571-4C4A-A753-30052303C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88.emf"/><Relationship Id="rId4" Type="http://schemas.openxmlformats.org/officeDocument/2006/relationships/oleObject" Target="../embeddings/oleObject37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89.emf"/><Relationship Id="rId4" Type="http://schemas.openxmlformats.org/officeDocument/2006/relationships/oleObject" Target="../embeddings/oleObject38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90.emf"/><Relationship Id="rId4" Type="http://schemas.openxmlformats.org/officeDocument/2006/relationships/oleObject" Target="../embeddings/oleObject39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91.emf"/><Relationship Id="rId4" Type="http://schemas.openxmlformats.org/officeDocument/2006/relationships/oleObject" Target="../embeddings/oleObject40.bin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2.wmf"/><Relationship Id="rId7" Type="http://schemas.openxmlformats.org/officeDocument/2006/relationships/image" Target="../media/image9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95.emf"/><Relationship Id="rId5" Type="http://schemas.openxmlformats.org/officeDocument/2006/relationships/image" Target="../media/image92.e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94.emf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image" Target="../media/image2.wmf"/><Relationship Id="rId7" Type="http://schemas.openxmlformats.org/officeDocument/2006/relationships/image" Target="../media/image9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99.emf"/><Relationship Id="rId5" Type="http://schemas.openxmlformats.org/officeDocument/2006/relationships/image" Target="../media/image96.e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98.emf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image" Target="../media/image2.wmf"/><Relationship Id="rId7" Type="http://schemas.openxmlformats.org/officeDocument/2006/relationships/image" Target="../media/image10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103.emf"/><Relationship Id="rId5" Type="http://schemas.openxmlformats.org/officeDocument/2006/relationships/image" Target="../media/image100.emf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02.emf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image" Target="../media/image2.wmf"/><Relationship Id="rId7" Type="http://schemas.openxmlformats.org/officeDocument/2006/relationships/image" Target="../media/image10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107.emf"/><Relationship Id="rId5" Type="http://schemas.openxmlformats.org/officeDocument/2006/relationships/image" Target="../media/image104.emf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10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image" Target="../media/image2.wmf"/><Relationship Id="rId7" Type="http://schemas.openxmlformats.org/officeDocument/2006/relationships/image" Target="../media/image10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111.emf"/><Relationship Id="rId5" Type="http://schemas.openxmlformats.org/officeDocument/2006/relationships/image" Target="../media/image108.emf"/><Relationship Id="rId10" Type="http://schemas.openxmlformats.org/officeDocument/2006/relationships/oleObject" Target="../embeddings/oleObject60.bin"/><Relationship Id="rId4" Type="http://schemas.openxmlformats.org/officeDocument/2006/relationships/oleObject" Target="../embeddings/oleObject57.bin"/><Relationship Id="rId9" Type="http://schemas.openxmlformats.org/officeDocument/2006/relationships/image" Target="../media/image110.emf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image" Target="../media/image2.wmf"/><Relationship Id="rId7" Type="http://schemas.openxmlformats.org/officeDocument/2006/relationships/image" Target="../media/image1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115.emf"/><Relationship Id="rId5" Type="http://schemas.openxmlformats.org/officeDocument/2006/relationships/image" Target="../media/image112.e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114.e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image" Target="../media/image2.wmf"/><Relationship Id="rId7" Type="http://schemas.openxmlformats.org/officeDocument/2006/relationships/image" Target="../media/image1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119.emf"/><Relationship Id="rId5" Type="http://schemas.openxmlformats.org/officeDocument/2006/relationships/image" Target="../media/image116.emf"/><Relationship Id="rId10" Type="http://schemas.openxmlformats.org/officeDocument/2006/relationships/oleObject" Target="../embeddings/oleObject68.bin"/><Relationship Id="rId4" Type="http://schemas.openxmlformats.org/officeDocument/2006/relationships/oleObject" Target="../embeddings/oleObject65.bin"/><Relationship Id="rId9" Type="http://schemas.openxmlformats.org/officeDocument/2006/relationships/image" Target="../media/image118.e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image" Target="../media/image2.wmf"/><Relationship Id="rId7" Type="http://schemas.openxmlformats.org/officeDocument/2006/relationships/image" Target="../media/image1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0.bin"/><Relationship Id="rId11" Type="http://schemas.openxmlformats.org/officeDocument/2006/relationships/image" Target="../media/image123.emf"/><Relationship Id="rId5" Type="http://schemas.openxmlformats.org/officeDocument/2006/relationships/image" Target="../media/image120.emf"/><Relationship Id="rId10" Type="http://schemas.openxmlformats.org/officeDocument/2006/relationships/oleObject" Target="../embeddings/oleObject72.bin"/><Relationship Id="rId4" Type="http://schemas.openxmlformats.org/officeDocument/2006/relationships/oleObject" Target="../embeddings/oleObject69.bin"/><Relationship Id="rId9" Type="http://schemas.openxmlformats.org/officeDocument/2006/relationships/image" Target="../media/image122.emf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.wmf"/><Relationship Id="rId4" Type="http://schemas.openxmlformats.org/officeDocument/2006/relationships/image" Target="../media/image12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28.emf"/><Relationship Id="rId4" Type="http://schemas.openxmlformats.org/officeDocument/2006/relationships/oleObject" Target="../embeddings/oleObject73.bin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29.emf"/><Relationship Id="rId4" Type="http://schemas.openxmlformats.org/officeDocument/2006/relationships/oleObject" Target="../embeddings/oleObject74.bin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30.emf"/><Relationship Id="rId4" Type="http://schemas.openxmlformats.org/officeDocument/2006/relationships/oleObject" Target="../embeddings/oleObject75.bin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31.emf"/><Relationship Id="rId4" Type="http://schemas.openxmlformats.org/officeDocument/2006/relationships/oleObject" Target="../embeddings/oleObject76.bin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32.emf"/><Relationship Id="rId4" Type="http://schemas.openxmlformats.org/officeDocument/2006/relationships/oleObject" Target="../embeddings/oleObject77.bin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33.emf"/><Relationship Id="rId4" Type="http://schemas.openxmlformats.org/officeDocument/2006/relationships/oleObject" Target="../embeddings/oleObject78.bin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34.emf"/><Relationship Id="rId4" Type="http://schemas.openxmlformats.org/officeDocument/2006/relationships/oleObject" Target="../embeddings/oleObject79.bin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36.emf"/><Relationship Id="rId4" Type="http://schemas.openxmlformats.org/officeDocument/2006/relationships/oleObject" Target="../embeddings/oleObject80.bin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37.emf"/><Relationship Id="rId4" Type="http://schemas.openxmlformats.org/officeDocument/2006/relationships/oleObject" Target="../embeddings/oleObject81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38.emf"/><Relationship Id="rId4" Type="http://schemas.openxmlformats.org/officeDocument/2006/relationships/oleObject" Target="../embeddings/oleObject82.bin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39.emf"/><Relationship Id="rId4" Type="http://schemas.openxmlformats.org/officeDocument/2006/relationships/oleObject" Target="../embeddings/oleObject83.bin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40.emf"/><Relationship Id="rId4" Type="http://schemas.openxmlformats.org/officeDocument/2006/relationships/oleObject" Target="../embeddings/oleObject84.bin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41.emf"/><Relationship Id="rId4" Type="http://schemas.openxmlformats.org/officeDocument/2006/relationships/oleObject" Target="../embeddings/oleObject85.bin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42.emf"/><Relationship Id="rId4" Type="http://schemas.openxmlformats.org/officeDocument/2006/relationships/oleObject" Target="../embeddings/oleObject86.bin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43.emf"/><Relationship Id="rId4" Type="http://schemas.openxmlformats.org/officeDocument/2006/relationships/oleObject" Target="../embeddings/oleObject87.bin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44.emf"/><Relationship Id="rId4" Type="http://schemas.openxmlformats.org/officeDocument/2006/relationships/oleObject" Target="../embeddings/oleObject8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145.emf"/><Relationship Id="rId4" Type="http://schemas.openxmlformats.org/officeDocument/2006/relationships/oleObject" Target="../embeddings/oleObject89.bin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46.emf"/><Relationship Id="rId4" Type="http://schemas.openxmlformats.org/officeDocument/2006/relationships/oleObject" Target="../embeddings/oleObject90.bin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47.emf"/><Relationship Id="rId4" Type="http://schemas.openxmlformats.org/officeDocument/2006/relationships/oleObject" Target="../embeddings/oleObject91.bin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57.e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2.wmf"/><Relationship Id="rId21" Type="http://schemas.openxmlformats.org/officeDocument/2006/relationships/image" Target="../media/image61.emf"/><Relationship Id="rId7" Type="http://schemas.openxmlformats.org/officeDocument/2006/relationships/image" Target="../media/image54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59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6.emf"/><Relationship Id="rId5" Type="http://schemas.openxmlformats.org/officeDocument/2006/relationships/image" Target="../media/image53.emf"/><Relationship Id="rId15" Type="http://schemas.openxmlformats.org/officeDocument/2006/relationships/image" Target="../media/image58.emf"/><Relationship Id="rId23" Type="http://schemas.openxmlformats.org/officeDocument/2006/relationships/image" Target="../media/image62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60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5.e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67.emf"/><Relationship Id="rId18" Type="http://schemas.openxmlformats.org/officeDocument/2006/relationships/oleObject" Target="../embeddings/oleObject19.bin"/><Relationship Id="rId26" Type="http://schemas.openxmlformats.org/officeDocument/2006/relationships/oleObject" Target="../embeddings/oleObject23.bin"/><Relationship Id="rId3" Type="http://schemas.openxmlformats.org/officeDocument/2006/relationships/image" Target="../media/image2.wmf"/><Relationship Id="rId21" Type="http://schemas.openxmlformats.org/officeDocument/2006/relationships/image" Target="../media/image71.emf"/><Relationship Id="rId7" Type="http://schemas.openxmlformats.org/officeDocument/2006/relationships/image" Target="../media/image64.e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69.emf"/><Relationship Id="rId25" Type="http://schemas.openxmlformats.org/officeDocument/2006/relationships/image" Target="../media/image73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66.emf"/><Relationship Id="rId24" Type="http://schemas.openxmlformats.org/officeDocument/2006/relationships/oleObject" Target="../embeddings/oleObject22.bin"/><Relationship Id="rId5" Type="http://schemas.openxmlformats.org/officeDocument/2006/relationships/image" Target="../media/image63.emf"/><Relationship Id="rId15" Type="http://schemas.openxmlformats.org/officeDocument/2006/relationships/image" Target="../media/image68.emf"/><Relationship Id="rId23" Type="http://schemas.openxmlformats.org/officeDocument/2006/relationships/image" Target="../media/image72.e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70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5.emf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1.bin"/><Relationship Id="rId27" Type="http://schemas.openxmlformats.org/officeDocument/2006/relationships/image" Target="../media/image74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24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.wmf"/><Relationship Id="rId4" Type="http://schemas.openxmlformats.org/officeDocument/2006/relationships/image" Target="../media/image76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wmf"/><Relationship Id="rId4" Type="http://schemas.openxmlformats.org/officeDocument/2006/relationships/image" Target="../media/image7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27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28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29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1.emf"/><Relationship Id="rId4" Type="http://schemas.openxmlformats.org/officeDocument/2006/relationships/oleObject" Target="../embeddings/oleObject30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31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83.emf"/><Relationship Id="rId4" Type="http://schemas.openxmlformats.org/officeDocument/2006/relationships/oleObject" Target="../embeddings/oleObject32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4.emf"/><Relationship Id="rId4" Type="http://schemas.openxmlformats.org/officeDocument/2006/relationships/oleObject" Target="../embeddings/oleObject33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34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86.emf"/><Relationship Id="rId4" Type="http://schemas.openxmlformats.org/officeDocument/2006/relationships/oleObject" Target="../embeddings/oleObject35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87.emf"/><Relationship Id="rId4" Type="http://schemas.openxmlformats.org/officeDocument/2006/relationships/oleObject" Target="../embeddings/oleObject3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SintraQAhgua1">
            <a:extLst>
              <a:ext uri="{FF2B5EF4-FFF2-40B4-BE49-F238E27FC236}">
                <a16:creationId xmlns:a16="http://schemas.microsoft.com/office/drawing/2014/main" id="{2C7D64CF-6A6A-471B-9E98-87347B82B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918075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>
            <a:extLst>
              <a:ext uri="{FF2B5EF4-FFF2-40B4-BE49-F238E27FC236}">
                <a16:creationId xmlns:a16="http://schemas.microsoft.com/office/drawing/2014/main" id="{DA3DA9F0-1F25-4CD7-BE14-2E46FC254D3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3D85F57-8AC0-4401-A384-F72ACCECD3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0988" y="476250"/>
            <a:ext cx="8610600" cy="44640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200">
                <a:solidFill>
                  <a:schemeClr val="tx1"/>
                </a:solidFill>
              </a:rPr>
              <a:t>ESCOLA POLITÉCNICA DA USP</a:t>
            </a:r>
            <a:br>
              <a:rPr lang="pt-BR" altLang="pt-BR" sz="3200">
                <a:solidFill>
                  <a:schemeClr val="tx1"/>
                </a:solidFill>
              </a:rPr>
            </a:br>
            <a:r>
              <a:rPr lang="pt-BR" altLang="pt-BR" sz="3200">
                <a:solidFill>
                  <a:schemeClr val="tx1"/>
                </a:solidFill>
              </a:rPr>
              <a:t>DEPARTAMENTO DE ENGENHARIA </a:t>
            </a:r>
            <a:br>
              <a:rPr lang="pt-BR" altLang="pt-BR" sz="3200">
                <a:solidFill>
                  <a:schemeClr val="tx1"/>
                </a:solidFill>
              </a:rPr>
            </a:br>
            <a:r>
              <a:rPr lang="pt-BR" altLang="pt-BR" sz="3200">
                <a:solidFill>
                  <a:schemeClr val="tx1"/>
                </a:solidFill>
              </a:rPr>
              <a:t>HIDRÁULICA E SANITÁRIA</a:t>
            </a:r>
            <a:br>
              <a:rPr lang="pt-BR" altLang="pt-BR" sz="3200">
                <a:solidFill>
                  <a:schemeClr val="tx1"/>
                </a:solidFill>
              </a:rPr>
            </a:br>
            <a:r>
              <a:rPr lang="pt-BR" altLang="pt-BR" sz="3200">
                <a:solidFill>
                  <a:schemeClr val="tx1"/>
                </a:solidFill>
              </a:rPr>
              <a:t>PHD 5750 – TRATAMENTO AVANÇADO DE ÁGUAS DE ABASTECIMENTO</a:t>
            </a:r>
            <a:br>
              <a:rPr lang="pt-BR" altLang="pt-BR" sz="3200">
                <a:solidFill>
                  <a:schemeClr val="tx1"/>
                </a:solidFill>
              </a:rPr>
            </a:br>
            <a:br>
              <a:rPr lang="pt-BR" altLang="pt-BR" sz="3200">
                <a:solidFill>
                  <a:schemeClr val="tx1"/>
                </a:solidFill>
              </a:rPr>
            </a:br>
            <a:r>
              <a:rPr lang="pt-BR" altLang="pt-BR" sz="3200">
                <a:solidFill>
                  <a:schemeClr val="tx1"/>
                </a:solidFill>
              </a:rPr>
              <a:t>REMOÇÃO DE COMPOSTOS ORGÂNICOS NATURAIS EM ÁGUAS DE ABASTECIMENTO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4884A6B-9BD9-48DB-AB14-67F8C17432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2275" y="5589588"/>
            <a:ext cx="8382000" cy="792162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spcBef>
                <a:spcPct val="10000"/>
              </a:spcBef>
              <a:defRPr/>
            </a:pPr>
            <a:r>
              <a:rPr lang="pt-BR" altLang="pt-BR" b="1">
                <a:latin typeface="Times" pitchFamily="18" charset="0"/>
              </a:rPr>
              <a:t>Prof. Dr. Sidney Seckler Ferreira Filho</a:t>
            </a:r>
          </a:p>
          <a:p>
            <a:pPr algn="l" eaLnBrk="1" hangingPunct="1">
              <a:lnSpc>
                <a:spcPct val="90000"/>
              </a:lnSpc>
              <a:spcBef>
                <a:spcPct val="10000"/>
              </a:spcBef>
              <a:defRPr/>
            </a:pPr>
            <a:endParaRPr lang="pt-BR" altLang="pt-BR" b="1">
              <a:latin typeface="Times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854C732-BED3-4ED1-AE8A-486AEE95125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7" name="Rectangle 3">
            <a:extLst>
              <a:ext uri="{FF2B5EF4-FFF2-40B4-BE49-F238E27FC236}">
                <a16:creationId xmlns:a16="http://schemas.microsoft.com/office/drawing/2014/main" id="{FFBB42EB-E7F4-4F42-A097-C6E467A04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33375"/>
            <a:ext cx="8245475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>
                <a:solidFill>
                  <a:schemeClr val="tx1"/>
                </a:solidFill>
              </a:rPr>
              <a:t>CONTAMINANTES EM ÁGUAS NATURAIS E SUA REMOÇÃO</a:t>
            </a:r>
          </a:p>
        </p:txBody>
      </p:sp>
      <p:sp>
        <p:nvSpPr>
          <p:cNvPr id="318468" name="AutoShape 4">
            <a:extLst>
              <a:ext uri="{FF2B5EF4-FFF2-40B4-BE49-F238E27FC236}">
                <a16:creationId xmlns:a16="http://schemas.microsoft.com/office/drawing/2014/main" id="{28607F95-589D-4D1F-BBB1-305FD736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550" y="1924050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Águas Naturais</a:t>
            </a:r>
          </a:p>
        </p:txBody>
      </p:sp>
      <p:sp>
        <p:nvSpPr>
          <p:cNvPr id="318469" name="AutoShape 5">
            <a:extLst>
              <a:ext uri="{FF2B5EF4-FFF2-40B4-BE49-F238E27FC236}">
                <a16:creationId xmlns:a16="http://schemas.microsoft.com/office/drawing/2014/main" id="{7D2DE579-C1CF-48A3-8193-9CB6556CB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141663"/>
            <a:ext cx="2806700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Sólidos em Suspensão</a:t>
            </a:r>
          </a:p>
        </p:txBody>
      </p:sp>
      <p:sp>
        <p:nvSpPr>
          <p:cNvPr id="318470" name="AutoShape 6">
            <a:extLst>
              <a:ext uri="{FF2B5EF4-FFF2-40B4-BE49-F238E27FC236}">
                <a16:creationId xmlns:a16="http://schemas.microsoft.com/office/drawing/2014/main" id="{ECA87ADA-22EA-4191-B61F-C14AA472F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3141663"/>
            <a:ext cx="31670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Dissolvidos</a:t>
            </a:r>
          </a:p>
        </p:txBody>
      </p:sp>
      <p:cxnSp>
        <p:nvCxnSpPr>
          <p:cNvPr id="12295" name="AutoShape 7">
            <a:extLst>
              <a:ext uri="{FF2B5EF4-FFF2-40B4-BE49-F238E27FC236}">
                <a16:creationId xmlns:a16="http://schemas.microsoft.com/office/drawing/2014/main" id="{6F9430F3-30D9-4CA7-B16E-C20DF3EEDC53}"/>
              </a:ext>
            </a:extLst>
          </p:cNvPr>
          <p:cNvCxnSpPr>
            <a:cxnSpLocks noChangeShapeType="1"/>
            <a:stCxn id="318468" idx="3"/>
            <a:endCxn id="318469" idx="1"/>
          </p:cNvCxnSpPr>
          <p:nvPr/>
        </p:nvCxnSpPr>
        <p:spPr bwMode="auto">
          <a:xfrm rot="5400000">
            <a:off x="3029744" y="1769269"/>
            <a:ext cx="871538" cy="2203450"/>
          </a:xfrm>
          <a:prstGeom prst="bentConnector3">
            <a:avLst>
              <a:gd name="adj1" fmla="val 4043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6" name="AutoShape 8">
            <a:extLst>
              <a:ext uri="{FF2B5EF4-FFF2-40B4-BE49-F238E27FC236}">
                <a16:creationId xmlns:a16="http://schemas.microsoft.com/office/drawing/2014/main" id="{6A74B0EC-A5E9-440A-90B5-0A62D94F68EB}"/>
              </a:ext>
            </a:extLst>
          </p:cNvPr>
          <p:cNvCxnSpPr>
            <a:cxnSpLocks noChangeShapeType="1"/>
            <a:stCxn id="318468" idx="3"/>
            <a:endCxn id="318470" idx="1"/>
          </p:cNvCxnSpPr>
          <p:nvPr/>
        </p:nvCxnSpPr>
        <p:spPr bwMode="auto">
          <a:xfrm rot="16200000" flipH="1">
            <a:off x="5316538" y="1685925"/>
            <a:ext cx="871538" cy="2370137"/>
          </a:xfrm>
          <a:prstGeom prst="bentConnector3">
            <a:avLst>
              <a:gd name="adj1" fmla="val 4043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8473" name="AutoShape 9">
            <a:extLst>
              <a:ext uri="{FF2B5EF4-FFF2-40B4-BE49-F238E27FC236}">
                <a16:creationId xmlns:a16="http://schemas.microsoft.com/office/drawing/2014/main" id="{D6C4ADB7-367A-44F7-96E0-E64F7C830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4729163"/>
            <a:ext cx="1584325" cy="9175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SST Orgânicos</a:t>
            </a:r>
          </a:p>
        </p:txBody>
      </p:sp>
      <p:sp>
        <p:nvSpPr>
          <p:cNvPr id="318474" name="AutoShape 10">
            <a:extLst>
              <a:ext uri="{FF2B5EF4-FFF2-40B4-BE49-F238E27FC236}">
                <a16:creationId xmlns:a16="http://schemas.microsoft.com/office/drawing/2014/main" id="{C38A59E1-BAD6-4BDB-9871-3A2175848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63" y="4710113"/>
            <a:ext cx="1798637" cy="9175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SST Inorgânicos</a:t>
            </a:r>
          </a:p>
        </p:txBody>
      </p:sp>
      <p:cxnSp>
        <p:nvCxnSpPr>
          <p:cNvPr id="12299" name="AutoShape 11">
            <a:extLst>
              <a:ext uri="{FF2B5EF4-FFF2-40B4-BE49-F238E27FC236}">
                <a16:creationId xmlns:a16="http://schemas.microsoft.com/office/drawing/2014/main" id="{36E93982-9AD7-4752-8D2D-4105C19A7E45}"/>
              </a:ext>
            </a:extLst>
          </p:cNvPr>
          <p:cNvCxnSpPr>
            <a:cxnSpLocks noChangeShapeType="1"/>
            <a:stCxn id="318469" idx="3"/>
            <a:endCxn id="318473" idx="1"/>
          </p:cNvCxnSpPr>
          <p:nvPr/>
        </p:nvCxnSpPr>
        <p:spPr bwMode="auto">
          <a:xfrm rot="5400000">
            <a:off x="1173163" y="3768725"/>
            <a:ext cx="1157287" cy="1223963"/>
          </a:xfrm>
          <a:prstGeom prst="bentConnector3">
            <a:avLst>
              <a:gd name="adj1" fmla="val 4005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00" name="AutoShape 12">
            <a:extLst>
              <a:ext uri="{FF2B5EF4-FFF2-40B4-BE49-F238E27FC236}">
                <a16:creationId xmlns:a16="http://schemas.microsoft.com/office/drawing/2014/main" id="{0F6F8652-9F9F-46A7-97DE-842C8783C4A7}"/>
              </a:ext>
            </a:extLst>
          </p:cNvPr>
          <p:cNvCxnSpPr>
            <a:cxnSpLocks noChangeShapeType="1"/>
            <a:stCxn id="318469" idx="3"/>
            <a:endCxn id="318474" idx="1"/>
          </p:cNvCxnSpPr>
          <p:nvPr/>
        </p:nvCxnSpPr>
        <p:spPr bwMode="auto">
          <a:xfrm rot="16200000" flipH="1">
            <a:off x="2207419" y="3958432"/>
            <a:ext cx="1138237" cy="825500"/>
          </a:xfrm>
          <a:prstGeom prst="bentConnector3">
            <a:avLst>
              <a:gd name="adj1" fmla="val 3988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01" name="Oval 21">
            <a:extLst>
              <a:ext uri="{FF2B5EF4-FFF2-40B4-BE49-F238E27FC236}">
                <a16:creationId xmlns:a16="http://schemas.microsoft.com/office/drawing/2014/main" id="{30F20565-0143-4470-AC6E-5F07A1425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221163"/>
            <a:ext cx="4464050" cy="2087562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18486" name="AutoShape 22">
            <a:extLst>
              <a:ext uri="{FF2B5EF4-FFF2-40B4-BE49-F238E27FC236}">
                <a16:creationId xmlns:a16="http://schemas.microsoft.com/office/drawing/2014/main" id="{8ED40053-950C-4A59-8F37-39FF8A2CB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4437063"/>
            <a:ext cx="3455987" cy="1296987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Tratamento Convencional de Águas de Abastecimento e Variantes</a:t>
            </a:r>
          </a:p>
        </p:txBody>
      </p:sp>
      <p:sp>
        <p:nvSpPr>
          <p:cNvPr id="12303" name="Oval 23">
            <a:extLst>
              <a:ext uri="{FF2B5EF4-FFF2-40B4-BE49-F238E27FC236}">
                <a16:creationId xmlns:a16="http://schemas.microsoft.com/office/drawing/2014/main" id="{F8023EE5-8ED7-49B2-B2B3-3E56BE38E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149725"/>
            <a:ext cx="3673475" cy="2087563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2304" name="AutoShape 24">
            <a:extLst>
              <a:ext uri="{FF2B5EF4-FFF2-40B4-BE49-F238E27FC236}">
                <a16:creationId xmlns:a16="http://schemas.microsoft.com/office/drawing/2014/main" id="{D35ADC3A-98E6-46A9-AF03-46169264DD68}"/>
              </a:ext>
            </a:extLst>
          </p:cNvPr>
          <p:cNvCxnSpPr>
            <a:cxnSpLocks noChangeShapeType="1"/>
            <a:stCxn id="12303" idx="2"/>
            <a:endCxn id="12301" idx="7"/>
          </p:cNvCxnSpPr>
          <p:nvPr/>
        </p:nvCxnSpPr>
        <p:spPr bwMode="auto">
          <a:xfrm rot="10800000">
            <a:off x="3989388" y="4527550"/>
            <a:ext cx="1230312" cy="666750"/>
          </a:xfrm>
          <a:prstGeom prst="curvedConnector4">
            <a:avLst>
              <a:gd name="adj1" fmla="val 23356"/>
              <a:gd name="adj2" fmla="val 180236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E15A194C-9D46-4A5B-B2AA-34EB31608D0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7555" name="Rectangle 3">
            <a:extLst>
              <a:ext uri="{FF2B5EF4-FFF2-40B4-BE49-F238E27FC236}">
                <a16:creationId xmlns:a16="http://schemas.microsoft.com/office/drawing/2014/main" id="{D397CDCC-80BA-4CA6-8EBB-106310FE7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FERRO EM MEIO AQUOSO</a:t>
            </a:r>
          </a:p>
        </p:txBody>
      </p:sp>
      <p:graphicFrame>
        <p:nvGraphicFramePr>
          <p:cNvPr id="104452" name="Object 4">
            <a:extLst>
              <a:ext uri="{FF2B5EF4-FFF2-40B4-BE49-F238E27FC236}">
                <a16:creationId xmlns:a16="http://schemas.microsoft.com/office/drawing/2014/main" id="{66AA4748-FAEC-4F4C-8026-7A6891A562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1700213"/>
          <a:ext cx="760730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4" name="Gráfico" r:id="rId4" imgW="5286375" imgH="3352800" progId="Excel.Chart.8">
                  <p:embed followColorScheme="full"/>
                </p:oleObj>
              </mc:Choice>
              <mc:Fallback>
                <p:oleObj name="Gráfico" r:id="rId4" imgW="5286375" imgH="33528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700213"/>
                        <a:ext cx="760730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45AA2F2B-7617-4585-90D7-FB32B7FE5BB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8579" name="Rectangle 3">
            <a:extLst>
              <a:ext uri="{FF2B5EF4-FFF2-40B4-BE49-F238E27FC236}">
                <a16:creationId xmlns:a16="http://schemas.microsoft.com/office/drawing/2014/main" id="{E5743C7A-10BB-4D4D-A8F5-B91ED4EF95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FERRO EM MEIO AQUOSO</a:t>
            </a:r>
          </a:p>
        </p:txBody>
      </p:sp>
      <p:graphicFrame>
        <p:nvGraphicFramePr>
          <p:cNvPr id="105476" name="Object 4">
            <a:extLst>
              <a:ext uri="{FF2B5EF4-FFF2-40B4-BE49-F238E27FC236}">
                <a16:creationId xmlns:a16="http://schemas.microsoft.com/office/drawing/2014/main" id="{53FD2DF9-D32C-4E9D-8CD5-D76FFA433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1773238"/>
          <a:ext cx="760730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8" name="Gráfico" r:id="rId4" imgW="5286375" imgH="3352800" progId="Excel.Chart.8">
                  <p:embed followColorScheme="full"/>
                </p:oleObj>
              </mc:Choice>
              <mc:Fallback>
                <p:oleObj name="Gráfico" r:id="rId4" imgW="5286375" imgH="33528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773238"/>
                        <a:ext cx="760730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D8CDF5CB-0B52-41FA-9C2D-B8BFBB3A455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03" name="Rectangle 3">
            <a:extLst>
              <a:ext uri="{FF2B5EF4-FFF2-40B4-BE49-F238E27FC236}">
                <a16:creationId xmlns:a16="http://schemas.microsoft.com/office/drawing/2014/main" id="{2DB632FA-AA21-4667-A51C-CA8E8FDAE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FERRO EM MEIO AQUOSO</a:t>
            </a:r>
          </a:p>
        </p:txBody>
      </p:sp>
      <p:graphicFrame>
        <p:nvGraphicFramePr>
          <p:cNvPr id="106500" name="Object 4">
            <a:extLst>
              <a:ext uri="{FF2B5EF4-FFF2-40B4-BE49-F238E27FC236}">
                <a16:creationId xmlns:a16="http://schemas.microsoft.com/office/drawing/2014/main" id="{0E051953-332A-47EC-A89B-9A10CED13D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1700213"/>
          <a:ext cx="760730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2" name="Gráfico" r:id="rId4" imgW="5286375" imgH="3352800" progId="Excel.Chart.8">
                  <p:embed followColorScheme="full"/>
                </p:oleObj>
              </mc:Choice>
              <mc:Fallback>
                <p:oleObj name="Gráfico" r:id="rId4" imgW="5286375" imgH="33528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700213"/>
                        <a:ext cx="760730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782FF3E5-C093-4FD7-8D17-E53694D1058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627" name="Rectangle 3">
            <a:extLst>
              <a:ext uri="{FF2B5EF4-FFF2-40B4-BE49-F238E27FC236}">
                <a16:creationId xmlns:a16="http://schemas.microsoft.com/office/drawing/2014/main" id="{437BDD81-8EFC-4347-BCEC-BC84D5344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FERRO E ALUMÍNIO EM MEIO AQUOSO</a:t>
            </a:r>
          </a:p>
        </p:txBody>
      </p:sp>
      <p:graphicFrame>
        <p:nvGraphicFramePr>
          <p:cNvPr id="107524" name="Object 4">
            <a:extLst>
              <a:ext uri="{FF2B5EF4-FFF2-40B4-BE49-F238E27FC236}">
                <a16:creationId xmlns:a16="http://schemas.microsoft.com/office/drawing/2014/main" id="{464D4AC8-F932-4E4B-BE28-87210E9792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1881188"/>
          <a:ext cx="8240713" cy="493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6" name="Gráfico" r:id="rId4" imgW="5457825" imgH="3190875" progId="Excel.Chart.8">
                  <p:embed followColorScheme="full"/>
                </p:oleObj>
              </mc:Choice>
              <mc:Fallback>
                <p:oleObj name="Gráfico" r:id="rId4" imgW="5457825" imgH="31908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81188"/>
                        <a:ext cx="8240713" cy="493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20A4458A-70D0-46D7-8D69-21B2ADBA810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8035" name="Rectangle 3">
            <a:extLst>
              <a:ext uri="{FF2B5EF4-FFF2-40B4-BE49-F238E27FC236}">
                <a16:creationId xmlns:a16="http://schemas.microsoft.com/office/drawing/2014/main" id="{1344CED1-563B-49D5-8BDC-64F34BDBAE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sp>
        <p:nvSpPr>
          <p:cNvPr id="108548" name="AutoShape 4">
            <a:extLst>
              <a:ext uri="{FF2B5EF4-FFF2-40B4-BE49-F238E27FC236}">
                <a16:creationId xmlns:a16="http://schemas.microsoft.com/office/drawing/2014/main" id="{7C042D5F-3BA3-482A-898A-81A7656EC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7082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8549" name="Oval 5">
            <a:extLst>
              <a:ext uri="{FF2B5EF4-FFF2-40B4-BE49-F238E27FC236}">
                <a16:creationId xmlns:a16="http://schemas.microsoft.com/office/drawing/2014/main" id="{00D400E3-274D-4DC8-A0E5-33EA0C7D9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3656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8550" name="Oval 6">
            <a:extLst>
              <a:ext uri="{FF2B5EF4-FFF2-40B4-BE49-F238E27FC236}">
                <a16:creationId xmlns:a16="http://schemas.microsoft.com/office/drawing/2014/main" id="{02CEAF9C-490E-4165-A516-5683CAC4F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43656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8551" name="Oval 7">
            <a:extLst>
              <a:ext uri="{FF2B5EF4-FFF2-40B4-BE49-F238E27FC236}">
                <a16:creationId xmlns:a16="http://schemas.microsoft.com/office/drawing/2014/main" id="{F8FE5DA1-DDD1-417F-AA71-1116E21B5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6449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28040" name="Text Box 8">
            <a:extLst>
              <a:ext uri="{FF2B5EF4-FFF2-40B4-BE49-F238E27FC236}">
                <a16:creationId xmlns:a16="http://schemas.microsoft.com/office/drawing/2014/main" id="{FC3E96A7-2DF8-453A-BBB0-16BD9052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455863"/>
            <a:ext cx="455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concentração de colóides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Turbidez !!!</a:t>
            </a:r>
          </a:p>
        </p:txBody>
      </p:sp>
      <p:cxnSp>
        <p:nvCxnSpPr>
          <p:cNvPr id="108553" name="AutoShape 9">
            <a:extLst>
              <a:ext uri="{FF2B5EF4-FFF2-40B4-BE49-F238E27FC236}">
                <a16:creationId xmlns:a16="http://schemas.microsoft.com/office/drawing/2014/main" id="{B28AEE99-9D26-4B66-9B31-2EC1C8DF1FF9}"/>
              </a:ext>
            </a:extLst>
          </p:cNvPr>
          <p:cNvCxnSpPr>
            <a:cxnSpLocks noChangeShapeType="1"/>
            <a:stCxn id="428040" idx="1"/>
            <a:endCxn id="108548" idx="5"/>
          </p:cNvCxnSpPr>
          <p:nvPr/>
        </p:nvCxnSpPr>
        <p:spPr bwMode="auto">
          <a:xfrm rot="10800000" flipV="1">
            <a:off x="3490913" y="2867025"/>
            <a:ext cx="557212" cy="912813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08554" name="Object 10">
            <a:extLst>
              <a:ext uri="{FF2B5EF4-FFF2-40B4-BE49-F238E27FC236}">
                <a16:creationId xmlns:a16="http://schemas.microsoft.com/office/drawing/2014/main" id="{D68F4F23-06B8-46EF-BFE8-B834C1E9A2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652963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0" name="Equation" r:id="rId4" imgW="586729" imgH="335232" progId="Equation.3">
                  <p:embed/>
                </p:oleObj>
              </mc:Choice>
              <mc:Fallback>
                <p:oleObj name="Equation" r:id="rId4" imgW="586729" imgH="33523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652963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5" name="Object 11">
            <a:extLst>
              <a:ext uri="{FF2B5EF4-FFF2-40B4-BE49-F238E27FC236}">
                <a16:creationId xmlns:a16="http://schemas.microsoft.com/office/drawing/2014/main" id="{4B5B44BF-080E-4265-A494-E28FBA7223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652963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1" name="Equation" r:id="rId6" imgW="1150550" imgH="335232" progId="Equation.3">
                  <p:embed/>
                </p:oleObj>
              </mc:Choice>
              <mc:Fallback>
                <p:oleObj name="Equation" r:id="rId6" imgW="1150550" imgH="335232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652963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6" name="Object 12">
            <a:extLst>
              <a:ext uri="{FF2B5EF4-FFF2-40B4-BE49-F238E27FC236}">
                <a16:creationId xmlns:a16="http://schemas.microsoft.com/office/drawing/2014/main" id="{8D176580-AF03-42E4-B721-0049A59F3C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659313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2" name="Equation" r:id="rId8" imgW="1074481" imgH="411480" progId="Equation.3">
                  <p:embed/>
                </p:oleObj>
              </mc:Choice>
              <mc:Fallback>
                <p:oleObj name="Equation" r:id="rId8" imgW="1074481" imgH="411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659313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7" name="Object 13">
            <a:extLst>
              <a:ext uri="{FF2B5EF4-FFF2-40B4-BE49-F238E27FC236}">
                <a16:creationId xmlns:a16="http://schemas.microsoft.com/office/drawing/2014/main" id="{D24C9539-701C-49FE-A9DD-8E9FF40E3A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5661025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3" name="Equation" r:id="rId10" imgW="1074481" imgH="411480" progId="Equation.3">
                  <p:embed/>
                </p:oleObj>
              </mc:Choice>
              <mc:Fallback>
                <p:oleObj name="Equation" r:id="rId10" imgW="1074481" imgH="4114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5661025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8046" name="Text Box 14">
            <a:extLst>
              <a:ext uri="{FF2B5EF4-FFF2-40B4-BE49-F238E27FC236}">
                <a16:creationId xmlns:a16="http://schemas.microsoft.com/office/drawing/2014/main" id="{41B139D6-0E9C-45C2-B6D1-9822D4F13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933825"/>
            <a:ext cx="4352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dosagem de coagulante !!!</a:t>
            </a:r>
          </a:p>
          <a:p>
            <a:pPr>
              <a:defRPr/>
            </a:pPr>
            <a:endParaRPr lang="pt-BR" altLang="pt-BR" sz="24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08559" name="Oval 15">
            <a:extLst>
              <a:ext uri="{FF2B5EF4-FFF2-40B4-BE49-F238E27FC236}">
                <a16:creationId xmlns:a16="http://schemas.microsoft.com/office/drawing/2014/main" id="{37885172-133D-4F67-90FA-7AE0F902C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43513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8560" name="Oval 16">
            <a:extLst>
              <a:ext uri="{FF2B5EF4-FFF2-40B4-BE49-F238E27FC236}">
                <a16:creationId xmlns:a16="http://schemas.microsoft.com/office/drawing/2014/main" id="{A40C6EBF-329B-4208-A289-F6E8B8D87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8054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8561" name="Oval 17">
            <a:extLst>
              <a:ext uri="{FF2B5EF4-FFF2-40B4-BE49-F238E27FC236}">
                <a16:creationId xmlns:a16="http://schemas.microsoft.com/office/drawing/2014/main" id="{9C1360FB-4A13-4205-B84F-AD09AC88E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5575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8562" name="Oval 18">
            <a:extLst>
              <a:ext uri="{FF2B5EF4-FFF2-40B4-BE49-F238E27FC236}">
                <a16:creationId xmlns:a16="http://schemas.microsoft.com/office/drawing/2014/main" id="{6585738D-8588-4989-AE25-F669C4B1F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300" y="45672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08563" name="AutoShape 19">
            <a:extLst>
              <a:ext uri="{FF2B5EF4-FFF2-40B4-BE49-F238E27FC236}">
                <a16:creationId xmlns:a16="http://schemas.microsoft.com/office/drawing/2014/main" id="{E70E10B3-B36F-474A-9EAC-27B1FC4A7829}"/>
              </a:ext>
            </a:extLst>
          </p:cNvPr>
          <p:cNvCxnSpPr>
            <a:cxnSpLocks noChangeShapeType="1"/>
            <a:endCxn id="108560" idx="0"/>
          </p:cNvCxnSpPr>
          <p:nvPr/>
        </p:nvCxnSpPr>
        <p:spPr bwMode="auto">
          <a:xfrm rot="16200000" flipH="1">
            <a:off x="4617244" y="5004594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564" name="AutoShape 20">
            <a:extLst>
              <a:ext uri="{FF2B5EF4-FFF2-40B4-BE49-F238E27FC236}">
                <a16:creationId xmlns:a16="http://schemas.microsoft.com/office/drawing/2014/main" id="{2D8827A5-8852-4B9E-8EFD-139F52A9BA7A}"/>
              </a:ext>
            </a:extLst>
          </p:cNvPr>
          <p:cNvCxnSpPr>
            <a:cxnSpLocks noChangeShapeType="1"/>
            <a:endCxn id="108560" idx="7"/>
          </p:cNvCxnSpPr>
          <p:nvPr/>
        </p:nvCxnSpPr>
        <p:spPr bwMode="auto">
          <a:xfrm rot="5400000">
            <a:off x="5231607" y="5257006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565" name="AutoShape 21">
            <a:extLst>
              <a:ext uri="{FF2B5EF4-FFF2-40B4-BE49-F238E27FC236}">
                <a16:creationId xmlns:a16="http://schemas.microsoft.com/office/drawing/2014/main" id="{9596BD1C-19BA-4B4B-936F-48C7635CBED3}"/>
              </a:ext>
            </a:extLst>
          </p:cNvPr>
          <p:cNvCxnSpPr>
            <a:cxnSpLocks noChangeShapeType="1"/>
            <a:endCxn id="108560" idx="7"/>
          </p:cNvCxnSpPr>
          <p:nvPr/>
        </p:nvCxnSpPr>
        <p:spPr bwMode="auto">
          <a:xfrm rot="5400000">
            <a:off x="5952331" y="4598195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FA4B3EEF-647E-4992-88D3-B0667379317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AutoShape 4">
            <a:extLst>
              <a:ext uri="{FF2B5EF4-FFF2-40B4-BE49-F238E27FC236}">
                <a16:creationId xmlns:a16="http://schemas.microsoft.com/office/drawing/2014/main" id="{8051DEEA-7ED6-4A7E-BA30-C1FBC79B3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7082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9572" name="Oval 5">
            <a:extLst>
              <a:ext uri="{FF2B5EF4-FFF2-40B4-BE49-F238E27FC236}">
                <a16:creationId xmlns:a16="http://schemas.microsoft.com/office/drawing/2014/main" id="{3F1D4618-D183-4471-80E0-4CBBE49C9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3656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9573" name="Oval 6">
            <a:extLst>
              <a:ext uri="{FF2B5EF4-FFF2-40B4-BE49-F238E27FC236}">
                <a16:creationId xmlns:a16="http://schemas.microsoft.com/office/drawing/2014/main" id="{5C8273B5-A54C-404E-A9D0-A8956988D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43656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9574" name="Oval 7">
            <a:extLst>
              <a:ext uri="{FF2B5EF4-FFF2-40B4-BE49-F238E27FC236}">
                <a16:creationId xmlns:a16="http://schemas.microsoft.com/office/drawing/2014/main" id="{BCBE08BF-DF92-433D-AE4F-E3F9A342A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6449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29064" name="Text Box 8">
            <a:extLst>
              <a:ext uri="{FF2B5EF4-FFF2-40B4-BE49-F238E27FC236}">
                <a16:creationId xmlns:a16="http://schemas.microsoft.com/office/drawing/2014/main" id="{37150FA6-4F0C-45B5-9ADA-E82FFC0E5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455863"/>
            <a:ext cx="455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concentração de colóides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Turbidez !!!</a:t>
            </a:r>
          </a:p>
        </p:txBody>
      </p:sp>
      <p:cxnSp>
        <p:nvCxnSpPr>
          <p:cNvPr id="109576" name="AutoShape 9">
            <a:extLst>
              <a:ext uri="{FF2B5EF4-FFF2-40B4-BE49-F238E27FC236}">
                <a16:creationId xmlns:a16="http://schemas.microsoft.com/office/drawing/2014/main" id="{95580933-A696-4D4C-ADAF-DCF7923066F9}"/>
              </a:ext>
            </a:extLst>
          </p:cNvPr>
          <p:cNvCxnSpPr>
            <a:cxnSpLocks noChangeShapeType="1"/>
            <a:stCxn id="429064" idx="1"/>
            <a:endCxn id="109571" idx="5"/>
          </p:cNvCxnSpPr>
          <p:nvPr/>
        </p:nvCxnSpPr>
        <p:spPr bwMode="auto">
          <a:xfrm rot="10800000" flipV="1">
            <a:off x="3490913" y="2867025"/>
            <a:ext cx="557212" cy="912813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09577" name="Object 10">
            <a:extLst>
              <a:ext uri="{FF2B5EF4-FFF2-40B4-BE49-F238E27FC236}">
                <a16:creationId xmlns:a16="http://schemas.microsoft.com/office/drawing/2014/main" id="{0DCCDC5A-D46B-42D4-9607-B80BE4FB8F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652963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8" name="Equation" r:id="rId4" imgW="586729" imgH="335232" progId="Equation.3">
                  <p:embed/>
                </p:oleObj>
              </mc:Choice>
              <mc:Fallback>
                <p:oleObj name="Equation" r:id="rId4" imgW="586729" imgH="33523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652963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8" name="Object 11">
            <a:extLst>
              <a:ext uri="{FF2B5EF4-FFF2-40B4-BE49-F238E27FC236}">
                <a16:creationId xmlns:a16="http://schemas.microsoft.com/office/drawing/2014/main" id="{98BE7D13-14BD-469B-8584-6E69F4497F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652963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9" name="Equation" r:id="rId6" imgW="1150550" imgH="335232" progId="Equation.3">
                  <p:embed/>
                </p:oleObj>
              </mc:Choice>
              <mc:Fallback>
                <p:oleObj name="Equation" r:id="rId6" imgW="1150550" imgH="335232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652963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9" name="Object 12">
            <a:extLst>
              <a:ext uri="{FF2B5EF4-FFF2-40B4-BE49-F238E27FC236}">
                <a16:creationId xmlns:a16="http://schemas.microsoft.com/office/drawing/2014/main" id="{6DA04745-0BE8-4D2C-92B2-618669AB0B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659313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00" name="Equation" r:id="rId8" imgW="1074481" imgH="411480" progId="Equation.3">
                  <p:embed/>
                </p:oleObj>
              </mc:Choice>
              <mc:Fallback>
                <p:oleObj name="Equation" r:id="rId8" imgW="1074481" imgH="411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659313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80" name="Object 13">
            <a:extLst>
              <a:ext uri="{FF2B5EF4-FFF2-40B4-BE49-F238E27FC236}">
                <a16:creationId xmlns:a16="http://schemas.microsoft.com/office/drawing/2014/main" id="{5EC04993-3D64-4738-B8DD-8CE8647D68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5661025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01" name="Equation" r:id="rId10" imgW="1074481" imgH="411480" progId="Equation.3">
                  <p:embed/>
                </p:oleObj>
              </mc:Choice>
              <mc:Fallback>
                <p:oleObj name="Equation" r:id="rId10" imgW="1074481" imgH="4114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5661025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9070" name="Text Box 14">
            <a:extLst>
              <a:ext uri="{FF2B5EF4-FFF2-40B4-BE49-F238E27FC236}">
                <a16:creationId xmlns:a16="http://schemas.microsoft.com/office/drawing/2014/main" id="{698A2EE8-7A62-40E5-83D2-4D1C9AA62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573463"/>
            <a:ext cx="4352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 o aumento da dosagem de coagulante !!!</a:t>
            </a:r>
          </a:p>
        </p:txBody>
      </p:sp>
      <p:sp>
        <p:nvSpPr>
          <p:cNvPr id="109582" name="Oval 15">
            <a:extLst>
              <a:ext uri="{FF2B5EF4-FFF2-40B4-BE49-F238E27FC236}">
                <a16:creationId xmlns:a16="http://schemas.microsoft.com/office/drawing/2014/main" id="{13F23B09-6623-47B0-8C4C-20BBA699E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43513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9583" name="Oval 16">
            <a:extLst>
              <a:ext uri="{FF2B5EF4-FFF2-40B4-BE49-F238E27FC236}">
                <a16:creationId xmlns:a16="http://schemas.microsoft.com/office/drawing/2014/main" id="{469ECE9C-A066-490B-8D92-1F18EB468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8054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9584" name="Oval 17">
            <a:extLst>
              <a:ext uri="{FF2B5EF4-FFF2-40B4-BE49-F238E27FC236}">
                <a16:creationId xmlns:a16="http://schemas.microsoft.com/office/drawing/2014/main" id="{ED1CD7BC-3527-42EA-9BD6-A7B8CA2CB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5575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9585" name="Oval 18">
            <a:extLst>
              <a:ext uri="{FF2B5EF4-FFF2-40B4-BE49-F238E27FC236}">
                <a16:creationId xmlns:a16="http://schemas.microsoft.com/office/drawing/2014/main" id="{9C185B66-7944-4F6E-8535-827D7BC80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300" y="45672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09586" name="AutoShape 19">
            <a:extLst>
              <a:ext uri="{FF2B5EF4-FFF2-40B4-BE49-F238E27FC236}">
                <a16:creationId xmlns:a16="http://schemas.microsoft.com/office/drawing/2014/main" id="{31BEE71E-9344-46CE-8E59-1AD747C44969}"/>
              </a:ext>
            </a:extLst>
          </p:cNvPr>
          <p:cNvCxnSpPr>
            <a:cxnSpLocks noChangeShapeType="1"/>
            <a:endCxn id="109583" idx="0"/>
          </p:cNvCxnSpPr>
          <p:nvPr/>
        </p:nvCxnSpPr>
        <p:spPr bwMode="auto">
          <a:xfrm rot="16200000" flipH="1">
            <a:off x="4617244" y="5004594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587" name="AutoShape 20">
            <a:extLst>
              <a:ext uri="{FF2B5EF4-FFF2-40B4-BE49-F238E27FC236}">
                <a16:creationId xmlns:a16="http://schemas.microsoft.com/office/drawing/2014/main" id="{7DBEE54B-A3DE-4325-AE55-BAB4CB4C8CD1}"/>
              </a:ext>
            </a:extLst>
          </p:cNvPr>
          <p:cNvCxnSpPr>
            <a:cxnSpLocks noChangeShapeType="1"/>
            <a:endCxn id="109583" idx="7"/>
          </p:cNvCxnSpPr>
          <p:nvPr/>
        </p:nvCxnSpPr>
        <p:spPr bwMode="auto">
          <a:xfrm rot="5400000">
            <a:off x="5231607" y="5257006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588" name="AutoShape 21">
            <a:extLst>
              <a:ext uri="{FF2B5EF4-FFF2-40B4-BE49-F238E27FC236}">
                <a16:creationId xmlns:a16="http://schemas.microsoft.com/office/drawing/2014/main" id="{14855FFB-BEDF-4EC9-ADB2-F0606B18ACFA}"/>
              </a:ext>
            </a:extLst>
          </p:cNvPr>
          <p:cNvCxnSpPr>
            <a:cxnSpLocks noChangeShapeType="1"/>
            <a:endCxn id="109583" idx="7"/>
          </p:cNvCxnSpPr>
          <p:nvPr/>
        </p:nvCxnSpPr>
        <p:spPr bwMode="auto">
          <a:xfrm rot="5400000">
            <a:off x="5952331" y="4598195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589" name="Oval 22">
            <a:extLst>
              <a:ext uri="{FF2B5EF4-FFF2-40B4-BE49-F238E27FC236}">
                <a16:creationId xmlns:a16="http://schemas.microsoft.com/office/drawing/2014/main" id="{99B936CF-F3DB-4CD0-BC48-CEC62E6AE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42926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9590" name="Oval 23">
            <a:extLst>
              <a:ext uri="{FF2B5EF4-FFF2-40B4-BE49-F238E27FC236}">
                <a16:creationId xmlns:a16="http://schemas.microsoft.com/office/drawing/2014/main" id="{CF8C01D5-E7A7-4FD3-8AAB-7F0326684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8608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9591" name="Oval 24">
            <a:extLst>
              <a:ext uri="{FF2B5EF4-FFF2-40B4-BE49-F238E27FC236}">
                <a16:creationId xmlns:a16="http://schemas.microsoft.com/office/drawing/2014/main" id="{EDC3F6F4-36AC-49AC-862F-29FA7EEC1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6529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29081" name="Text Box 25">
            <a:extLst>
              <a:ext uri="{FF2B5EF4-FFF2-40B4-BE49-F238E27FC236}">
                <a16:creationId xmlns:a16="http://schemas.microsoft.com/office/drawing/2014/main" id="{08DB45A7-EB31-4B34-A24B-92B769158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956300"/>
            <a:ext cx="5341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Adsorção-Neutralização !!!</a:t>
            </a:r>
          </a:p>
        </p:txBody>
      </p:sp>
      <p:sp>
        <p:nvSpPr>
          <p:cNvPr id="429083" name="Rectangle 27">
            <a:extLst>
              <a:ext uri="{FF2B5EF4-FFF2-40B4-BE49-F238E27FC236}">
                <a16:creationId xmlns:a16="http://schemas.microsoft.com/office/drawing/2014/main" id="{A6E28F51-41C9-440D-8873-665D7E7FF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318274C7-D9A9-4198-B973-9158378630D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5" name="AutoShape 3">
            <a:extLst>
              <a:ext uri="{FF2B5EF4-FFF2-40B4-BE49-F238E27FC236}">
                <a16:creationId xmlns:a16="http://schemas.microsoft.com/office/drawing/2014/main" id="{5073C9E9-69D6-4AF8-8640-92C1C435D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4923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0596" name="Oval 4">
            <a:extLst>
              <a:ext uri="{FF2B5EF4-FFF2-40B4-BE49-F238E27FC236}">
                <a16:creationId xmlns:a16="http://schemas.microsoft.com/office/drawing/2014/main" id="{9728C087-3FC6-4978-BC9C-FCABDA1E2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41497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0597" name="Oval 6">
            <a:extLst>
              <a:ext uri="{FF2B5EF4-FFF2-40B4-BE49-F238E27FC236}">
                <a16:creationId xmlns:a16="http://schemas.microsoft.com/office/drawing/2014/main" id="{AAD8BB95-8672-4ADB-AF74-5AD23B353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50043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8297" name="Rectangle 25">
            <a:extLst>
              <a:ext uri="{FF2B5EF4-FFF2-40B4-BE49-F238E27FC236}">
                <a16:creationId xmlns:a16="http://schemas.microsoft.com/office/drawing/2014/main" id="{C3B57643-A199-447C-9F07-6337B8784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sp>
        <p:nvSpPr>
          <p:cNvPr id="110599" name="Freeform 27">
            <a:extLst>
              <a:ext uri="{FF2B5EF4-FFF2-40B4-BE49-F238E27FC236}">
                <a16:creationId xmlns:a16="http://schemas.microsoft.com/office/drawing/2014/main" id="{0AA55B1D-BC8B-49FA-BBFF-99CE7F868605}"/>
              </a:ext>
            </a:extLst>
          </p:cNvPr>
          <p:cNvSpPr>
            <a:spLocks/>
          </p:cNvSpPr>
          <p:nvPr/>
        </p:nvSpPr>
        <p:spPr bwMode="auto">
          <a:xfrm>
            <a:off x="684213" y="3429000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0600" name="Freeform 28">
            <a:extLst>
              <a:ext uri="{FF2B5EF4-FFF2-40B4-BE49-F238E27FC236}">
                <a16:creationId xmlns:a16="http://schemas.microsoft.com/office/drawing/2014/main" id="{01AAAF3F-45F1-4D77-991F-5D3D6F8DB0A5}"/>
              </a:ext>
            </a:extLst>
          </p:cNvPr>
          <p:cNvSpPr>
            <a:spLocks/>
          </p:cNvSpPr>
          <p:nvPr/>
        </p:nvSpPr>
        <p:spPr bwMode="auto">
          <a:xfrm>
            <a:off x="1189038" y="2781300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0601" name="Freeform 29">
            <a:extLst>
              <a:ext uri="{FF2B5EF4-FFF2-40B4-BE49-F238E27FC236}">
                <a16:creationId xmlns:a16="http://schemas.microsoft.com/office/drawing/2014/main" id="{7D10AB71-CB24-460F-89B8-11D6ABA9FC06}"/>
              </a:ext>
            </a:extLst>
          </p:cNvPr>
          <p:cNvSpPr>
            <a:spLocks/>
          </p:cNvSpPr>
          <p:nvPr/>
        </p:nvSpPr>
        <p:spPr bwMode="auto">
          <a:xfrm>
            <a:off x="2413000" y="3357563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0602" name="Freeform 30">
            <a:extLst>
              <a:ext uri="{FF2B5EF4-FFF2-40B4-BE49-F238E27FC236}">
                <a16:creationId xmlns:a16="http://schemas.microsoft.com/office/drawing/2014/main" id="{152A298D-C516-49BE-B82F-8841A047D8BB}"/>
              </a:ext>
            </a:extLst>
          </p:cNvPr>
          <p:cNvSpPr>
            <a:spLocks/>
          </p:cNvSpPr>
          <p:nvPr/>
        </p:nvSpPr>
        <p:spPr bwMode="auto">
          <a:xfrm>
            <a:off x="1476375" y="458152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438303" name="Text Box 31">
            <a:extLst>
              <a:ext uri="{FF2B5EF4-FFF2-40B4-BE49-F238E27FC236}">
                <a16:creationId xmlns:a16="http://schemas.microsoft.com/office/drawing/2014/main" id="{B39CF702-4C58-4338-9EB1-8E8A42618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205038"/>
            <a:ext cx="5113338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CONs !!!</a:t>
            </a:r>
          </a:p>
          <a:p>
            <a:pPr>
              <a:buFontTx/>
              <a:buChar char="•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Natureza variável</a:t>
            </a:r>
          </a:p>
          <a:p>
            <a:pPr>
              <a:buFontTx/>
              <a:buChar char="•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Diferentes massas moleculares</a:t>
            </a:r>
          </a:p>
          <a:p>
            <a:pPr>
              <a:buFontTx/>
              <a:buChar char="•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Diversos tamanhos moleculares</a:t>
            </a:r>
          </a:p>
        </p:txBody>
      </p:sp>
      <p:cxnSp>
        <p:nvCxnSpPr>
          <p:cNvPr id="110604" name="AutoShape 32">
            <a:extLst>
              <a:ext uri="{FF2B5EF4-FFF2-40B4-BE49-F238E27FC236}">
                <a16:creationId xmlns:a16="http://schemas.microsoft.com/office/drawing/2014/main" id="{C5B8C3D6-CCD7-45DE-AF92-BD18ADED296E}"/>
              </a:ext>
            </a:extLst>
          </p:cNvPr>
          <p:cNvCxnSpPr>
            <a:cxnSpLocks noChangeShapeType="1"/>
            <a:stCxn id="438303" idx="1"/>
            <a:endCxn id="110600" idx="4"/>
          </p:cNvCxnSpPr>
          <p:nvPr/>
        </p:nvCxnSpPr>
        <p:spPr bwMode="auto">
          <a:xfrm rot="10800000">
            <a:off x="1717675" y="2924175"/>
            <a:ext cx="1774825" cy="395288"/>
          </a:xfrm>
          <a:prstGeom prst="curvedConnector3">
            <a:avLst>
              <a:gd name="adj1" fmla="val 50718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0605" name="Group 34">
            <a:extLst>
              <a:ext uri="{FF2B5EF4-FFF2-40B4-BE49-F238E27FC236}">
                <a16:creationId xmlns:a16="http://schemas.microsoft.com/office/drawing/2014/main" id="{AEE28EBD-A7F9-4D0E-852A-734851ABC712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4149725"/>
            <a:ext cx="358775" cy="427038"/>
            <a:chOff x="2472" y="3387"/>
            <a:chExt cx="226" cy="269"/>
          </a:xfrm>
        </p:grpSpPr>
        <p:sp>
          <p:nvSpPr>
            <p:cNvPr id="110615" name="Freeform 33">
              <a:extLst>
                <a:ext uri="{FF2B5EF4-FFF2-40B4-BE49-F238E27FC236}">
                  <a16:creationId xmlns:a16="http://schemas.microsoft.com/office/drawing/2014/main" id="{4F4F505F-80C3-42F8-BFDA-9E71D9BC9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0616" name="Oval 5">
              <a:extLst>
                <a:ext uri="{FF2B5EF4-FFF2-40B4-BE49-F238E27FC236}">
                  <a16:creationId xmlns:a16="http://schemas.microsoft.com/office/drawing/2014/main" id="{32BE2227-2B3B-485C-86D6-76B58D6F7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0606" name="Group 36">
            <a:extLst>
              <a:ext uri="{FF2B5EF4-FFF2-40B4-BE49-F238E27FC236}">
                <a16:creationId xmlns:a16="http://schemas.microsoft.com/office/drawing/2014/main" id="{72B061A7-F071-41D4-AD2E-F4A3354B7595}"/>
              </a:ext>
            </a:extLst>
          </p:cNvPr>
          <p:cNvGrpSpPr>
            <a:grpSpLocks/>
          </p:cNvGrpSpPr>
          <p:nvPr/>
        </p:nvGrpSpPr>
        <p:grpSpPr bwMode="auto">
          <a:xfrm>
            <a:off x="828675" y="4652963"/>
            <a:ext cx="358775" cy="427037"/>
            <a:chOff x="2472" y="3387"/>
            <a:chExt cx="226" cy="269"/>
          </a:xfrm>
        </p:grpSpPr>
        <p:sp>
          <p:nvSpPr>
            <p:cNvPr id="110613" name="Freeform 37">
              <a:extLst>
                <a:ext uri="{FF2B5EF4-FFF2-40B4-BE49-F238E27FC236}">
                  <a16:creationId xmlns:a16="http://schemas.microsoft.com/office/drawing/2014/main" id="{A162980C-B9FC-4295-A5B3-70117293D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0614" name="Oval 38">
              <a:extLst>
                <a:ext uri="{FF2B5EF4-FFF2-40B4-BE49-F238E27FC236}">
                  <a16:creationId xmlns:a16="http://schemas.microsoft.com/office/drawing/2014/main" id="{015A4282-FC64-4E88-B4BA-9B824104B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0607" name="Group 39">
            <a:extLst>
              <a:ext uri="{FF2B5EF4-FFF2-40B4-BE49-F238E27FC236}">
                <a16:creationId xmlns:a16="http://schemas.microsoft.com/office/drawing/2014/main" id="{EE4348BE-23DA-438A-B905-2B5356F691D5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3933825"/>
            <a:ext cx="358775" cy="427038"/>
            <a:chOff x="2472" y="3387"/>
            <a:chExt cx="226" cy="269"/>
          </a:xfrm>
        </p:grpSpPr>
        <p:sp>
          <p:nvSpPr>
            <p:cNvPr id="110611" name="Freeform 40">
              <a:extLst>
                <a:ext uri="{FF2B5EF4-FFF2-40B4-BE49-F238E27FC236}">
                  <a16:creationId xmlns:a16="http://schemas.microsoft.com/office/drawing/2014/main" id="{8A28544A-1728-4266-B3DE-455F2FD1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0612" name="Oval 41">
              <a:extLst>
                <a:ext uri="{FF2B5EF4-FFF2-40B4-BE49-F238E27FC236}">
                  <a16:creationId xmlns:a16="http://schemas.microsoft.com/office/drawing/2014/main" id="{D52A2317-C8E9-40A4-8764-F029FBCE8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cxnSp>
        <p:nvCxnSpPr>
          <p:cNvPr id="110608" name="AutoShape 42">
            <a:extLst>
              <a:ext uri="{FF2B5EF4-FFF2-40B4-BE49-F238E27FC236}">
                <a16:creationId xmlns:a16="http://schemas.microsoft.com/office/drawing/2014/main" id="{0DBF6260-1E5D-4007-A55C-B1480A7121CA}"/>
              </a:ext>
            </a:extLst>
          </p:cNvPr>
          <p:cNvCxnSpPr>
            <a:cxnSpLocks noChangeShapeType="1"/>
            <a:stCxn id="438303" idx="1"/>
            <a:endCxn id="110615" idx="4"/>
          </p:cNvCxnSpPr>
          <p:nvPr/>
        </p:nvCxnSpPr>
        <p:spPr bwMode="auto">
          <a:xfrm rot="10800000" flipV="1">
            <a:off x="2711450" y="3319463"/>
            <a:ext cx="781050" cy="915987"/>
          </a:xfrm>
          <a:prstGeom prst="curvedConnector3">
            <a:avLst>
              <a:gd name="adj1" fmla="val 5081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8315" name="Text Box 43">
            <a:extLst>
              <a:ext uri="{FF2B5EF4-FFF2-40B4-BE49-F238E27FC236}">
                <a16:creationId xmlns:a16="http://schemas.microsoft.com/office/drawing/2014/main" id="{5738DAF7-9AB5-4A9E-8ABF-73FFEBE28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868863"/>
            <a:ext cx="5113338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Partículas coloidais !!!</a:t>
            </a:r>
          </a:p>
          <a:p>
            <a:pPr>
              <a:buFontTx/>
              <a:buChar char="•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Natureza variável</a:t>
            </a:r>
          </a:p>
          <a:p>
            <a:pPr>
              <a:buFontTx/>
              <a:buChar char="•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Capazes de adsorverem CONs</a:t>
            </a:r>
          </a:p>
        </p:txBody>
      </p:sp>
      <p:cxnSp>
        <p:nvCxnSpPr>
          <p:cNvPr id="110610" name="AutoShape 44">
            <a:extLst>
              <a:ext uri="{FF2B5EF4-FFF2-40B4-BE49-F238E27FC236}">
                <a16:creationId xmlns:a16="http://schemas.microsoft.com/office/drawing/2014/main" id="{59C5C619-9B6A-47AA-A80A-45D220293F30}"/>
              </a:ext>
            </a:extLst>
          </p:cNvPr>
          <p:cNvCxnSpPr>
            <a:cxnSpLocks noChangeShapeType="1"/>
            <a:stCxn id="438315" idx="1"/>
            <a:endCxn id="110616" idx="6"/>
          </p:cNvCxnSpPr>
          <p:nvPr/>
        </p:nvCxnSpPr>
        <p:spPr bwMode="auto">
          <a:xfrm rot="10800000">
            <a:off x="2627313" y="4433888"/>
            <a:ext cx="865187" cy="1122362"/>
          </a:xfrm>
          <a:prstGeom prst="curvedConnector3">
            <a:avLst>
              <a:gd name="adj1" fmla="val 4990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FFBB36CA-5054-41E0-863F-3D03B6EE24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AutoShape 3">
            <a:extLst>
              <a:ext uri="{FF2B5EF4-FFF2-40B4-BE49-F238E27FC236}">
                <a16:creationId xmlns:a16="http://schemas.microsoft.com/office/drawing/2014/main" id="{E00B65EF-637C-4C9B-A960-52444CC5F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4923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1620" name="Oval 4">
            <a:extLst>
              <a:ext uri="{FF2B5EF4-FFF2-40B4-BE49-F238E27FC236}">
                <a16:creationId xmlns:a16="http://schemas.microsoft.com/office/drawing/2014/main" id="{B139E22F-85E0-4C7A-8F9F-9B0566D2E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41497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1621" name="Oval 5">
            <a:extLst>
              <a:ext uri="{FF2B5EF4-FFF2-40B4-BE49-F238E27FC236}">
                <a16:creationId xmlns:a16="http://schemas.microsoft.com/office/drawing/2014/main" id="{941C6268-C5F6-4A2E-A4E1-A78EAE076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50043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9302" name="Rectangle 6">
            <a:extLst>
              <a:ext uri="{FF2B5EF4-FFF2-40B4-BE49-F238E27FC236}">
                <a16:creationId xmlns:a16="http://schemas.microsoft.com/office/drawing/2014/main" id="{BFCD9A70-7B5D-4B16-8CE4-846CD6711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sp>
        <p:nvSpPr>
          <p:cNvPr id="111623" name="Freeform 7">
            <a:extLst>
              <a:ext uri="{FF2B5EF4-FFF2-40B4-BE49-F238E27FC236}">
                <a16:creationId xmlns:a16="http://schemas.microsoft.com/office/drawing/2014/main" id="{11098DD6-452D-4312-AD71-4B31C228CC37}"/>
              </a:ext>
            </a:extLst>
          </p:cNvPr>
          <p:cNvSpPr>
            <a:spLocks/>
          </p:cNvSpPr>
          <p:nvPr/>
        </p:nvSpPr>
        <p:spPr bwMode="auto">
          <a:xfrm>
            <a:off x="684213" y="3429000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1624" name="Freeform 8">
            <a:extLst>
              <a:ext uri="{FF2B5EF4-FFF2-40B4-BE49-F238E27FC236}">
                <a16:creationId xmlns:a16="http://schemas.microsoft.com/office/drawing/2014/main" id="{C21CBBF4-C497-401A-BD8D-D4BD98F6DDCE}"/>
              </a:ext>
            </a:extLst>
          </p:cNvPr>
          <p:cNvSpPr>
            <a:spLocks/>
          </p:cNvSpPr>
          <p:nvPr/>
        </p:nvSpPr>
        <p:spPr bwMode="auto">
          <a:xfrm>
            <a:off x="1189038" y="2781300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1625" name="Freeform 9">
            <a:extLst>
              <a:ext uri="{FF2B5EF4-FFF2-40B4-BE49-F238E27FC236}">
                <a16:creationId xmlns:a16="http://schemas.microsoft.com/office/drawing/2014/main" id="{CE1C9E8E-9B1F-4257-85DE-FA3257155258}"/>
              </a:ext>
            </a:extLst>
          </p:cNvPr>
          <p:cNvSpPr>
            <a:spLocks/>
          </p:cNvSpPr>
          <p:nvPr/>
        </p:nvSpPr>
        <p:spPr bwMode="auto">
          <a:xfrm>
            <a:off x="2413000" y="3357563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1626" name="Freeform 10">
            <a:extLst>
              <a:ext uri="{FF2B5EF4-FFF2-40B4-BE49-F238E27FC236}">
                <a16:creationId xmlns:a16="http://schemas.microsoft.com/office/drawing/2014/main" id="{D7E1ACD7-F77F-4EB8-BBE8-B35094329E8E}"/>
              </a:ext>
            </a:extLst>
          </p:cNvPr>
          <p:cNvSpPr>
            <a:spLocks/>
          </p:cNvSpPr>
          <p:nvPr/>
        </p:nvSpPr>
        <p:spPr bwMode="auto">
          <a:xfrm>
            <a:off x="1476375" y="458152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1627" name="Freeform 14">
            <a:extLst>
              <a:ext uri="{FF2B5EF4-FFF2-40B4-BE49-F238E27FC236}">
                <a16:creationId xmlns:a16="http://schemas.microsoft.com/office/drawing/2014/main" id="{9F774025-F11B-4462-B963-DB477D688D7F}"/>
              </a:ext>
            </a:extLst>
          </p:cNvPr>
          <p:cNvSpPr>
            <a:spLocks/>
          </p:cNvSpPr>
          <p:nvPr/>
        </p:nvSpPr>
        <p:spPr bwMode="auto">
          <a:xfrm>
            <a:off x="2411413" y="4149725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1628" name="Oval 15">
            <a:extLst>
              <a:ext uri="{FF2B5EF4-FFF2-40B4-BE49-F238E27FC236}">
                <a16:creationId xmlns:a16="http://schemas.microsoft.com/office/drawing/2014/main" id="{16B6EA93-BFAE-4526-B933-6ABFD0BD2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2894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111629" name="Group 16">
            <a:extLst>
              <a:ext uri="{FF2B5EF4-FFF2-40B4-BE49-F238E27FC236}">
                <a16:creationId xmlns:a16="http://schemas.microsoft.com/office/drawing/2014/main" id="{E68BE23C-A483-4702-A95C-1669F24E733E}"/>
              </a:ext>
            </a:extLst>
          </p:cNvPr>
          <p:cNvGrpSpPr>
            <a:grpSpLocks/>
          </p:cNvGrpSpPr>
          <p:nvPr/>
        </p:nvGrpSpPr>
        <p:grpSpPr bwMode="auto">
          <a:xfrm>
            <a:off x="828675" y="4652963"/>
            <a:ext cx="358775" cy="427037"/>
            <a:chOff x="2472" y="3387"/>
            <a:chExt cx="226" cy="269"/>
          </a:xfrm>
        </p:grpSpPr>
        <p:sp>
          <p:nvSpPr>
            <p:cNvPr id="111652" name="Freeform 17">
              <a:extLst>
                <a:ext uri="{FF2B5EF4-FFF2-40B4-BE49-F238E27FC236}">
                  <a16:creationId xmlns:a16="http://schemas.microsoft.com/office/drawing/2014/main" id="{731C5B8C-B781-4137-BAA9-9DD133904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1653" name="Oval 18">
              <a:extLst>
                <a:ext uri="{FF2B5EF4-FFF2-40B4-BE49-F238E27FC236}">
                  <a16:creationId xmlns:a16="http://schemas.microsoft.com/office/drawing/2014/main" id="{445F24F5-7E96-44F4-BF64-6D05BE523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1630" name="Group 19">
            <a:extLst>
              <a:ext uri="{FF2B5EF4-FFF2-40B4-BE49-F238E27FC236}">
                <a16:creationId xmlns:a16="http://schemas.microsoft.com/office/drawing/2014/main" id="{E591151D-FBBF-4EC3-9957-3DFEB6944642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3933825"/>
            <a:ext cx="358775" cy="427038"/>
            <a:chOff x="2472" y="3387"/>
            <a:chExt cx="226" cy="269"/>
          </a:xfrm>
        </p:grpSpPr>
        <p:sp>
          <p:nvSpPr>
            <p:cNvPr id="111650" name="Freeform 20">
              <a:extLst>
                <a:ext uri="{FF2B5EF4-FFF2-40B4-BE49-F238E27FC236}">
                  <a16:creationId xmlns:a16="http://schemas.microsoft.com/office/drawing/2014/main" id="{6A938743-1039-4ED3-997F-2300A6C02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1651" name="Oval 21">
              <a:extLst>
                <a:ext uri="{FF2B5EF4-FFF2-40B4-BE49-F238E27FC236}">
                  <a16:creationId xmlns:a16="http://schemas.microsoft.com/office/drawing/2014/main" id="{04D172D5-6BFE-4D7C-B9D1-2E4F96C46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aphicFrame>
        <p:nvGraphicFramePr>
          <p:cNvPr id="111631" name="Object 25">
            <a:extLst>
              <a:ext uri="{FF2B5EF4-FFF2-40B4-BE49-F238E27FC236}">
                <a16:creationId xmlns:a16="http://schemas.microsoft.com/office/drawing/2014/main" id="{41152230-F8C8-42B3-A72E-25E3502AB2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5600" y="5302250"/>
          <a:ext cx="741363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8" name="Equation" r:id="rId4" imgW="586729" imgH="335232" progId="Equation.3">
                  <p:embed/>
                </p:oleObj>
              </mc:Choice>
              <mc:Fallback>
                <p:oleObj name="Equation" r:id="rId4" imgW="586729" imgH="335232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302250"/>
                        <a:ext cx="741363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2" name="Object 26">
            <a:extLst>
              <a:ext uri="{FF2B5EF4-FFF2-40B4-BE49-F238E27FC236}">
                <a16:creationId xmlns:a16="http://schemas.microsoft.com/office/drawing/2014/main" id="{70BCC537-7DD0-4C8C-B375-8D2E2DF18D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5" y="5302250"/>
          <a:ext cx="1293813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9" name="Equation" r:id="rId6" imgW="1150550" imgH="335232" progId="Equation.3">
                  <p:embed/>
                </p:oleObj>
              </mc:Choice>
              <mc:Fallback>
                <p:oleObj name="Equation" r:id="rId6" imgW="1150550" imgH="335232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5302250"/>
                        <a:ext cx="1293813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3" name="Object 27">
            <a:extLst>
              <a:ext uri="{FF2B5EF4-FFF2-40B4-BE49-F238E27FC236}">
                <a16:creationId xmlns:a16="http://schemas.microsoft.com/office/drawing/2014/main" id="{544CC7F5-8237-4F2C-8103-2DB03395A2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72413" y="5308600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0" name="Equation" r:id="rId8" imgW="1074481" imgH="411480" progId="Equation.3">
                  <p:embed/>
                </p:oleObj>
              </mc:Choice>
              <mc:Fallback>
                <p:oleObj name="Equation" r:id="rId8" imgW="1074481" imgH="41148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2413" y="5308600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4" name="Object 28">
            <a:extLst>
              <a:ext uri="{FF2B5EF4-FFF2-40B4-BE49-F238E27FC236}">
                <a16:creationId xmlns:a16="http://schemas.microsoft.com/office/drawing/2014/main" id="{25DCD90F-C289-4D21-B368-50EB8984C9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2088" y="6310313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1" name="Equation" r:id="rId10" imgW="1074481" imgH="411480" progId="Equation.3">
                  <p:embed/>
                </p:oleObj>
              </mc:Choice>
              <mc:Fallback>
                <p:oleObj name="Equation" r:id="rId10" imgW="1074481" imgH="41148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6310313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35" name="Oval 29">
            <a:extLst>
              <a:ext uri="{FF2B5EF4-FFF2-40B4-BE49-F238E27FC236}">
                <a16:creationId xmlns:a16="http://schemas.microsoft.com/office/drawing/2014/main" id="{83F95727-B3B1-4FCA-901F-042E17BD6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645477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11636" name="AutoShape 30">
            <a:extLst>
              <a:ext uri="{FF2B5EF4-FFF2-40B4-BE49-F238E27FC236}">
                <a16:creationId xmlns:a16="http://schemas.microsoft.com/office/drawing/2014/main" id="{81D4229D-B604-4C55-AC69-6C10299D8FAD}"/>
              </a:ext>
            </a:extLst>
          </p:cNvPr>
          <p:cNvCxnSpPr>
            <a:cxnSpLocks noChangeShapeType="1"/>
            <a:endCxn id="111635" idx="0"/>
          </p:cNvCxnSpPr>
          <p:nvPr/>
        </p:nvCxnSpPr>
        <p:spPr bwMode="auto">
          <a:xfrm rot="16200000" flipH="1">
            <a:off x="5841207" y="5653881"/>
            <a:ext cx="766762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637" name="AutoShape 31">
            <a:extLst>
              <a:ext uri="{FF2B5EF4-FFF2-40B4-BE49-F238E27FC236}">
                <a16:creationId xmlns:a16="http://schemas.microsoft.com/office/drawing/2014/main" id="{DEEB10F6-3231-464D-9D17-7FB0D0AD663E}"/>
              </a:ext>
            </a:extLst>
          </p:cNvPr>
          <p:cNvCxnSpPr>
            <a:cxnSpLocks noChangeShapeType="1"/>
            <a:endCxn id="111635" idx="7"/>
          </p:cNvCxnSpPr>
          <p:nvPr/>
        </p:nvCxnSpPr>
        <p:spPr bwMode="auto">
          <a:xfrm rot="5400000">
            <a:off x="6455569" y="5906294"/>
            <a:ext cx="788987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638" name="AutoShape 32">
            <a:extLst>
              <a:ext uri="{FF2B5EF4-FFF2-40B4-BE49-F238E27FC236}">
                <a16:creationId xmlns:a16="http://schemas.microsoft.com/office/drawing/2014/main" id="{F53CE618-F8DC-4BE8-BAD0-5E550185E765}"/>
              </a:ext>
            </a:extLst>
          </p:cNvPr>
          <p:cNvCxnSpPr>
            <a:cxnSpLocks noChangeShapeType="1"/>
            <a:endCxn id="111635" idx="7"/>
          </p:cNvCxnSpPr>
          <p:nvPr/>
        </p:nvCxnSpPr>
        <p:spPr bwMode="auto">
          <a:xfrm rot="5400000">
            <a:off x="7176294" y="5247481"/>
            <a:ext cx="727075" cy="1719263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1639" name="Oval 33">
            <a:extLst>
              <a:ext uri="{FF2B5EF4-FFF2-40B4-BE49-F238E27FC236}">
                <a16:creationId xmlns:a16="http://schemas.microsoft.com/office/drawing/2014/main" id="{5E0323C2-C241-4024-B25D-17C34297F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5734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1640" name="Oval 34">
            <a:extLst>
              <a:ext uri="{FF2B5EF4-FFF2-40B4-BE49-F238E27FC236}">
                <a16:creationId xmlns:a16="http://schemas.microsoft.com/office/drawing/2014/main" id="{2AA158EB-25B3-49C8-86BC-9BE6AF5BA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2211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9331" name="Text Box 35">
            <a:extLst>
              <a:ext uri="{FF2B5EF4-FFF2-40B4-BE49-F238E27FC236}">
                <a16:creationId xmlns:a16="http://schemas.microsoft.com/office/drawing/2014/main" id="{24E065BF-533B-4D73-8189-56081EAC6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734050"/>
            <a:ext cx="5341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Adsorção-Neutralização !!!</a:t>
            </a:r>
          </a:p>
        </p:txBody>
      </p:sp>
      <p:sp>
        <p:nvSpPr>
          <p:cNvPr id="439332" name="Text Box 36">
            <a:extLst>
              <a:ext uri="{FF2B5EF4-FFF2-40B4-BE49-F238E27FC236}">
                <a16:creationId xmlns:a16="http://schemas.microsoft.com/office/drawing/2014/main" id="{D926271F-1CDF-4595-8756-1F8F5F647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060575"/>
            <a:ext cx="5724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CONs + AlOH</a:t>
            </a:r>
            <a:r>
              <a:rPr lang="pt-BR" altLang="pt-BR" sz="3200" b="1" baseline="-25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y</a:t>
            </a:r>
            <a:r>
              <a:rPr lang="pt-BR" altLang="pt-BR" sz="3200" b="1" baseline="30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3-y</a:t>
            </a: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 CON.Al</a:t>
            </a:r>
            <a:r>
              <a:rPr lang="pt-BR" altLang="pt-BR" sz="3200" b="1" baseline="-25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(s)</a:t>
            </a:r>
          </a:p>
        </p:txBody>
      </p:sp>
      <p:sp>
        <p:nvSpPr>
          <p:cNvPr id="111643" name="Oval 37">
            <a:extLst>
              <a:ext uri="{FF2B5EF4-FFF2-40B4-BE49-F238E27FC236}">
                <a16:creationId xmlns:a16="http://schemas.microsoft.com/office/drawing/2014/main" id="{F81ABD8B-DF4F-4F22-933B-3D48FFB27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35734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1644" name="Oval 38">
            <a:extLst>
              <a:ext uri="{FF2B5EF4-FFF2-40B4-BE49-F238E27FC236}">
                <a16:creationId xmlns:a16="http://schemas.microsoft.com/office/drawing/2014/main" id="{988B1D19-A382-4ADF-AEF3-69927B23C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6449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1645" name="Oval 39">
            <a:extLst>
              <a:ext uri="{FF2B5EF4-FFF2-40B4-BE49-F238E27FC236}">
                <a16:creationId xmlns:a16="http://schemas.microsoft.com/office/drawing/2014/main" id="{71A71190-ADEA-4ED9-8F92-7FEF526D2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50691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1646" name="Oval 40">
            <a:extLst>
              <a:ext uri="{FF2B5EF4-FFF2-40B4-BE49-F238E27FC236}">
                <a16:creationId xmlns:a16="http://schemas.microsoft.com/office/drawing/2014/main" id="{6719C0C5-CD97-45D3-89C1-C800D338E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025" y="47752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1647" name="Oval 41">
            <a:extLst>
              <a:ext uri="{FF2B5EF4-FFF2-40B4-BE49-F238E27FC236}">
                <a16:creationId xmlns:a16="http://schemas.microsoft.com/office/drawing/2014/main" id="{E6707AF1-246D-4916-8DE9-2D45E418B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9606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9338" name="Text Box 42">
            <a:extLst>
              <a:ext uri="{FF2B5EF4-FFF2-40B4-BE49-F238E27FC236}">
                <a16:creationId xmlns:a16="http://schemas.microsoft.com/office/drawing/2014/main" id="{0ECEE3B2-B52E-4D85-914E-15AF4C3FE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213100"/>
            <a:ext cx="532923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Mecanismo de precipitação dos CONs por meio de formação de complexos com as espécies hidrolizadas do coagulante !!!</a:t>
            </a:r>
          </a:p>
        </p:txBody>
      </p:sp>
      <p:cxnSp>
        <p:nvCxnSpPr>
          <p:cNvPr id="111649" name="AutoShape 43">
            <a:extLst>
              <a:ext uri="{FF2B5EF4-FFF2-40B4-BE49-F238E27FC236}">
                <a16:creationId xmlns:a16="http://schemas.microsoft.com/office/drawing/2014/main" id="{4F92BAD6-E931-4882-A40D-032A096FDAEC}"/>
              </a:ext>
            </a:extLst>
          </p:cNvPr>
          <p:cNvCxnSpPr>
            <a:cxnSpLocks noChangeShapeType="1"/>
            <a:stCxn id="439338" idx="0"/>
            <a:endCxn id="439332" idx="2"/>
          </p:cNvCxnSpPr>
          <p:nvPr/>
        </p:nvCxnSpPr>
        <p:spPr bwMode="auto">
          <a:xfrm rot="-5400000">
            <a:off x="5717382" y="2791619"/>
            <a:ext cx="573087" cy="269875"/>
          </a:xfrm>
          <a:prstGeom prst="curvedConnector3">
            <a:avLst>
              <a:gd name="adj1" fmla="val 4986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2531D37C-DFE2-45B6-9794-1629ED7AA0D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AutoShape 3">
            <a:extLst>
              <a:ext uri="{FF2B5EF4-FFF2-40B4-BE49-F238E27FC236}">
                <a16:creationId xmlns:a16="http://schemas.microsoft.com/office/drawing/2014/main" id="{063B0296-117E-43A4-AB62-D1CE8FD13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4923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644" name="Oval 4">
            <a:extLst>
              <a:ext uri="{FF2B5EF4-FFF2-40B4-BE49-F238E27FC236}">
                <a16:creationId xmlns:a16="http://schemas.microsoft.com/office/drawing/2014/main" id="{9CE5785E-1B97-46B8-80CE-E431D42FB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41497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645" name="Oval 5">
            <a:extLst>
              <a:ext uri="{FF2B5EF4-FFF2-40B4-BE49-F238E27FC236}">
                <a16:creationId xmlns:a16="http://schemas.microsoft.com/office/drawing/2014/main" id="{7D506E94-E094-4EFC-BB75-199A1DAF2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50043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8518" name="Rectangle 6">
            <a:extLst>
              <a:ext uri="{FF2B5EF4-FFF2-40B4-BE49-F238E27FC236}">
                <a16:creationId xmlns:a16="http://schemas.microsoft.com/office/drawing/2014/main" id="{354A0F4A-AB08-46CC-A52B-A5D45810A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sp>
        <p:nvSpPr>
          <p:cNvPr id="112647" name="Freeform 7">
            <a:extLst>
              <a:ext uri="{FF2B5EF4-FFF2-40B4-BE49-F238E27FC236}">
                <a16:creationId xmlns:a16="http://schemas.microsoft.com/office/drawing/2014/main" id="{49F77097-67E5-4A29-8337-2D7B22EAB738}"/>
              </a:ext>
            </a:extLst>
          </p:cNvPr>
          <p:cNvSpPr>
            <a:spLocks/>
          </p:cNvSpPr>
          <p:nvPr/>
        </p:nvSpPr>
        <p:spPr bwMode="auto">
          <a:xfrm>
            <a:off x="684213" y="3429000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2648" name="Freeform 8">
            <a:extLst>
              <a:ext uri="{FF2B5EF4-FFF2-40B4-BE49-F238E27FC236}">
                <a16:creationId xmlns:a16="http://schemas.microsoft.com/office/drawing/2014/main" id="{858F61D2-B3B1-4D0C-9E68-E55F4A66B9FC}"/>
              </a:ext>
            </a:extLst>
          </p:cNvPr>
          <p:cNvSpPr>
            <a:spLocks/>
          </p:cNvSpPr>
          <p:nvPr/>
        </p:nvSpPr>
        <p:spPr bwMode="auto">
          <a:xfrm>
            <a:off x="1189038" y="2781300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2649" name="Freeform 9">
            <a:extLst>
              <a:ext uri="{FF2B5EF4-FFF2-40B4-BE49-F238E27FC236}">
                <a16:creationId xmlns:a16="http://schemas.microsoft.com/office/drawing/2014/main" id="{F4F05554-1883-411E-A34C-D16F1D368360}"/>
              </a:ext>
            </a:extLst>
          </p:cNvPr>
          <p:cNvSpPr>
            <a:spLocks/>
          </p:cNvSpPr>
          <p:nvPr/>
        </p:nvSpPr>
        <p:spPr bwMode="auto">
          <a:xfrm>
            <a:off x="2413000" y="3357563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2650" name="Freeform 10">
            <a:extLst>
              <a:ext uri="{FF2B5EF4-FFF2-40B4-BE49-F238E27FC236}">
                <a16:creationId xmlns:a16="http://schemas.microsoft.com/office/drawing/2014/main" id="{578084FE-F231-488B-9111-B3DFAD9A85B3}"/>
              </a:ext>
            </a:extLst>
          </p:cNvPr>
          <p:cNvSpPr>
            <a:spLocks/>
          </p:cNvSpPr>
          <p:nvPr/>
        </p:nvSpPr>
        <p:spPr bwMode="auto">
          <a:xfrm>
            <a:off x="1476375" y="458152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2651" name="Freeform 11">
            <a:extLst>
              <a:ext uri="{FF2B5EF4-FFF2-40B4-BE49-F238E27FC236}">
                <a16:creationId xmlns:a16="http://schemas.microsoft.com/office/drawing/2014/main" id="{CD4940DB-9EB5-42AC-BEF9-AD0622821565}"/>
              </a:ext>
            </a:extLst>
          </p:cNvPr>
          <p:cNvSpPr>
            <a:spLocks/>
          </p:cNvSpPr>
          <p:nvPr/>
        </p:nvSpPr>
        <p:spPr bwMode="auto">
          <a:xfrm>
            <a:off x="2411413" y="4149725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2652" name="Oval 12">
            <a:extLst>
              <a:ext uri="{FF2B5EF4-FFF2-40B4-BE49-F238E27FC236}">
                <a16:creationId xmlns:a16="http://schemas.microsoft.com/office/drawing/2014/main" id="{17D7FDD6-78FB-4CC4-9BA8-1E260E138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2894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112653" name="Group 13">
            <a:extLst>
              <a:ext uri="{FF2B5EF4-FFF2-40B4-BE49-F238E27FC236}">
                <a16:creationId xmlns:a16="http://schemas.microsoft.com/office/drawing/2014/main" id="{2E39A1A1-8653-4C9B-8B89-DE461F12F08F}"/>
              </a:ext>
            </a:extLst>
          </p:cNvPr>
          <p:cNvGrpSpPr>
            <a:grpSpLocks/>
          </p:cNvGrpSpPr>
          <p:nvPr/>
        </p:nvGrpSpPr>
        <p:grpSpPr bwMode="auto">
          <a:xfrm>
            <a:off x="828675" y="4652963"/>
            <a:ext cx="358775" cy="427037"/>
            <a:chOff x="2472" y="3387"/>
            <a:chExt cx="226" cy="269"/>
          </a:xfrm>
        </p:grpSpPr>
        <p:sp>
          <p:nvSpPr>
            <p:cNvPr id="112668" name="Freeform 14">
              <a:extLst>
                <a:ext uri="{FF2B5EF4-FFF2-40B4-BE49-F238E27FC236}">
                  <a16:creationId xmlns:a16="http://schemas.microsoft.com/office/drawing/2014/main" id="{314ED166-20C2-4DF5-A764-F9C099DB6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2669" name="Oval 15">
              <a:extLst>
                <a:ext uri="{FF2B5EF4-FFF2-40B4-BE49-F238E27FC236}">
                  <a16:creationId xmlns:a16="http://schemas.microsoft.com/office/drawing/2014/main" id="{0A04B439-6349-4DD4-872D-AB5538457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2654" name="Group 16">
            <a:extLst>
              <a:ext uri="{FF2B5EF4-FFF2-40B4-BE49-F238E27FC236}">
                <a16:creationId xmlns:a16="http://schemas.microsoft.com/office/drawing/2014/main" id="{2D4B846E-6180-4614-899B-4AE9169D47A8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3933825"/>
            <a:ext cx="358775" cy="427038"/>
            <a:chOff x="2472" y="3387"/>
            <a:chExt cx="226" cy="269"/>
          </a:xfrm>
        </p:grpSpPr>
        <p:sp>
          <p:nvSpPr>
            <p:cNvPr id="112666" name="Freeform 17">
              <a:extLst>
                <a:ext uri="{FF2B5EF4-FFF2-40B4-BE49-F238E27FC236}">
                  <a16:creationId xmlns:a16="http://schemas.microsoft.com/office/drawing/2014/main" id="{17573412-D683-4A1E-8727-379B6DC74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2667" name="Oval 18">
              <a:extLst>
                <a:ext uri="{FF2B5EF4-FFF2-40B4-BE49-F238E27FC236}">
                  <a16:creationId xmlns:a16="http://schemas.microsoft.com/office/drawing/2014/main" id="{D30DCE3B-CAA1-46AD-A00F-D54CD0772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12655" name="Oval 27">
            <a:extLst>
              <a:ext uri="{FF2B5EF4-FFF2-40B4-BE49-F238E27FC236}">
                <a16:creationId xmlns:a16="http://schemas.microsoft.com/office/drawing/2014/main" id="{CCFA7A46-B784-4FD8-8C26-1AE595B46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5734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656" name="Oval 28">
            <a:extLst>
              <a:ext uri="{FF2B5EF4-FFF2-40B4-BE49-F238E27FC236}">
                <a16:creationId xmlns:a16="http://schemas.microsoft.com/office/drawing/2014/main" id="{B9BAB107-B5A6-4C5A-BE6E-7256DF42F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2211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8541" name="Text Box 29">
            <a:extLst>
              <a:ext uri="{FF2B5EF4-FFF2-40B4-BE49-F238E27FC236}">
                <a16:creationId xmlns:a16="http://schemas.microsoft.com/office/drawing/2014/main" id="{288DC374-587A-4C00-95E8-7F660FD4B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734050"/>
            <a:ext cx="823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Precipitação com espécies hidrolizadas !!!</a:t>
            </a:r>
          </a:p>
        </p:txBody>
      </p:sp>
      <p:sp>
        <p:nvSpPr>
          <p:cNvPr id="448542" name="Text Box 30">
            <a:extLst>
              <a:ext uri="{FF2B5EF4-FFF2-40B4-BE49-F238E27FC236}">
                <a16:creationId xmlns:a16="http://schemas.microsoft.com/office/drawing/2014/main" id="{BCE40CEF-77C4-4C63-A7EE-7A8F736F2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060575"/>
            <a:ext cx="5724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CONs + AlOH</a:t>
            </a:r>
            <a:r>
              <a:rPr lang="pt-BR" altLang="pt-BR" sz="3200" b="1" baseline="-25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y</a:t>
            </a:r>
            <a:r>
              <a:rPr lang="pt-BR" altLang="pt-BR" sz="3200" b="1" baseline="30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3-y</a:t>
            </a: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 CON.Al</a:t>
            </a:r>
            <a:r>
              <a:rPr lang="pt-BR" altLang="pt-BR" sz="3200" b="1" baseline="-25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(s)</a:t>
            </a:r>
          </a:p>
        </p:txBody>
      </p:sp>
      <p:sp>
        <p:nvSpPr>
          <p:cNvPr id="112659" name="Oval 31">
            <a:extLst>
              <a:ext uri="{FF2B5EF4-FFF2-40B4-BE49-F238E27FC236}">
                <a16:creationId xmlns:a16="http://schemas.microsoft.com/office/drawing/2014/main" id="{7CC46E67-9998-4C23-9961-F1CD7E214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35734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660" name="Oval 32">
            <a:extLst>
              <a:ext uri="{FF2B5EF4-FFF2-40B4-BE49-F238E27FC236}">
                <a16:creationId xmlns:a16="http://schemas.microsoft.com/office/drawing/2014/main" id="{85D985D4-E18D-4E8C-BD52-B676AE205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6449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661" name="Oval 33">
            <a:extLst>
              <a:ext uri="{FF2B5EF4-FFF2-40B4-BE49-F238E27FC236}">
                <a16:creationId xmlns:a16="http://schemas.microsoft.com/office/drawing/2014/main" id="{7E7431C3-2AE1-45B0-B96D-84FFC03E6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50691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662" name="Oval 34">
            <a:extLst>
              <a:ext uri="{FF2B5EF4-FFF2-40B4-BE49-F238E27FC236}">
                <a16:creationId xmlns:a16="http://schemas.microsoft.com/office/drawing/2014/main" id="{A40BE2E3-E98C-4E35-ACF9-5AC9005B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025" y="47752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663" name="Oval 35">
            <a:extLst>
              <a:ext uri="{FF2B5EF4-FFF2-40B4-BE49-F238E27FC236}">
                <a16:creationId xmlns:a16="http://schemas.microsoft.com/office/drawing/2014/main" id="{D4EC7860-D506-48D7-AB33-73B95914C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9606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8548" name="Text Box 36">
            <a:extLst>
              <a:ext uri="{FF2B5EF4-FFF2-40B4-BE49-F238E27FC236}">
                <a16:creationId xmlns:a16="http://schemas.microsoft.com/office/drawing/2014/main" id="{0E75DFA0-94A1-4B79-A900-00433FE83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213100"/>
            <a:ext cx="5329238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Composição química dos CONs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pH de coagulação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Tipo de coagulante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Dosagem de coagulante</a:t>
            </a:r>
          </a:p>
        </p:txBody>
      </p:sp>
      <p:cxnSp>
        <p:nvCxnSpPr>
          <p:cNvPr id="112665" name="AutoShape 37">
            <a:extLst>
              <a:ext uri="{FF2B5EF4-FFF2-40B4-BE49-F238E27FC236}">
                <a16:creationId xmlns:a16="http://schemas.microsoft.com/office/drawing/2014/main" id="{A731C6E6-BF2F-4F33-BE45-B15F42C1CF74}"/>
              </a:ext>
            </a:extLst>
          </p:cNvPr>
          <p:cNvCxnSpPr>
            <a:cxnSpLocks noChangeShapeType="1"/>
            <a:stCxn id="448548" idx="0"/>
            <a:endCxn id="448542" idx="2"/>
          </p:cNvCxnSpPr>
          <p:nvPr/>
        </p:nvCxnSpPr>
        <p:spPr bwMode="auto">
          <a:xfrm rot="-5400000">
            <a:off x="5717382" y="2791619"/>
            <a:ext cx="573087" cy="269875"/>
          </a:xfrm>
          <a:prstGeom prst="curvedConnector3">
            <a:avLst>
              <a:gd name="adj1" fmla="val 4986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B2EA39CE-48E0-4864-B675-BA3D4B95D7D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7" name="AutoShape 4">
            <a:extLst>
              <a:ext uri="{FF2B5EF4-FFF2-40B4-BE49-F238E27FC236}">
                <a16:creationId xmlns:a16="http://schemas.microsoft.com/office/drawing/2014/main" id="{018AB1BE-C6E1-485D-94A5-121A0B7FD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3114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68" name="Oval 5">
            <a:extLst>
              <a:ext uri="{FF2B5EF4-FFF2-40B4-BE49-F238E27FC236}">
                <a16:creationId xmlns:a16="http://schemas.microsoft.com/office/drawing/2014/main" id="{1B335E4C-BD70-483F-8985-4F7D16C74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96875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69" name="Oval 6">
            <a:extLst>
              <a:ext uri="{FF2B5EF4-FFF2-40B4-BE49-F238E27FC236}">
                <a16:creationId xmlns:a16="http://schemas.microsoft.com/office/drawing/2014/main" id="{5D31A9C0-68DC-4413-B086-58BFFBCF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96875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70" name="Oval 7">
            <a:extLst>
              <a:ext uri="{FF2B5EF4-FFF2-40B4-BE49-F238E27FC236}">
                <a16:creationId xmlns:a16="http://schemas.microsoft.com/office/drawing/2014/main" id="{70F8E72E-6974-417B-BCFD-46292B3E1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2480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088" name="Text Box 8">
            <a:extLst>
              <a:ext uri="{FF2B5EF4-FFF2-40B4-BE49-F238E27FC236}">
                <a16:creationId xmlns:a16="http://schemas.microsoft.com/office/drawing/2014/main" id="{86F9C864-CC96-4269-BF13-E6AEF09B8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058988"/>
            <a:ext cx="4556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concentração de colóides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Turbidez !!!</a:t>
            </a:r>
          </a:p>
        </p:txBody>
      </p:sp>
      <p:cxnSp>
        <p:nvCxnSpPr>
          <p:cNvPr id="113672" name="AutoShape 9">
            <a:extLst>
              <a:ext uri="{FF2B5EF4-FFF2-40B4-BE49-F238E27FC236}">
                <a16:creationId xmlns:a16="http://schemas.microsoft.com/office/drawing/2014/main" id="{17B99349-C030-4F27-9E44-0AE162D4A58D}"/>
              </a:ext>
            </a:extLst>
          </p:cNvPr>
          <p:cNvCxnSpPr>
            <a:cxnSpLocks noChangeShapeType="1"/>
            <a:stCxn id="430088" idx="1"/>
            <a:endCxn id="113667" idx="5"/>
          </p:cNvCxnSpPr>
          <p:nvPr/>
        </p:nvCxnSpPr>
        <p:spPr bwMode="auto">
          <a:xfrm rot="10800000" flipV="1">
            <a:off x="3490913" y="2470150"/>
            <a:ext cx="557212" cy="912813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13673" name="Object 10">
            <a:extLst>
              <a:ext uri="{FF2B5EF4-FFF2-40B4-BE49-F238E27FC236}">
                <a16:creationId xmlns:a16="http://schemas.microsoft.com/office/drawing/2014/main" id="{38881A90-4AC0-4E9E-ACF1-EA5F9B91CA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256088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9" name="Equation" r:id="rId4" imgW="586729" imgH="335232" progId="Equation.3">
                  <p:embed/>
                </p:oleObj>
              </mc:Choice>
              <mc:Fallback>
                <p:oleObj name="Equation" r:id="rId4" imgW="586729" imgH="33523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256088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4" name="Object 11">
            <a:extLst>
              <a:ext uri="{FF2B5EF4-FFF2-40B4-BE49-F238E27FC236}">
                <a16:creationId xmlns:a16="http://schemas.microsoft.com/office/drawing/2014/main" id="{229FAB74-B239-4463-88C2-150ECD0C02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256088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0" name="Equation" r:id="rId6" imgW="1150550" imgH="335232" progId="Equation.3">
                  <p:embed/>
                </p:oleObj>
              </mc:Choice>
              <mc:Fallback>
                <p:oleObj name="Equation" r:id="rId6" imgW="1150550" imgH="335232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256088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5" name="Object 12">
            <a:extLst>
              <a:ext uri="{FF2B5EF4-FFF2-40B4-BE49-F238E27FC236}">
                <a16:creationId xmlns:a16="http://schemas.microsoft.com/office/drawing/2014/main" id="{F2C37CAC-2983-4B7E-9FA5-2027A4F318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262438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1" name="Equation" r:id="rId8" imgW="1074481" imgH="411480" progId="Equation.3">
                  <p:embed/>
                </p:oleObj>
              </mc:Choice>
              <mc:Fallback>
                <p:oleObj name="Equation" r:id="rId8" imgW="1074481" imgH="411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262438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6" name="Object 13">
            <a:extLst>
              <a:ext uri="{FF2B5EF4-FFF2-40B4-BE49-F238E27FC236}">
                <a16:creationId xmlns:a16="http://schemas.microsoft.com/office/drawing/2014/main" id="{9B0C364B-C165-4077-8F9F-2C5D0A3C5E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1725" y="5013325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2" name="Equation" r:id="rId10" imgW="1074481" imgH="411480" progId="Equation.3">
                  <p:embed/>
                </p:oleObj>
              </mc:Choice>
              <mc:Fallback>
                <p:oleObj name="Equation" r:id="rId10" imgW="1074481" imgH="4114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5013325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094" name="Text Box 14">
            <a:extLst>
              <a:ext uri="{FF2B5EF4-FFF2-40B4-BE49-F238E27FC236}">
                <a16:creationId xmlns:a16="http://schemas.microsoft.com/office/drawing/2014/main" id="{FDFBD236-08CC-45D9-B92A-FFCA0BB8E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176588"/>
            <a:ext cx="4608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 o aumento da dosagem de coagulante !!! Mais coagulante !!!</a:t>
            </a:r>
          </a:p>
        </p:txBody>
      </p:sp>
      <p:sp>
        <p:nvSpPr>
          <p:cNvPr id="113678" name="Oval 15">
            <a:extLst>
              <a:ext uri="{FF2B5EF4-FFF2-40B4-BE49-F238E27FC236}">
                <a16:creationId xmlns:a16="http://schemas.microsoft.com/office/drawing/2014/main" id="{28684B9E-AC27-4149-8504-00E393C2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5" y="39544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79" name="Oval 16">
            <a:extLst>
              <a:ext uri="{FF2B5EF4-FFF2-40B4-BE49-F238E27FC236}">
                <a16:creationId xmlns:a16="http://schemas.microsoft.com/office/drawing/2014/main" id="{9D36C439-AB62-4E86-B140-C6E9E2618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40861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80" name="Oval 17">
            <a:extLst>
              <a:ext uri="{FF2B5EF4-FFF2-40B4-BE49-F238E27FC236}">
                <a16:creationId xmlns:a16="http://schemas.microsoft.com/office/drawing/2014/main" id="{951C9FCA-B037-4922-BC67-95489B463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16071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81" name="Oval 18">
            <a:extLst>
              <a:ext uri="{FF2B5EF4-FFF2-40B4-BE49-F238E27FC236}">
                <a16:creationId xmlns:a16="http://schemas.microsoft.com/office/drawing/2014/main" id="{F54D77A1-A66A-4A4E-A64D-F5BD2A2C9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300" y="41703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13682" name="AutoShape 19">
            <a:extLst>
              <a:ext uri="{FF2B5EF4-FFF2-40B4-BE49-F238E27FC236}">
                <a16:creationId xmlns:a16="http://schemas.microsoft.com/office/drawing/2014/main" id="{70E2810D-5903-49C7-856F-745E9980AC73}"/>
              </a:ext>
            </a:extLst>
          </p:cNvPr>
          <p:cNvCxnSpPr>
            <a:cxnSpLocks noChangeShapeType="1"/>
            <a:endCxn id="113679" idx="0"/>
          </p:cNvCxnSpPr>
          <p:nvPr/>
        </p:nvCxnSpPr>
        <p:spPr bwMode="auto">
          <a:xfrm rot="16200000" flipH="1">
            <a:off x="4617244" y="4607719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683" name="AutoShape 20">
            <a:extLst>
              <a:ext uri="{FF2B5EF4-FFF2-40B4-BE49-F238E27FC236}">
                <a16:creationId xmlns:a16="http://schemas.microsoft.com/office/drawing/2014/main" id="{728B411D-A04D-4DFB-99C6-A65A4B234DBC}"/>
              </a:ext>
            </a:extLst>
          </p:cNvPr>
          <p:cNvCxnSpPr>
            <a:cxnSpLocks noChangeShapeType="1"/>
            <a:endCxn id="113679" idx="7"/>
          </p:cNvCxnSpPr>
          <p:nvPr/>
        </p:nvCxnSpPr>
        <p:spPr bwMode="auto">
          <a:xfrm rot="5400000">
            <a:off x="5231607" y="4860131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684" name="AutoShape 21">
            <a:extLst>
              <a:ext uri="{FF2B5EF4-FFF2-40B4-BE49-F238E27FC236}">
                <a16:creationId xmlns:a16="http://schemas.microsoft.com/office/drawing/2014/main" id="{2C459F9C-05E7-4A3E-8872-70D7AE43CD0A}"/>
              </a:ext>
            </a:extLst>
          </p:cNvPr>
          <p:cNvCxnSpPr>
            <a:cxnSpLocks noChangeShapeType="1"/>
            <a:endCxn id="113679" idx="7"/>
          </p:cNvCxnSpPr>
          <p:nvPr/>
        </p:nvCxnSpPr>
        <p:spPr bwMode="auto">
          <a:xfrm rot="5400000">
            <a:off x="5952331" y="4201320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3685" name="Oval 22">
            <a:extLst>
              <a:ext uri="{FF2B5EF4-FFF2-40B4-BE49-F238E27FC236}">
                <a16:creationId xmlns:a16="http://schemas.microsoft.com/office/drawing/2014/main" id="{12CAFC1E-7131-4C48-BD13-7B6C332CE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89572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86" name="Oval 23">
            <a:extLst>
              <a:ext uri="{FF2B5EF4-FFF2-40B4-BE49-F238E27FC236}">
                <a16:creationId xmlns:a16="http://schemas.microsoft.com/office/drawing/2014/main" id="{3A2E36AF-2FF7-47D0-B730-A40F834FA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46392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87" name="Oval 24">
            <a:extLst>
              <a:ext uri="{FF2B5EF4-FFF2-40B4-BE49-F238E27FC236}">
                <a16:creationId xmlns:a16="http://schemas.microsoft.com/office/drawing/2014/main" id="{9E8F08C7-C567-4183-BCE0-BDC2FD7FF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2560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05" name="Text Box 25">
            <a:extLst>
              <a:ext uri="{FF2B5EF4-FFF2-40B4-BE49-F238E27FC236}">
                <a16:creationId xmlns:a16="http://schemas.microsoft.com/office/drawing/2014/main" id="{F56D677B-19B2-435E-83F8-26127274E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16563"/>
            <a:ext cx="79708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Adsorção-Neutralização pode reverter a </a:t>
            </a:r>
          </a:p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carga das partículas coloidais !!!</a:t>
            </a:r>
          </a:p>
        </p:txBody>
      </p:sp>
      <p:sp>
        <p:nvSpPr>
          <p:cNvPr id="113689" name="Oval 26">
            <a:extLst>
              <a:ext uri="{FF2B5EF4-FFF2-40B4-BE49-F238E27FC236}">
                <a16:creationId xmlns:a16="http://schemas.microsoft.com/office/drawing/2014/main" id="{805C6686-E2F0-4606-B90C-A7D2B302D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34290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90" name="Oval 27">
            <a:extLst>
              <a:ext uri="{FF2B5EF4-FFF2-40B4-BE49-F238E27FC236}">
                <a16:creationId xmlns:a16="http://schemas.microsoft.com/office/drawing/2014/main" id="{0BB4CE55-7A64-44C3-A712-0F3007A7F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40052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91" name="Oval 28">
            <a:extLst>
              <a:ext uri="{FF2B5EF4-FFF2-40B4-BE49-F238E27FC236}">
                <a16:creationId xmlns:a16="http://schemas.microsoft.com/office/drawing/2014/main" id="{3484C2BE-157D-4FE8-82D1-F87B67572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088" y="41783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3692" name="Oval 29">
            <a:extLst>
              <a:ext uri="{FF2B5EF4-FFF2-40B4-BE49-F238E27FC236}">
                <a16:creationId xmlns:a16="http://schemas.microsoft.com/office/drawing/2014/main" id="{BF764AFC-09E5-4896-95CF-30E9D9CCD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131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11" name="Rectangle 31">
            <a:extLst>
              <a:ext uri="{FF2B5EF4-FFF2-40B4-BE49-F238E27FC236}">
                <a16:creationId xmlns:a16="http://schemas.microsoft.com/office/drawing/2014/main" id="{4B02CAB8-522C-4034-9652-4B982F370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grpSp>
        <p:nvGrpSpPr>
          <p:cNvPr id="113694" name="Group 34">
            <a:extLst>
              <a:ext uri="{FF2B5EF4-FFF2-40B4-BE49-F238E27FC236}">
                <a16:creationId xmlns:a16="http://schemas.microsoft.com/office/drawing/2014/main" id="{C3636F43-53AB-4AA4-99BB-2089B1A16BA7}"/>
              </a:ext>
            </a:extLst>
          </p:cNvPr>
          <p:cNvGrpSpPr>
            <a:grpSpLocks/>
          </p:cNvGrpSpPr>
          <p:nvPr/>
        </p:nvGrpSpPr>
        <p:grpSpPr bwMode="auto">
          <a:xfrm>
            <a:off x="1189038" y="2781300"/>
            <a:ext cx="503237" cy="358775"/>
            <a:chOff x="749" y="1752"/>
            <a:chExt cx="317" cy="226"/>
          </a:xfrm>
        </p:grpSpPr>
        <p:sp>
          <p:nvSpPr>
            <p:cNvPr id="113703" name="Freeform 32">
              <a:extLst>
                <a:ext uri="{FF2B5EF4-FFF2-40B4-BE49-F238E27FC236}">
                  <a16:creationId xmlns:a16="http://schemas.microsoft.com/office/drawing/2014/main" id="{4A1E9F4C-F789-4F7E-8127-D039BD350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1752"/>
              <a:ext cx="317" cy="226"/>
            </a:xfrm>
            <a:custGeom>
              <a:avLst/>
              <a:gdLst>
                <a:gd name="T0" fmla="*/ 0 w 317"/>
                <a:gd name="T1" fmla="*/ 0 h 226"/>
                <a:gd name="T2" fmla="*/ 45 w 317"/>
                <a:gd name="T3" fmla="*/ 136 h 226"/>
                <a:gd name="T4" fmla="*/ 136 w 317"/>
                <a:gd name="T5" fmla="*/ 90 h 226"/>
                <a:gd name="T6" fmla="*/ 181 w 317"/>
                <a:gd name="T7" fmla="*/ 226 h 226"/>
                <a:gd name="T8" fmla="*/ 317 w 317"/>
                <a:gd name="T9" fmla="*/ 9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508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3704" name="Oval 33">
              <a:extLst>
                <a:ext uri="{FF2B5EF4-FFF2-40B4-BE49-F238E27FC236}">
                  <a16:creationId xmlns:a16="http://schemas.microsoft.com/office/drawing/2014/main" id="{351EC9BD-8FE2-423A-B781-F11717461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865"/>
              <a:ext cx="68" cy="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3695" name="Group 35">
            <a:extLst>
              <a:ext uri="{FF2B5EF4-FFF2-40B4-BE49-F238E27FC236}">
                <a16:creationId xmlns:a16="http://schemas.microsoft.com/office/drawing/2014/main" id="{415107DC-9B63-4B67-8134-3D13B63D78CF}"/>
              </a:ext>
            </a:extLst>
          </p:cNvPr>
          <p:cNvGrpSpPr>
            <a:grpSpLocks/>
          </p:cNvGrpSpPr>
          <p:nvPr/>
        </p:nvGrpSpPr>
        <p:grpSpPr bwMode="auto">
          <a:xfrm>
            <a:off x="2052638" y="4294188"/>
            <a:ext cx="503237" cy="358775"/>
            <a:chOff x="749" y="1752"/>
            <a:chExt cx="317" cy="226"/>
          </a:xfrm>
        </p:grpSpPr>
        <p:sp>
          <p:nvSpPr>
            <p:cNvPr id="113701" name="Freeform 36">
              <a:extLst>
                <a:ext uri="{FF2B5EF4-FFF2-40B4-BE49-F238E27FC236}">
                  <a16:creationId xmlns:a16="http://schemas.microsoft.com/office/drawing/2014/main" id="{12E78055-28CF-4F63-9CB6-2D07F81D3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1752"/>
              <a:ext cx="317" cy="226"/>
            </a:xfrm>
            <a:custGeom>
              <a:avLst/>
              <a:gdLst>
                <a:gd name="T0" fmla="*/ 0 w 317"/>
                <a:gd name="T1" fmla="*/ 0 h 226"/>
                <a:gd name="T2" fmla="*/ 45 w 317"/>
                <a:gd name="T3" fmla="*/ 136 h 226"/>
                <a:gd name="T4" fmla="*/ 136 w 317"/>
                <a:gd name="T5" fmla="*/ 90 h 226"/>
                <a:gd name="T6" fmla="*/ 181 w 317"/>
                <a:gd name="T7" fmla="*/ 226 h 226"/>
                <a:gd name="T8" fmla="*/ 317 w 317"/>
                <a:gd name="T9" fmla="*/ 9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508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3702" name="Oval 37">
              <a:extLst>
                <a:ext uri="{FF2B5EF4-FFF2-40B4-BE49-F238E27FC236}">
                  <a16:creationId xmlns:a16="http://schemas.microsoft.com/office/drawing/2014/main" id="{A0EE24A9-936D-4076-8088-83D38B383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865"/>
              <a:ext cx="68" cy="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3696" name="Group 38">
            <a:extLst>
              <a:ext uri="{FF2B5EF4-FFF2-40B4-BE49-F238E27FC236}">
                <a16:creationId xmlns:a16="http://schemas.microsoft.com/office/drawing/2014/main" id="{2588D2A7-5DFF-4579-B150-E5D828B774EB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2420938"/>
            <a:ext cx="503237" cy="358775"/>
            <a:chOff x="749" y="1752"/>
            <a:chExt cx="317" cy="226"/>
          </a:xfrm>
        </p:grpSpPr>
        <p:sp>
          <p:nvSpPr>
            <p:cNvPr id="113699" name="Freeform 39">
              <a:extLst>
                <a:ext uri="{FF2B5EF4-FFF2-40B4-BE49-F238E27FC236}">
                  <a16:creationId xmlns:a16="http://schemas.microsoft.com/office/drawing/2014/main" id="{FA71E406-D196-44F3-9E62-175484EB7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1752"/>
              <a:ext cx="317" cy="226"/>
            </a:xfrm>
            <a:custGeom>
              <a:avLst/>
              <a:gdLst>
                <a:gd name="T0" fmla="*/ 0 w 317"/>
                <a:gd name="T1" fmla="*/ 0 h 226"/>
                <a:gd name="T2" fmla="*/ 45 w 317"/>
                <a:gd name="T3" fmla="*/ 136 h 226"/>
                <a:gd name="T4" fmla="*/ 136 w 317"/>
                <a:gd name="T5" fmla="*/ 90 h 226"/>
                <a:gd name="T6" fmla="*/ 181 w 317"/>
                <a:gd name="T7" fmla="*/ 226 h 226"/>
                <a:gd name="T8" fmla="*/ 317 w 317"/>
                <a:gd name="T9" fmla="*/ 9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508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3700" name="Oval 40">
              <a:extLst>
                <a:ext uri="{FF2B5EF4-FFF2-40B4-BE49-F238E27FC236}">
                  <a16:creationId xmlns:a16="http://schemas.microsoft.com/office/drawing/2014/main" id="{8A0C4C09-FA9D-4353-A3E3-512245239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865"/>
              <a:ext cx="68" cy="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13697" name="Freeform 41">
            <a:extLst>
              <a:ext uri="{FF2B5EF4-FFF2-40B4-BE49-F238E27FC236}">
                <a16:creationId xmlns:a16="http://schemas.microsoft.com/office/drawing/2014/main" id="{2880CA61-AD27-4CFC-AB6A-453F33C09DE1}"/>
              </a:ext>
            </a:extLst>
          </p:cNvPr>
          <p:cNvSpPr>
            <a:spLocks/>
          </p:cNvSpPr>
          <p:nvPr/>
        </p:nvSpPr>
        <p:spPr bwMode="auto">
          <a:xfrm rot="-2151619">
            <a:off x="2949575" y="3789363"/>
            <a:ext cx="287338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4 w 317"/>
              <a:gd name="T7" fmla="*/ 215900 h 226"/>
              <a:gd name="T8" fmla="*/ 287338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3698" name="Freeform 42">
            <a:extLst>
              <a:ext uri="{FF2B5EF4-FFF2-40B4-BE49-F238E27FC236}">
                <a16:creationId xmlns:a16="http://schemas.microsoft.com/office/drawing/2014/main" id="{46DF61B9-FAFA-4372-9447-6D41644CAEF3}"/>
              </a:ext>
            </a:extLst>
          </p:cNvPr>
          <p:cNvSpPr>
            <a:spLocks/>
          </p:cNvSpPr>
          <p:nvPr/>
        </p:nvSpPr>
        <p:spPr bwMode="auto">
          <a:xfrm rot="-1182811">
            <a:off x="1357313" y="3819525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C96D2480-D029-43A7-B974-609D442079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9491" name="Rectangle 3">
            <a:extLst>
              <a:ext uri="{FF2B5EF4-FFF2-40B4-BE49-F238E27FC236}">
                <a16:creationId xmlns:a16="http://schemas.microsoft.com/office/drawing/2014/main" id="{3CD3FDB9-A9AC-4DCC-B918-C2FBE8B52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85763"/>
            <a:ext cx="8245475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>
                <a:solidFill>
                  <a:schemeClr val="tx1"/>
                </a:solidFill>
              </a:rPr>
              <a:t>CONTAMINANTES EM ÁGUAS NATURAIS E SUA REMOÇÃO</a:t>
            </a:r>
          </a:p>
        </p:txBody>
      </p:sp>
      <p:sp>
        <p:nvSpPr>
          <p:cNvPr id="319492" name="AutoShape 4">
            <a:extLst>
              <a:ext uri="{FF2B5EF4-FFF2-40B4-BE49-F238E27FC236}">
                <a16:creationId xmlns:a16="http://schemas.microsoft.com/office/drawing/2014/main" id="{804D1065-2675-4463-960F-F7158640A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550" y="1924050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Águas Naturais</a:t>
            </a:r>
          </a:p>
        </p:txBody>
      </p:sp>
      <p:sp>
        <p:nvSpPr>
          <p:cNvPr id="319493" name="AutoShape 5">
            <a:extLst>
              <a:ext uri="{FF2B5EF4-FFF2-40B4-BE49-F238E27FC236}">
                <a16:creationId xmlns:a16="http://schemas.microsoft.com/office/drawing/2014/main" id="{F0F8A759-08C4-4FFE-9933-13A45A4E5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3" y="3135313"/>
            <a:ext cx="2806700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Sólidos em Suspensão</a:t>
            </a:r>
          </a:p>
        </p:txBody>
      </p:sp>
      <p:sp>
        <p:nvSpPr>
          <p:cNvPr id="319494" name="AutoShape 6">
            <a:extLst>
              <a:ext uri="{FF2B5EF4-FFF2-40B4-BE49-F238E27FC236}">
                <a16:creationId xmlns:a16="http://schemas.microsoft.com/office/drawing/2014/main" id="{261CD7C1-46B5-437D-87C6-946DA3A4C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3135313"/>
            <a:ext cx="31670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Dissolvidos</a:t>
            </a:r>
          </a:p>
        </p:txBody>
      </p:sp>
      <p:cxnSp>
        <p:nvCxnSpPr>
          <p:cNvPr id="13319" name="AutoShape 7">
            <a:extLst>
              <a:ext uri="{FF2B5EF4-FFF2-40B4-BE49-F238E27FC236}">
                <a16:creationId xmlns:a16="http://schemas.microsoft.com/office/drawing/2014/main" id="{AE711A65-F79C-466A-AAC4-FDDA84420E01}"/>
              </a:ext>
            </a:extLst>
          </p:cNvPr>
          <p:cNvCxnSpPr>
            <a:cxnSpLocks noChangeShapeType="1"/>
            <a:stCxn id="319492" idx="3"/>
            <a:endCxn id="319493" idx="1"/>
          </p:cNvCxnSpPr>
          <p:nvPr/>
        </p:nvCxnSpPr>
        <p:spPr bwMode="auto">
          <a:xfrm rot="5400000">
            <a:off x="2755107" y="1488281"/>
            <a:ext cx="865188" cy="2759075"/>
          </a:xfrm>
          <a:prstGeom prst="bentConnector3">
            <a:avLst>
              <a:gd name="adj1" fmla="val 4036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0" name="AutoShape 8">
            <a:extLst>
              <a:ext uri="{FF2B5EF4-FFF2-40B4-BE49-F238E27FC236}">
                <a16:creationId xmlns:a16="http://schemas.microsoft.com/office/drawing/2014/main" id="{BA1D28F3-BCD5-4D9D-9B77-ED628F90720D}"/>
              </a:ext>
            </a:extLst>
          </p:cNvPr>
          <p:cNvCxnSpPr>
            <a:cxnSpLocks noChangeShapeType="1"/>
            <a:stCxn id="319492" idx="3"/>
            <a:endCxn id="319494" idx="1"/>
          </p:cNvCxnSpPr>
          <p:nvPr/>
        </p:nvCxnSpPr>
        <p:spPr bwMode="auto">
          <a:xfrm rot="16200000" flipH="1">
            <a:off x="4933950" y="2068513"/>
            <a:ext cx="865188" cy="1598612"/>
          </a:xfrm>
          <a:prstGeom prst="bentConnector3">
            <a:avLst>
              <a:gd name="adj1" fmla="val 4036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9497" name="AutoShape 9">
            <a:extLst>
              <a:ext uri="{FF2B5EF4-FFF2-40B4-BE49-F238E27FC236}">
                <a16:creationId xmlns:a16="http://schemas.microsoft.com/office/drawing/2014/main" id="{393BFE13-2E77-4B66-882D-FF7F57A63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4456113"/>
            <a:ext cx="1584325" cy="9175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SST Orgânicos</a:t>
            </a:r>
          </a:p>
        </p:txBody>
      </p:sp>
      <p:sp>
        <p:nvSpPr>
          <p:cNvPr id="319498" name="AutoShape 10">
            <a:extLst>
              <a:ext uri="{FF2B5EF4-FFF2-40B4-BE49-F238E27FC236}">
                <a16:creationId xmlns:a16="http://schemas.microsoft.com/office/drawing/2014/main" id="{F0C2A3B6-B2DA-4671-9DC5-EB94FA6D5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4437063"/>
            <a:ext cx="1798637" cy="9175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SST Inorgânicos</a:t>
            </a:r>
          </a:p>
        </p:txBody>
      </p:sp>
      <p:cxnSp>
        <p:nvCxnSpPr>
          <p:cNvPr id="13323" name="AutoShape 11">
            <a:extLst>
              <a:ext uri="{FF2B5EF4-FFF2-40B4-BE49-F238E27FC236}">
                <a16:creationId xmlns:a16="http://schemas.microsoft.com/office/drawing/2014/main" id="{F6029A81-4284-4CA3-92C0-039975C37316}"/>
              </a:ext>
            </a:extLst>
          </p:cNvPr>
          <p:cNvCxnSpPr>
            <a:cxnSpLocks noChangeShapeType="1"/>
            <a:stCxn id="319493" idx="3"/>
            <a:endCxn id="319497" idx="1"/>
          </p:cNvCxnSpPr>
          <p:nvPr/>
        </p:nvCxnSpPr>
        <p:spPr bwMode="auto">
          <a:xfrm rot="5400000">
            <a:off x="933450" y="3811588"/>
            <a:ext cx="890587" cy="858838"/>
          </a:xfrm>
          <a:prstGeom prst="bentConnector3">
            <a:avLst>
              <a:gd name="adj1" fmla="val 3707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4" name="AutoShape 12">
            <a:extLst>
              <a:ext uri="{FF2B5EF4-FFF2-40B4-BE49-F238E27FC236}">
                <a16:creationId xmlns:a16="http://schemas.microsoft.com/office/drawing/2014/main" id="{EBE6FC65-FCA2-46C6-AED9-B0E1F4588C1B}"/>
              </a:ext>
            </a:extLst>
          </p:cNvPr>
          <p:cNvCxnSpPr>
            <a:cxnSpLocks noChangeShapeType="1"/>
            <a:stCxn id="319493" idx="3"/>
            <a:endCxn id="319498" idx="1"/>
          </p:cNvCxnSpPr>
          <p:nvPr/>
        </p:nvCxnSpPr>
        <p:spPr bwMode="auto">
          <a:xfrm rot="16200000" flipH="1">
            <a:off x="1967707" y="3636169"/>
            <a:ext cx="871537" cy="1190625"/>
          </a:xfrm>
          <a:prstGeom prst="bentConnector3">
            <a:avLst>
              <a:gd name="adj1" fmla="val 3679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9501" name="AutoShape 13">
            <a:extLst>
              <a:ext uri="{FF2B5EF4-FFF2-40B4-BE49-F238E27FC236}">
                <a16:creationId xmlns:a16="http://schemas.microsoft.com/office/drawing/2014/main" id="{C205E0D8-EFB5-4540-AD2A-02CEC2957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4581525"/>
            <a:ext cx="1887537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Inorgânicos</a:t>
            </a:r>
          </a:p>
        </p:txBody>
      </p:sp>
      <p:sp>
        <p:nvSpPr>
          <p:cNvPr id="319502" name="AutoShape 14">
            <a:extLst>
              <a:ext uri="{FF2B5EF4-FFF2-40B4-BE49-F238E27FC236}">
                <a16:creationId xmlns:a16="http://schemas.microsoft.com/office/drawing/2014/main" id="{CAA5FEE7-6625-4B59-AC78-30821A17A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638" y="4584700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Orgânicos</a:t>
            </a:r>
          </a:p>
        </p:txBody>
      </p:sp>
      <p:cxnSp>
        <p:nvCxnSpPr>
          <p:cNvPr id="13327" name="AutoShape 15">
            <a:extLst>
              <a:ext uri="{FF2B5EF4-FFF2-40B4-BE49-F238E27FC236}">
                <a16:creationId xmlns:a16="http://schemas.microsoft.com/office/drawing/2014/main" id="{C3312524-3D83-49AD-9C05-838375CF36C7}"/>
              </a:ext>
            </a:extLst>
          </p:cNvPr>
          <p:cNvCxnSpPr>
            <a:cxnSpLocks noChangeShapeType="1"/>
            <a:stCxn id="319494" idx="3"/>
            <a:endCxn id="319501" idx="1"/>
          </p:cNvCxnSpPr>
          <p:nvPr/>
        </p:nvCxnSpPr>
        <p:spPr bwMode="auto">
          <a:xfrm rot="5400000">
            <a:off x="5325269" y="3869532"/>
            <a:ext cx="914400" cy="766762"/>
          </a:xfrm>
          <a:prstGeom prst="bentConnector3">
            <a:avLst>
              <a:gd name="adj1" fmla="val 42884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8" name="AutoShape 16">
            <a:extLst>
              <a:ext uri="{FF2B5EF4-FFF2-40B4-BE49-F238E27FC236}">
                <a16:creationId xmlns:a16="http://schemas.microsoft.com/office/drawing/2014/main" id="{99DEC9F1-60AB-4DF1-8614-37E832A5CE87}"/>
              </a:ext>
            </a:extLst>
          </p:cNvPr>
          <p:cNvCxnSpPr>
            <a:cxnSpLocks noChangeShapeType="1"/>
            <a:stCxn id="319494" idx="3"/>
            <a:endCxn id="319502" idx="1"/>
          </p:cNvCxnSpPr>
          <p:nvPr/>
        </p:nvCxnSpPr>
        <p:spPr bwMode="auto">
          <a:xfrm rot="16200000" flipH="1">
            <a:off x="6395244" y="3566319"/>
            <a:ext cx="917575" cy="1376363"/>
          </a:xfrm>
          <a:prstGeom prst="bentConnector3">
            <a:avLst>
              <a:gd name="adj1" fmla="val 4290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9505" name="AutoShape 17">
            <a:extLst>
              <a:ext uri="{FF2B5EF4-FFF2-40B4-BE49-F238E27FC236}">
                <a16:creationId xmlns:a16="http://schemas.microsoft.com/office/drawing/2014/main" id="{5D791548-325F-4C79-ACD1-C73DDEB09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975" y="5545138"/>
            <a:ext cx="158432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19506" name="AutoShape 18">
            <a:extLst>
              <a:ext uri="{FF2B5EF4-FFF2-40B4-BE49-F238E27FC236}">
                <a16:creationId xmlns:a16="http://schemas.microsoft.com/office/drawing/2014/main" id="{36C79114-BBD1-4F4C-98AE-B3E8AFBE2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563" y="5545138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13331" name="AutoShape 19">
            <a:extLst>
              <a:ext uri="{FF2B5EF4-FFF2-40B4-BE49-F238E27FC236}">
                <a16:creationId xmlns:a16="http://schemas.microsoft.com/office/drawing/2014/main" id="{4B4D0703-92E6-49EE-9D39-E258DAC63CB6}"/>
              </a:ext>
            </a:extLst>
          </p:cNvPr>
          <p:cNvCxnSpPr>
            <a:cxnSpLocks noChangeShapeType="1"/>
            <a:stCxn id="319502" idx="3"/>
            <a:endCxn id="319506" idx="1"/>
          </p:cNvCxnSpPr>
          <p:nvPr/>
        </p:nvCxnSpPr>
        <p:spPr bwMode="auto">
          <a:xfrm rot="16200000" flipH="1">
            <a:off x="7397751" y="5240337"/>
            <a:ext cx="577850" cy="28892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2" name="AutoShape 20">
            <a:extLst>
              <a:ext uri="{FF2B5EF4-FFF2-40B4-BE49-F238E27FC236}">
                <a16:creationId xmlns:a16="http://schemas.microsoft.com/office/drawing/2014/main" id="{6876CA0D-FC17-4F1E-B89D-431CE001E6DF}"/>
              </a:ext>
            </a:extLst>
          </p:cNvPr>
          <p:cNvCxnSpPr>
            <a:cxnSpLocks noChangeShapeType="1"/>
            <a:stCxn id="319502" idx="3"/>
            <a:endCxn id="319505" idx="1"/>
          </p:cNvCxnSpPr>
          <p:nvPr/>
        </p:nvCxnSpPr>
        <p:spPr bwMode="auto">
          <a:xfrm rot="5400000">
            <a:off x="6286501" y="4418012"/>
            <a:ext cx="577850" cy="193357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9509" name="AutoShape 21">
            <a:extLst>
              <a:ext uri="{FF2B5EF4-FFF2-40B4-BE49-F238E27FC236}">
                <a16:creationId xmlns:a16="http://schemas.microsoft.com/office/drawing/2014/main" id="{4D72D485-3927-453A-971D-C03E52A9E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3814763" cy="72072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Tratamento Convencional de Águas de Abastecimento </a:t>
            </a:r>
          </a:p>
        </p:txBody>
      </p:sp>
      <p:sp>
        <p:nvSpPr>
          <p:cNvPr id="13334" name="Oval 22">
            <a:extLst>
              <a:ext uri="{FF2B5EF4-FFF2-40B4-BE49-F238E27FC236}">
                <a16:creationId xmlns:a16="http://schemas.microsoft.com/office/drawing/2014/main" id="{8C439F72-431E-4183-9C39-12D549AC8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661025"/>
            <a:ext cx="4105275" cy="10795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35" name="Oval 23">
            <a:extLst>
              <a:ext uri="{FF2B5EF4-FFF2-40B4-BE49-F238E27FC236}">
                <a16:creationId xmlns:a16="http://schemas.microsoft.com/office/drawing/2014/main" id="{BADCDB6C-6C12-4C26-B6C1-D45D7BF6E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4221163"/>
            <a:ext cx="4211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36" name="Oval 24">
            <a:extLst>
              <a:ext uri="{FF2B5EF4-FFF2-40B4-BE49-F238E27FC236}">
                <a16:creationId xmlns:a16="http://schemas.microsoft.com/office/drawing/2014/main" id="{735760A4-851F-4627-8D39-4DAD7CE07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0" y="5335588"/>
            <a:ext cx="1978025" cy="935037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3337" name="AutoShape 25">
            <a:extLst>
              <a:ext uri="{FF2B5EF4-FFF2-40B4-BE49-F238E27FC236}">
                <a16:creationId xmlns:a16="http://schemas.microsoft.com/office/drawing/2014/main" id="{E6E6FEAD-5887-4E3C-A4D8-B6F3EE444628}"/>
              </a:ext>
            </a:extLst>
          </p:cNvPr>
          <p:cNvCxnSpPr>
            <a:cxnSpLocks noChangeShapeType="1"/>
            <a:stCxn id="13334" idx="6"/>
            <a:endCxn id="13335" idx="5"/>
          </p:cNvCxnSpPr>
          <p:nvPr/>
        </p:nvCxnSpPr>
        <p:spPr bwMode="auto">
          <a:xfrm flipH="1" flipV="1">
            <a:off x="3656013" y="5327650"/>
            <a:ext cx="557212" cy="873125"/>
          </a:xfrm>
          <a:prstGeom prst="curvedConnector4">
            <a:avLst>
              <a:gd name="adj1" fmla="val -41028"/>
              <a:gd name="adj2" fmla="val 70181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38" name="AutoShape 26">
            <a:extLst>
              <a:ext uri="{FF2B5EF4-FFF2-40B4-BE49-F238E27FC236}">
                <a16:creationId xmlns:a16="http://schemas.microsoft.com/office/drawing/2014/main" id="{59769E12-8542-4161-8023-AE89184C61C0}"/>
              </a:ext>
            </a:extLst>
          </p:cNvPr>
          <p:cNvCxnSpPr>
            <a:cxnSpLocks noChangeShapeType="1"/>
            <a:stCxn id="13334" idx="6"/>
            <a:endCxn id="13336" idx="4"/>
          </p:cNvCxnSpPr>
          <p:nvPr/>
        </p:nvCxnSpPr>
        <p:spPr bwMode="auto">
          <a:xfrm>
            <a:off x="4213225" y="6200775"/>
            <a:ext cx="3690938" cy="69850"/>
          </a:xfrm>
          <a:prstGeom prst="curvedConnector4">
            <a:avLst>
              <a:gd name="adj1" fmla="val 36602"/>
              <a:gd name="adj2" fmla="val 427273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4080033E-99C4-4577-AD26-A34684D87E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AutoShape 4">
            <a:extLst>
              <a:ext uri="{FF2B5EF4-FFF2-40B4-BE49-F238E27FC236}">
                <a16:creationId xmlns:a16="http://schemas.microsoft.com/office/drawing/2014/main" id="{FE90E4BB-1334-4FE1-A5A1-5D983B6B1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7432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692" name="Oval 5">
            <a:extLst>
              <a:ext uri="{FF2B5EF4-FFF2-40B4-BE49-F238E27FC236}">
                <a16:creationId xmlns:a16="http://schemas.microsoft.com/office/drawing/2014/main" id="{9B6F2467-BF45-4E7C-958A-2A6B138C0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44370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693" name="Oval 6">
            <a:extLst>
              <a:ext uri="{FF2B5EF4-FFF2-40B4-BE49-F238E27FC236}">
                <a16:creationId xmlns:a16="http://schemas.microsoft.com/office/drawing/2014/main" id="{6229F632-FF62-4102-9F8F-E27B652CE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800" y="440213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694" name="Oval 7">
            <a:extLst>
              <a:ext uri="{FF2B5EF4-FFF2-40B4-BE49-F238E27FC236}">
                <a16:creationId xmlns:a16="http://schemas.microsoft.com/office/drawing/2014/main" id="{1688C0B4-9D1A-430A-9EA6-8D09C347F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299878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1112" name="Text Box 8">
            <a:extLst>
              <a:ext uri="{FF2B5EF4-FFF2-40B4-BE49-F238E27FC236}">
                <a16:creationId xmlns:a16="http://schemas.microsoft.com/office/drawing/2014/main" id="{6B656997-225F-4041-9BA2-2720BBC2C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0" y="2492375"/>
            <a:ext cx="434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Alta concentração de colóides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Média a Alta Turbidez !!!</a:t>
            </a:r>
          </a:p>
        </p:txBody>
      </p:sp>
      <p:cxnSp>
        <p:nvCxnSpPr>
          <p:cNvPr id="114696" name="AutoShape 9">
            <a:extLst>
              <a:ext uri="{FF2B5EF4-FFF2-40B4-BE49-F238E27FC236}">
                <a16:creationId xmlns:a16="http://schemas.microsoft.com/office/drawing/2014/main" id="{07C34C84-1FC2-431A-A653-E04A99E348D4}"/>
              </a:ext>
            </a:extLst>
          </p:cNvPr>
          <p:cNvCxnSpPr>
            <a:cxnSpLocks noChangeShapeType="1"/>
            <a:stCxn id="431112" idx="1"/>
            <a:endCxn id="114691" idx="5"/>
          </p:cNvCxnSpPr>
          <p:nvPr/>
        </p:nvCxnSpPr>
        <p:spPr bwMode="auto">
          <a:xfrm rot="10800000" flipV="1">
            <a:off x="3348038" y="2903538"/>
            <a:ext cx="557212" cy="911225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14697" name="Object 10">
            <a:extLst>
              <a:ext uri="{FF2B5EF4-FFF2-40B4-BE49-F238E27FC236}">
                <a16:creationId xmlns:a16="http://schemas.microsoft.com/office/drawing/2014/main" id="{6A98594B-0EF5-46B7-9D25-9963E0C877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8763" y="4689475"/>
          <a:ext cx="7413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6" name="Equation" r:id="rId4" imgW="586729" imgH="335232" progId="Equation.3">
                  <p:embed/>
                </p:oleObj>
              </mc:Choice>
              <mc:Fallback>
                <p:oleObj name="Equation" r:id="rId4" imgW="586729" imgH="33523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763" y="4689475"/>
                        <a:ext cx="7413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8" name="Object 11">
            <a:extLst>
              <a:ext uri="{FF2B5EF4-FFF2-40B4-BE49-F238E27FC236}">
                <a16:creationId xmlns:a16="http://schemas.microsoft.com/office/drawing/2014/main" id="{ED312FD7-0016-4ABE-A414-12EBF95EE5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5388" y="4689475"/>
          <a:ext cx="1293812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7" name="Equation" r:id="rId6" imgW="1150550" imgH="335232" progId="Equation.3">
                  <p:embed/>
                </p:oleObj>
              </mc:Choice>
              <mc:Fallback>
                <p:oleObj name="Equation" r:id="rId6" imgW="1150550" imgH="335232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388" y="4689475"/>
                        <a:ext cx="1293812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9" name="Object 12">
            <a:extLst>
              <a:ext uri="{FF2B5EF4-FFF2-40B4-BE49-F238E27FC236}">
                <a16:creationId xmlns:a16="http://schemas.microsoft.com/office/drawing/2014/main" id="{1EA8295C-E6ED-4AA2-9D77-8A1CDE0701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5575" y="4695825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8" name="Equation" r:id="rId8" imgW="1074481" imgH="411480" progId="Equation.3">
                  <p:embed/>
                </p:oleObj>
              </mc:Choice>
              <mc:Fallback>
                <p:oleObj name="Equation" r:id="rId8" imgW="1074481" imgH="411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5575" y="4695825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00" name="Object 13">
            <a:extLst>
              <a:ext uri="{FF2B5EF4-FFF2-40B4-BE49-F238E27FC236}">
                <a16:creationId xmlns:a16="http://schemas.microsoft.com/office/drawing/2014/main" id="{7945B844-4210-410E-8EA3-40E01B894C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5878513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9" name="Equation" r:id="rId10" imgW="1074481" imgH="411480" progId="Equation.3">
                  <p:embed/>
                </p:oleObj>
              </mc:Choice>
              <mc:Fallback>
                <p:oleObj name="Equation" r:id="rId10" imgW="1074481" imgH="4114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5878513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1118" name="Text Box 14">
            <a:extLst>
              <a:ext uri="{FF2B5EF4-FFF2-40B4-BE49-F238E27FC236}">
                <a16:creationId xmlns:a16="http://schemas.microsoft.com/office/drawing/2014/main" id="{93E4EC18-8BEB-453B-AF91-50EE7FB02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609975"/>
            <a:ext cx="4752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 dosagem de coagulante terá de ser aumentada !!! Bem mais !!!</a:t>
            </a:r>
          </a:p>
        </p:txBody>
      </p:sp>
      <p:sp>
        <p:nvSpPr>
          <p:cNvPr id="114702" name="Oval 15">
            <a:extLst>
              <a:ext uri="{FF2B5EF4-FFF2-40B4-BE49-F238E27FC236}">
                <a16:creationId xmlns:a16="http://schemas.microsoft.com/office/drawing/2014/main" id="{CBD09178-A53F-49D9-A5E1-0EC7DFE0B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288" y="58420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703" name="Oval 16">
            <a:extLst>
              <a:ext uri="{FF2B5EF4-FFF2-40B4-BE49-F238E27FC236}">
                <a16:creationId xmlns:a16="http://schemas.microsoft.com/office/drawing/2014/main" id="{A592C7FB-221F-4223-8721-F4A59784F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5" y="46037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14704" name="AutoShape 17">
            <a:extLst>
              <a:ext uri="{FF2B5EF4-FFF2-40B4-BE49-F238E27FC236}">
                <a16:creationId xmlns:a16="http://schemas.microsoft.com/office/drawing/2014/main" id="{9AF6B986-0B68-4D5B-94AB-8FADE430FFC1}"/>
              </a:ext>
            </a:extLst>
          </p:cNvPr>
          <p:cNvCxnSpPr>
            <a:cxnSpLocks noChangeShapeType="1"/>
            <a:endCxn id="114702" idx="0"/>
          </p:cNvCxnSpPr>
          <p:nvPr/>
        </p:nvCxnSpPr>
        <p:spPr bwMode="auto">
          <a:xfrm rot="16200000" flipH="1">
            <a:off x="4474370" y="5041106"/>
            <a:ext cx="766762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705" name="AutoShape 18">
            <a:extLst>
              <a:ext uri="{FF2B5EF4-FFF2-40B4-BE49-F238E27FC236}">
                <a16:creationId xmlns:a16="http://schemas.microsoft.com/office/drawing/2014/main" id="{C69B5BA9-0891-4D13-BD5F-5492E47FDC8F}"/>
              </a:ext>
            </a:extLst>
          </p:cNvPr>
          <p:cNvCxnSpPr>
            <a:cxnSpLocks noChangeShapeType="1"/>
            <a:endCxn id="114702" idx="7"/>
          </p:cNvCxnSpPr>
          <p:nvPr/>
        </p:nvCxnSpPr>
        <p:spPr bwMode="auto">
          <a:xfrm rot="5400000">
            <a:off x="5088732" y="5293519"/>
            <a:ext cx="788987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706" name="AutoShape 19">
            <a:extLst>
              <a:ext uri="{FF2B5EF4-FFF2-40B4-BE49-F238E27FC236}">
                <a16:creationId xmlns:a16="http://schemas.microsoft.com/office/drawing/2014/main" id="{F61BE3BE-9B0E-4949-842F-A8B8DC080D1D}"/>
              </a:ext>
            </a:extLst>
          </p:cNvPr>
          <p:cNvCxnSpPr>
            <a:cxnSpLocks noChangeShapeType="1"/>
            <a:endCxn id="114702" idx="7"/>
          </p:cNvCxnSpPr>
          <p:nvPr/>
        </p:nvCxnSpPr>
        <p:spPr bwMode="auto">
          <a:xfrm rot="5400000">
            <a:off x="5809456" y="4634707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707" name="Oval 20">
            <a:extLst>
              <a:ext uri="{FF2B5EF4-FFF2-40B4-BE49-F238E27FC236}">
                <a16:creationId xmlns:a16="http://schemas.microsoft.com/office/drawing/2014/main" id="{49C42DF6-966E-4926-B4D2-40C241961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663" y="38909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708" name="Oval 21">
            <a:extLst>
              <a:ext uri="{FF2B5EF4-FFF2-40B4-BE49-F238E27FC236}">
                <a16:creationId xmlns:a16="http://schemas.microsoft.com/office/drawing/2014/main" id="{88618172-1828-4D27-92C5-289102642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37893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709" name="Oval 22">
            <a:extLst>
              <a:ext uri="{FF2B5EF4-FFF2-40B4-BE49-F238E27FC236}">
                <a16:creationId xmlns:a16="http://schemas.microsoft.com/office/drawing/2014/main" id="{2FDBDCA9-D1BC-4A26-9FFE-C6492D36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49403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710" name="Oval 23">
            <a:extLst>
              <a:ext uri="{FF2B5EF4-FFF2-40B4-BE49-F238E27FC236}">
                <a16:creationId xmlns:a16="http://schemas.microsoft.com/office/drawing/2014/main" id="{3DA2275D-9432-40A0-8027-E6260DB96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663" y="4941888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711" name="Oval 24">
            <a:extLst>
              <a:ext uri="{FF2B5EF4-FFF2-40B4-BE49-F238E27FC236}">
                <a16:creationId xmlns:a16="http://schemas.microsoft.com/office/drawing/2014/main" id="{A7E1B3FD-BB4E-47B2-907A-9FE4D46F8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38" y="400685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712" name="Oval 25">
            <a:extLst>
              <a:ext uri="{FF2B5EF4-FFF2-40B4-BE49-F238E27FC236}">
                <a16:creationId xmlns:a16="http://schemas.microsoft.com/office/drawing/2014/main" id="{3E9A3599-4536-4571-B168-47AD6D677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20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713" name="Oval 26">
            <a:extLst>
              <a:ext uri="{FF2B5EF4-FFF2-40B4-BE49-F238E27FC236}">
                <a16:creationId xmlns:a16="http://schemas.microsoft.com/office/drawing/2014/main" id="{62D3207A-DCFC-40A2-A5EC-1E34D8CA3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29972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714" name="Oval 27">
            <a:extLst>
              <a:ext uri="{FF2B5EF4-FFF2-40B4-BE49-F238E27FC236}">
                <a16:creationId xmlns:a16="http://schemas.microsoft.com/office/drawing/2014/main" id="{8AEC4B2F-32C4-468B-BE99-CD7FDB351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0195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4715" name="Freeform 28">
            <a:extLst>
              <a:ext uri="{FF2B5EF4-FFF2-40B4-BE49-F238E27FC236}">
                <a16:creationId xmlns:a16="http://schemas.microsoft.com/office/drawing/2014/main" id="{EE23BD46-12DB-413A-AC35-AA3D0780717D}"/>
              </a:ext>
            </a:extLst>
          </p:cNvPr>
          <p:cNvSpPr>
            <a:spLocks/>
          </p:cNvSpPr>
          <p:nvPr/>
        </p:nvSpPr>
        <p:spPr bwMode="auto">
          <a:xfrm>
            <a:off x="1549400" y="335597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4716" name="Freeform 29">
            <a:extLst>
              <a:ext uri="{FF2B5EF4-FFF2-40B4-BE49-F238E27FC236}">
                <a16:creationId xmlns:a16="http://schemas.microsoft.com/office/drawing/2014/main" id="{7C180154-90A6-4D39-9609-786B77DC8D93}"/>
              </a:ext>
            </a:extLst>
          </p:cNvPr>
          <p:cNvSpPr>
            <a:spLocks/>
          </p:cNvSpPr>
          <p:nvPr/>
        </p:nvSpPr>
        <p:spPr bwMode="auto">
          <a:xfrm>
            <a:off x="1476375" y="501332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4717" name="Freeform 30">
            <a:extLst>
              <a:ext uri="{FF2B5EF4-FFF2-40B4-BE49-F238E27FC236}">
                <a16:creationId xmlns:a16="http://schemas.microsoft.com/office/drawing/2014/main" id="{A33A1843-6820-4422-BF92-DB4D1615A97F}"/>
              </a:ext>
            </a:extLst>
          </p:cNvPr>
          <p:cNvSpPr>
            <a:spLocks/>
          </p:cNvSpPr>
          <p:nvPr/>
        </p:nvSpPr>
        <p:spPr bwMode="auto">
          <a:xfrm>
            <a:off x="2701925" y="2855913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4718" name="Freeform 31">
            <a:extLst>
              <a:ext uri="{FF2B5EF4-FFF2-40B4-BE49-F238E27FC236}">
                <a16:creationId xmlns:a16="http://schemas.microsoft.com/office/drawing/2014/main" id="{C406C6DE-684A-4BFF-9B02-943F0734CC61}"/>
              </a:ext>
            </a:extLst>
          </p:cNvPr>
          <p:cNvSpPr>
            <a:spLocks/>
          </p:cNvSpPr>
          <p:nvPr/>
        </p:nvSpPr>
        <p:spPr bwMode="auto">
          <a:xfrm>
            <a:off x="1909763" y="4365625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4719" name="Freeform 32">
            <a:extLst>
              <a:ext uri="{FF2B5EF4-FFF2-40B4-BE49-F238E27FC236}">
                <a16:creationId xmlns:a16="http://schemas.microsoft.com/office/drawing/2014/main" id="{5DDF1905-B640-489F-9CEE-83FE3FD83B16}"/>
              </a:ext>
            </a:extLst>
          </p:cNvPr>
          <p:cNvSpPr>
            <a:spLocks/>
          </p:cNvSpPr>
          <p:nvPr/>
        </p:nvSpPr>
        <p:spPr bwMode="auto">
          <a:xfrm>
            <a:off x="2928938" y="4260850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4720" name="Freeform 33">
            <a:extLst>
              <a:ext uri="{FF2B5EF4-FFF2-40B4-BE49-F238E27FC236}">
                <a16:creationId xmlns:a16="http://schemas.microsoft.com/office/drawing/2014/main" id="{17A31B1C-E04A-4947-83E4-7F59ACC36671}"/>
              </a:ext>
            </a:extLst>
          </p:cNvPr>
          <p:cNvSpPr>
            <a:spLocks/>
          </p:cNvSpPr>
          <p:nvPr/>
        </p:nvSpPr>
        <p:spPr bwMode="auto">
          <a:xfrm>
            <a:off x="1046163" y="4787900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431139" name="Rectangle 35">
            <a:extLst>
              <a:ext uri="{FF2B5EF4-FFF2-40B4-BE49-F238E27FC236}">
                <a16:creationId xmlns:a16="http://schemas.microsoft.com/office/drawing/2014/main" id="{E515D473-C85D-4890-BBDE-889557524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80EA2DE2-C19D-4FCA-9924-8C892311E04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5" name="AutoShape 3">
            <a:extLst>
              <a:ext uri="{FF2B5EF4-FFF2-40B4-BE49-F238E27FC236}">
                <a16:creationId xmlns:a16="http://schemas.microsoft.com/office/drawing/2014/main" id="{B8172D12-583B-4917-859B-630DB2A48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7432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16" name="Oval 4">
            <a:extLst>
              <a:ext uri="{FF2B5EF4-FFF2-40B4-BE49-F238E27FC236}">
                <a16:creationId xmlns:a16="http://schemas.microsoft.com/office/drawing/2014/main" id="{66F64F2D-CAA3-4CA4-99B1-0A315797C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44370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17" name="Oval 5">
            <a:extLst>
              <a:ext uri="{FF2B5EF4-FFF2-40B4-BE49-F238E27FC236}">
                <a16:creationId xmlns:a16="http://schemas.microsoft.com/office/drawing/2014/main" id="{3056FEEB-7E57-4037-B004-0D70B94D3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800" y="440213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18" name="Oval 6">
            <a:extLst>
              <a:ext uri="{FF2B5EF4-FFF2-40B4-BE49-F238E27FC236}">
                <a16:creationId xmlns:a16="http://schemas.microsoft.com/office/drawing/2014/main" id="{5BAA698E-8A91-41F4-99CE-B8791D09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299878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0327" name="Text Box 7">
            <a:extLst>
              <a:ext uri="{FF2B5EF4-FFF2-40B4-BE49-F238E27FC236}">
                <a16:creationId xmlns:a16="http://schemas.microsoft.com/office/drawing/2014/main" id="{19B2A84F-0A4A-4901-B753-284625093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0" y="2492375"/>
            <a:ext cx="434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Alta concentração de colóides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Média a Alta Turbidez !!!</a:t>
            </a:r>
          </a:p>
        </p:txBody>
      </p:sp>
      <p:cxnSp>
        <p:nvCxnSpPr>
          <p:cNvPr id="115720" name="AutoShape 8">
            <a:extLst>
              <a:ext uri="{FF2B5EF4-FFF2-40B4-BE49-F238E27FC236}">
                <a16:creationId xmlns:a16="http://schemas.microsoft.com/office/drawing/2014/main" id="{938FEE8A-47B6-4D27-8092-2745D2B6980E}"/>
              </a:ext>
            </a:extLst>
          </p:cNvPr>
          <p:cNvCxnSpPr>
            <a:cxnSpLocks noChangeShapeType="1"/>
            <a:stCxn id="440327" idx="1"/>
            <a:endCxn id="115715" idx="5"/>
          </p:cNvCxnSpPr>
          <p:nvPr/>
        </p:nvCxnSpPr>
        <p:spPr bwMode="auto">
          <a:xfrm rot="10800000" flipV="1">
            <a:off x="3348038" y="2903538"/>
            <a:ext cx="557212" cy="911225"/>
          </a:xfrm>
          <a:prstGeom prst="curvedConnector3">
            <a:avLst>
              <a:gd name="adj1" fmla="val 49856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15721" name="Object 9">
            <a:extLst>
              <a:ext uri="{FF2B5EF4-FFF2-40B4-BE49-F238E27FC236}">
                <a16:creationId xmlns:a16="http://schemas.microsoft.com/office/drawing/2014/main" id="{E6D814E5-6A01-4F41-9D0B-1A99BBDFEE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8763" y="4689475"/>
          <a:ext cx="7413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3" name="Equation" r:id="rId4" imgW="586729" imgH="335232" progId="Equation.3">
                  <p:embed/>
                </p:oleObj>
              </mc:Choice>
              <mc:Fallback>
                <p:oleObj name="Equation" r:id="rId4" imgW="586729" imgH="335232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763" y="4689475"/>
                        <a:ext cx="7413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2" name="Object 10">
            <a:extLst>
              <a:ext uri="{FF2B5EF4-FFF2-40B4-BE49-F238E27FC236}">
                <a16:creationId xmlns:a16="http://schemas.microsoft.com/office/drawing/2014/main" id="{A8A7E373-D315-415F-B454-46208AC376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5388" y="4689475"/>
          <a:ext cx="1293812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4" name="Equation" r:id="rId6" imgW="1150550" imgH="335232" progId="Equation.3">
                  <p:embed/>
                </p:oleObj>
              </mc:Choice>
              <mc:Fallback>
                <p:oleObj name="Equation" r:id="rId6" imgW="1150550" imgH="33523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388" y="4689475"/>
                        <a:ext cx="1293812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3" name="Object 11">
            <a:extLst>
              <a:ext uri="{FF2B5EF4-FFF2-40B4-BE49-F238E27FC236}">
                <a16:creationId xmlns:a16="http://schemas.microsoft.com/office/drawing/2014/main" id="{6B116602-CE86-4AEC-81E4-17745EE608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5575" y="4695825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5" name="Equation" r:id="rId8" imgW="1074481" imgH="411480" progId="Equation.3">
                  <p:embed/>
                </p:oleObj>
              </mc:Choice>
              <mc:Fallback>
                <p:oleObj name="Equation" r:id="rId8" imgW="1074481" imgH="4114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5575" y="4695825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24" name="Object 12">
            <a:extLst>
              <a:ext uri="{FF2B5EF4-FFF2-40B4-BE49-F238E27FC236}">
                <a16:creationId xmlns:a16="http://schemas.microsoft.com/office/drawing/2014/main" id="{3E3D703C-323C-4144-B1B7-9253E3BF38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5878513"/>
          <a:ext cx="1079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6" name="Equation" r:id="rId10" imgW="1074481" imgH="411480" progId="Equation.3">
                  <p:embed/>
                </p:oleObj>
              </mc:Choice>
              <mc:Fallback>
                <p:oleObj name="Equation" r:id="rId10" imgW="1074481" imgH="411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5878513"/>
                        <a:ext cx="10795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33" name="Text Box 13">
            <a:extLst>
              <a:ext uri="{FF2B5EF4-FFF2-40B4-BE49-F238E27FC236}">
                <a16:creationId xmlns:a16="http://schemas.microsoft.com/office/drawing/2014/main" id="{E8B3CDFF-8EFF-4D12-BF3F-5A6873128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609975"/>
            <a:ext cx="4752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 dosagem de coagulante terá de ser aumentada !!! Mais e mais !!!</a:t>
            </a:r>
          </a:p>
        </p:txBody>
      </p:sp>
      <p:sp>
        <p:nvSpPr>
          <p:cNvPr id="115726" name="Oval 14">
            <a:extLst>
              <a:ext uri="{FF2B5EF4-FFF2-40B4-BE49-F238E27FC236}">
                <a16:creationId xmlns:a16="http://schemas.microsoft.com/office/drawing/2014/main" id="{43C9C75F-97AB-47E7-ADC1-4EB811128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288" y="58420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27" name="Oval 15">
            <a:extLst>
              <a:ext uri="{FF2B5EF4-FFF2-40B4-BE49-F238E27FC236}">
                <a16:creationId xmlns:a16="http://schemas.microsoft.com/office/drawing/2014/main" id="{E3D75BB2-BCDD-46F5-AE16-0CFA592FE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5" y="46037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15728" name="AutoShape 16">
            <a:extLst>
              <a:ext uri="{FF2B5EF4-FFF2-40B4-BE49-F238E27FC236}">
                <a16:creationId xmlns:a16="http://schemas.microsoft.com/office/drawing/2014/main" id="{A167D0A2-DDEA-46E9-86E4-86CBFA6DD481}"/>
              </a:ext>
            </a:extLst>
          </p:cNvPr>
          <p:cNvCxnSpPr>
            <a:cxnSpLocks noChangeShapeType="1"/>
            <a:endCxn id="115726" idx="0"/>
          </p:cNvCxnSpPr>
          <p:nvPr/>
        </p:nvCxnSpPr>
        <p:spPr bwMode="auto">
          <a:xfrm rot="16200000" flipH="1">
            <a:off x="4474370" y="5041106"/>
            <a:ext cx="766762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729" name="AutoShape 17">
            <a:extLst>
              <a:ext uri="{FF2B5EF4-FFF2-40B4-BE49-F238E27FC236}">
                <a16:creationId xmlns:a16="http://schemas.microsoft.com/office/drawing/2014/main" id="{551E8EEB-4499-4A63-8B2D-3AC4DE4E9B83}"/>
              </a:ext>
            </a:extLst>
          </p:cNvPr>
          <p:cNvCxnSpPr>
            <a:cxnSpLocks noChangeShapeType="1"/>
            <a:endCxn id="115726" idx="7"/>
          </p:cNvCxnSpPr>
          <p:nvPr/>
        </p:nvCxnSpPr>
        <p:spPr bwMode="auto">
          <a:xfrm rot="5400000">
            <a:off x="5088732" y="5293519"/>
            <a:ext cx="788987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730" name="AutoShape 18">
            <a:extLst>
              <a:ext uri="{FF2B5EF4-FFF2-40B4-BE49-F238E27FC236}">
                <a16:creationId xmlns:a16="http://schemas.microsoft.com/office/drawing/2014/main" id="{BD6EA5F5-E1D7-453B-8251-D0177FA96BF8}"/>
              </a:ext>
            </a:extLst>
          </p:cNvPr>
          <p:cNvCxnSpPr>
            <a:cxnSpLocks noChangeShapeType="1"/>
            <a:endCxn id="115726" idx="7"/>
          </p:cNvCxnSpPr>
          <p:nvPr/>
        </p:nvCxnSpPr>
        <p:spPr bwMode="auto">
          <a:xfrm rot="5400000">
            <a:off x="5809456" y="4634707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731" name="Oval 19">
            <a:extLst>
              <a:ext uri="{FF2B5EF4-FFF2-40B4-BE49-F238E27FC236}">
                <a16:creationId xmlns:a16="http://schemas.microsoft.com/office/drawing/2014/main" id="{908518C0-CA34-424A-B4CC-A09D89D32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663" y="38909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2" name="Oval 20">
            <a:extLst>
              <a:ext uri="{FF2B5EF4-FFF2-40B4-BE49-F238E27FC236}">
                <a16:creationId xmlns:a16="http://schemas.microsoft.com/office/drawing/2014/main" id="{0753B58A-8ABE-4171-A689-0711A5A56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37893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3" name="Oval 21">
            <a:extLst>
              <a:ext uri="{FF2B5EF4-FFF2-40B4-BE49-F238E27FC236}">
                <a16:creationId xmlns:a16="http://schemas.microsoft.com/office/drawing/2014/main" id="{B91A185C-C1CE-43F8-9F27-934A54C82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49403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4" name="Oval 22">
            <a:extLst>
              <a:ext uri="{FF2B5EF4-FFF2-40B4-BE49-F238E27FC236}">
                <a16:creationId xmlns:a16="http://schemas.microsoft.com/office/drawing/2014/main" id="{1C42DA90-0134-4789-B957-74B95D0F4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663" y="4941888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5" name="Oval 23">
            <a:extLst>
              <a:ext uri="{FF2B5EF4-FFF2-40B4-BE49-F238E27FC236}">
                <a16:creationId xmlns:a16="http://schemas.microsoft.com/office/drawing/2014/main" id="{99958E88-A5A4-4266-9A79-EB72325DC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38" y="400685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6" name="Oval 24">
            <a:extLst>
              <a:ext uri="{FF2B5EF4-FFF2-40B4-BE49-F238E27FC236}">
                <a16:creationId xmlns:a16="http://schemas.microsoft.com/office/drawing/2014/main" id="{7FB4B2D8-7953-47FE-A2ED-672E9C404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20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7" name="Oval 25">
            <a:extLst>
              <a:ext uri="{FF2B5EF4-FFF2-40B4-BE49-F238E27FC236}">
                <a16:creationId xmlns:a16="http://schemas.microsoft.com/office/drawing/2014/main" id="{45032AAE-FB79-4DAF-856E-4CD8F4702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29972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8" name="Oval 26">
            <a:extLst>
              <a:ext uri="{FF2B5EF4-FFF2-40B4-BE49-F238E27FC236}">
                <a16:creationId xmlns:a16="http://schemas.microsoft.com/office/drawing/2014/main" id="{163C4A88-C602-42FD-AE16-19E8AB6B2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0195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9" name="Freeform 27">
            <a:extLst>
              <a:ext uri="{FF2B5EF4-FFF2-40B4-BE49-F238E27FC236}">
                <a16:creationId xmlns:a16="http://schemas.microsoft.com/office/drawing/2014/main" id="{C1C80CF2-0BB2-4C6E-A99B-21B8EE651A9B}"/>
              </a:ext>
            </a:extLst>
          </p:cNvPr>
          <p:cNvSpPr>
            <a:spLocks/>
          </p:cNvSpPr>
          <p:nvPr/>
        </p:nvSpPr>
        <p:spPr bwMode="auto">
          <a:xfrm>
            <a:off x="1549400" y="335597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5740" name="Freeform 28">
            <a:extLst>
              <a:ext uri="{FF2B5EF4-FFF2-40B4-BE49-F238E27FC236}">
                <a16:creationId xmlns:a16="http://schemas.microsoft.com/office/drawing/2014/main" id="{D1E3F172-0C59-4C41-9DB3-7D55F24264A0}"/>
              </a:ext>
            </a:extLst>
          </p:cNvPr>
          <p:cNvSpPr>
            <a:spLocks/>
          </p:cNvSpPr>
          <p:nvPr/>
        </p:nvSpPr>
        <p:spPr bwMode="auto">
          <a:xfrm>
            <a:off x="1476375" y="501332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5741" name="Freeform 29">
            <a:extLst>
              <a:ext uri="{FF2B5EF4-FFF2-40B4-BE49-F238E27FC236}">
                <a16:creationId xmlns:a16="http://schemas.microsoft.com/office/drawing/2014/main" id="{C53B98BD-FFEA-4747-A29B-FD9CDC64B060}"/>
              </a:ext>
            </a:extLst>
          </p:cNvPr>
          <p:cNvSpPr>
            <a:spLocks/>
          </p:cNvSpPr>
          <p:nvPr/>
        </p:nvSpPr>
        <p:spPr bwMode="auto">
          <a:xfrm>
            <a:off x="2701925" y="2855913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5742" name="Freeform 30">
            <a:extLst>
              <a:ext uri="{FF2B5EF4-FFF2-40B4-BE49-F238E27FC236}">
                <a16:creationId xmlns:a16="http://schemas.microsoft.com/office/drawing/2014/main" id="{C9CA824A-3FB9-4AC5-8B76-0059C6D8465E}"/>
              </a:ext>
            </a:extLst>
          </p:cNvPr>
          <p:cNvSpPr>
            <a:spLocks/>
          </p:cNvSpPr>
          <p:nvPr/>
        </p:nvSpPr>
        <p:spPr bwMode="auto">
          <a:xfrm>
            <a:off x="1909763" y="4365625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5743" name="Freeform 31">
            <a:extLst>
              <a:ext uri="{FF2B5EF4-FFF2-40B4-BE49-F238E27FC236}">
                <a16:creationId xmlns:a16="http://schemas.microsoft.com/office/drawing/2014/main" id="{EEBD033A-6742-4563-9DD6-C9BFD158005B}"/>
              </a:ext>
            </a:extLst>
          </p:cNvPr>
          <p:cNvSpPr>
            <a:spLocks/>
          </p:cNvSpPr>
          <p:nvPr/>
        </p:nvSpPr>
        <p:spPr bwMode="auto">
          <a:xfrm>
            <a:off x="2928938" y="4260850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5744" name="Freeform 32">
            <a:extLst>
              <a:ext uri="{FF2B5EF4-FFF2-40B4-BE49-F238E27FC236}">
                <a16:creationId xmlns:a16="http://schemas.microsoft.com/office/drawing/2014/main" id="{24A33D9C-AE9B-4AB9-9524-EB25B42A16E4}"/>
              </a:ext>
            </a:extLst>
          </p:cNvPr>
          <p:cNvSpPr>
            <a:spLocks/>
          </p:cNvSpPr>
          <p:nvPr/>
        </p:nvSpPr>
        <p:spPr bwMode="auto">
          <a:xfrm>
            <a:off x="1046163" y="4787900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440353" name="Rectangle 33">
            <a:extLst>
              <a:ext uri="{FF2B5EF4-FFF2-40B4-BE49-F238E27FC236}">
                <a16:creationId xmlns:a16="http://schemas.microsoft.com/office/drawing/2014/main" id="{1C56C553-1212-4887-9675-DB055984BA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sp>
        <p:nvSpPr>
          <p:cNvPr id="115746" name="Oval 34">
            <a:extLst>
              <a:ext uri="{FF2B5EF4-FFF2-40B4-BE49-F238E27FC236}">
                <a16:creationId xmlns:a16="http://schemas.microsoft.com/office/drawing/2014/main" id="{CFED338F-54AD-49D8-B61A-48C8A756C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49418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47" name="Oval 35">
            <a:extLst>
              <a:ext uri="{FF2B5EF4-FFF2-40B4-BE49-F238E27FC236}">
                <a16:creationId xmlns:a16="http://schemas.microsoft.com/office/drawing/2014/main" id="{E1E5198D-0E31-41B4-B17C-AFC402F1E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288607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48" name="Oval 36">
            <a:extLst>
              <a:ext uri="{FF2B5EF4-FFF2-40B4-BE49-F238E27FC236}">
                <a16:creationId xmlns:a16="http://schemas.microsoft.com/office/drawing/2014/main" id="{6169A9A4-4088-4278-AADB-361D0E1FB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5131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8B5D1A21-1A01-4F0C-88B8-92A5317810C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3160" name="Text Box 8">
            <a:extLst>
              <a:ext uri="{FF2B5EF4-FFF2-40B4-BE49-F238E27FC236}">
                <a16:creationId xmlns:a16="http://schemas.microsoft.com/office/drawing/2014/main" id="{6EA5454B-C8BC-4FDF-B660-F0CDD9CCB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058988"/>
            <a:ext cx="434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Alta concentração de colóides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Média a Alta Turbidez !!!</a:t>
            </a:r>
          </a:p>
        </p:txBody>
      </p:sp>
      <p:cxnSp>
        <p:nvCxnSpPr>
          <p:cNvPr id="116740" name="AutoShape 9">
            <a:extLst>
              <a:ext uri="{FF2B5EF4-FFF2-40B4-BE49-F238E27FC236}">
                <a16:creationId xmlns:a16="http://schemas.microsoft.com/office/drawing/2014/main" id="{8BEE50DA-5274-4335-A16A-95BC1A9EE53F}"/>
              </a:ext>
            </a:extLst>
          </p:cNvPr>
          <p:cNvCxnSpPr>
            <a:cxnSpLocks noChangeShapeType="1"/>
            <a:stCxn id="433160" idx="1"/>
            <a:endCxn id="116753" idx="5"/>
          </p:cNvCxnSpPr>
          <p:nvPr/>
        </p:nvCxnSpPr>
        <p:spPr bwMode="auto">
          <a:xfrm rot="10800000" flipV="1">
            <a:off x="3348038" y="2470150"/>
            <a:ext cx="700087" cy="1344613"/>
          </a:xfrm>
          <a:prstGeom prst="curvedConnector3">
            <a:avLst>
              <a:gd name="adj1" fmla="val 49889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16741" name="Object 10">
            <a:extLst>
              <a:ext uri="{FF2B5EF4-FFF2-40B4-BE49-F238E27FC236}">
                <a16:creationId xmlns:a16="http://schemas.microsoft.com/office/drawing/2014/main" id="{681B24A3-0D4C-4ABC-AC75-D950F3122B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4532313"/>
          <a:ext cx="74136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0" name="Equation" r:id="rId4" imgW="586729" imgH="335232" progId="Equation.3">
                  <p:embed/>
                </p:oleObj>
              </mc:Choice>
              <mc:Fallback>
                <p:oleObj name="Equation" r:id="rId4" imgW="586729" imgH="33523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532313"/>
                        <a:ext cx="74136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2" name="Object 11">
            <a:extLst>
              <a:ext uri="{FF2B5EF4-FFF2-40B4-BE49-F238E27FC236}">
                <a16:creationId xmlns:a16="http://schemas.microsoft.com/office/drawing/2014/main" id="{F1DFE043-C8F8-45D9-B436-945E684859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532313"/>
          <a:ext cx="1293812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1" name="Equation" r:id="rId6" imgW="1150550" imgH="335232" progId="Equation.3">
                  <p:embed/>
                </p:oleObj>
              </mc:Choice>
              <mc:Fallback>
                <p:oleObj name="Equation" r:id="rId6" imgW="1150550" imgH="335232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532313"/>
                        <a:ext cx="1293812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43" name="Object 12">
            <a:extLst>
              <a:ext uri="{FF2B5EF4-FFF2-40B4-BE49-F238E27FC236}">
                <a16:creationId xmlns:a16="http://schemas.microsoft.com/office/drawing/2014/main" id="{2FC255C5-BED4-410A-9115-DF5130B2FB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4538663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2" name="Equation" r:id="rId8" imgW="1074481" imgH="411480" progId="Equation.3">
                  <p:embed/>
                </p:oleObj>
              </mc:Choice>
              <mc:Fallback>
                <p:oleObj name="Equation" r:id="rId8" imgW="1074481" imgH="411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4538663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3165" name="Text Box 13">
            <a:extLst>
              <a:ext uri="{FF2B5EF4-FFF2-40B4-BE49-F238E27FC236}">
                <a16:creationId xmlns:a16="http://schemas.microsoft.com/office/drawing/2014/main" id="{0977A253-AFF2-4073-BAF8-AFF10E7C3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141663"/>
            <a:ext cx="4681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 dosagem de coagulante aplicada poderá exceder o produto de solubilidade !!!</a:t>
            </a:r>
          </a:p>
        </p:txBody>
      </p:sp>
      <p:sp>
        <p:nvSpPr>
          <p:cNvPr id="116745" name="Oval 14">
            <a:extLst>
              <a:ext uri="{FF2B5EF4-FFF2-40B4-BE49-F238E27FC236}">
                <a16:creationId xmlns:a16="http://schemas.microsoft.com/office/drawing/2014/main" id="{64A19267-5D9B-4F53-82C5-4A2B8240A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6848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16746" name="AutoShape 16">
            <a:extLst>
              <a:ext uri="{FF2B5EF4-FFF2-40B4-BE49-F238E27FC236}">
                <a16:creationId xmlns:a16="http://schemas.microsoft.com/office/drawing/2014/main" id="{B313C676-2F77-42B0-B25A-949FF592C7BC}"/>
              </a:ext>
            </a:extLst>
          </p:cNvPr>
          <p:cNvCxnSpPr>
            <a:cxnSpLocks noChangeShapeType="1"/>
            <a:endCxn id="116745" idx="0"/>
          </p:cNvCxnSpPr>
          <p:nvPr/>
        </p:nvCxnSpPr>
        <p:spPr bwMode="auto">
          <a:xfrm rot="16200000" flipH="1">
            <a:off x="4617244" y="4883944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7" name="AutoShape 17">
            <a:extLst>
              <a:ext uri="{FF2B5EF4-FFF2-40B4-BE49-F238E27FC236}">
                <a16:creationId xmlns:a16="http://schemas.microsoft.com/office/drawing/2014/main" id="{55C28C14-928B-4A53-8EC8-D82FEE6070B9}"/>
              </a:ext>
            </a:extLst>
          </p:cNvPr>
          <p:cNvCxnSpPr>
            <a:cxnSpLocks noChangeShapeType="1"/>
            <a:endCxn id="116745" idx="7"/>
          </p:cNvCxnSpPr>
          <p:nvPr/>
        </p:nvCxnSpPr>
        <p:spPr bwMode="auto">
          <a:xfrm rot="5400000">
            <a:off x="5231607" y="5136356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48" name="AutoShape 18">
            <a:extLst>
              <a:ext uri="{FF2B5EF4-FFF2-40B4-BE49-F238E27FC236}">
                <a16:creationId xmlns:a16="http://schemas.microsoft.com/office/drawing/2014/main" id="{6071B8D9-37BC-4B1A-9595-1C7C87194F01}"/>
              </a:ext>
            </a:extLst>
          </p:cNvPr>
          <p:cNvCxnSpPr>
            <a:cxnSpLocks noChangeShapeType="1"/>
            <a:endCxn id="116745" idx="7"/>
          </p:cNvCxnSpPr>
          <p:nvPr/>
        </p:nvCxnSpPr>
        <p:spPr bwMode="auto">
          <a:xfrm rot="5400000">
            <a:off x="5952331" y="4477545"/>
            <a:ext cx="727075" cy="1719262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16749" name="Object 30">
            <a:extLst>
              <a:ext uri="{FF2B5EF4-FFF2-40B4-BE49-F238E27FC236}">
                <a16:creationId xmlns:a16="http://schemas.microsoft.com/office/drawing/2014/main" id="{8A97B812-8D92-48F5-BA45-F29081A9F7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6081713"/>
          <a:ext cx="189230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3" name="Equation" r:id="rId10" imgW="1882070" imgH="426816" progId="Equation.3">
                  <p:embed/>
                </p:oleObj>
              </mc:Choice>
              <mc:Fallback>
                <p:oleObj name="Equation" r:id="rId10" imgW="1882070" imgH="426816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081713"/>
                        <a:ext cx="1892300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50" name="Oval 31">
            <a:extLst>
              <a:ext uri="{FF2B5EF4-FFF2-40B4-BE49-F238E27FC236}">
                <a16:creationId xmlns:a16="http://schemas.microsoft.com/office/drawing/2014/main" id="{B05E7549-B5F8-4322-BBC2-69224D458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594995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16751" name="AutoShape 32">
            <a:extLst>
              <a:ext uri="{FF2B5EF4-FFF2-40B4-BE49-F238E27FC236}">
                <a16:creationId xmlns:a16="http://schemas.microsoft.com/office/drawing/2014/main" id="{6279D46F-E0A6-46C6-AA8D-7B62E03DD9FA}"/>
              </a:ext>
            </a:extLst>
          </p:cNvPr>
          <p:cNvCxnSpPr>
            <a:cxnSpLocks noChangeShapeType="1"/>
            <a:endCxn id="116750" idx="6"/>
          </p:cNvCxnSpPr>
          <p:nvPr/>
        </p:nvCxnSpPr>
        <p:spPr bwMode="auto">
          <a:xfrm rot="10800000">
            <a:off x="2663825" y="6003925"/>
            <a:ext cx="1908175" cy="300038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752" name="AutoShape 33">
            <a:extLst>
              <a:ext uri="{FF2B5EF4-FFF2-40B4-BE49-F238E27FC236}">
                <a16:creationId xmlns:a16="http://schemas.microsoft.com/office/drawing/2014/main" id="{68AA99FF-4CE1-4608-925D-138AC03C813D}"/>
              </a:ext>
            </a:extLst>
          </p:cNvPr>
          <p:cNvCxnSpPr>
            <a:cxnSpLocks noChangeShapeType="1"/>
            <a:stCxn id="116745" idx="4"/>
          </p:cNvCxnSpPr>
          <p:nvPr/>
        </p:nvCxnSpPr>
        <p:spPr bwMode="auto">
          <a:xfrm rot="16200000" flipH="1">
            <a:off x="5323681" y="5887245"/>
            <a:ext cx="288925" cy="100012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753" name="AutoShape 34">
            <a:extLst>
              <a:ext uri="{FF2B5EF4-FFF2-40B4-BE49-F238E27FC236}">
                <a16:creationId xmlns:a16="http://schemas.microsoft.com/office/drawing/2014/main" id="{E6B06C83-5831-48BE-8446-DB5673FC7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7432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54" name="Oval 35">
            <a:extLst>
              <a:ext uri="{FF2B5EF4-FFF2-40B4-BE49-F238E27FC236}">
                <a16:creationId xmlns:a16="http://schemas.microsoft.com/office/drawing/2014/main" id="{183EB8B3-39C5-4F24-9C01-12524699A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44370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55" name="Oval 36">
            <a:extLst>
              <a:ext uri="{FF2B5EF4-FFF2-40B4-BE49-F238E27FC236}">
                <a16:creationId xmlns:a16="http://schemas.microsoft.com/office/drawing/2014/main" id="{6EC3E94C-C3C4-4B3A-9130-AB37C7FDB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800" y="440213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56" name="Oval 37">
            <a:extLst>
              <a:ext uri="{FF2B5EF4-FFF2-40B4-BE49-F238E27FC236}">
                <a16:creationId xmlns:a16="http://schemas.microsoft.com/office/drawing/2014/main" id="{CAC15A6D-0213-4134-A3F1-93E816105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299878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57" name="Oval 38">
            <a:extLst>
              <a:ext uri="{FF2B5EF4-FFF2-40B4-BE49-F238E27FC236}">
                <a16:creationId xmlns:a16="http://schemas.microsoft.com/office/drawing/2014/main" id="{45065979-D44A-4E56-8A55-9673275D9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5" y="46037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58" name="Oval 39">
            <a:extLst>
              <a:ext uri="{FF2B5EF4-FFF2-40B4-BE49-F238E27FC236}">
                <a16:creationId xmlns:a16="http://schemas.microsoft.com/office/drawing/2014/main" id="{D0BEC143-E307-4F35-B907-C12D2F029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663" y="38909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59" name="Oval 40">
            <a:extLst>
              <a:ext uri="{FF2B5EF4-FFF2-40B4-BE49-F238E27FC236}">
                <a16:creationId xmlns:a16="http://schemas.microsoft.com/office/drawing/2014/main" id="{AB9C119A-E728-4F10-B7F9-0B340D4A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3789363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60" name="Oval 41">
            <a:extLst>
              <a:ext uri="{FF2B5EF4-FFF2-40B4-BE49-F238E27FC236}">
                <a16:creationId xmlns:a16="http://schemas.microsoft.com/office/drawing/2014/main" id="{0F4626F2-435F-4FA3-BB32-EE7A758F0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49403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61" name="Oval 42">
            <a:extLst>
              <a:ext uri="{FF2B5EF4-FFF2-40B4-BE49-F238E27FC236}">
                <a16:creationId xmlns:a16="http://schemas.microsoft.com/office/drawing/2014/main" id="{1857C6B6-3F97-4517-A060-9DF07047D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663" y="4941888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62" name="Oval 43">
            <a:extLst>
              <a:ext uri="{FF2B5EF4-FFF2-40B4-BE49-F238E27FC236}">
                <a16:creationId xmlns:a16="http://schemas.microsoft.com/office/drawing/2014/main" id="{4A2B1F55-D98B-4D3D-BE4F-CD390598E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38" y="400685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63" name="Oval 44">
            <a:extLst>
              <a:ext uri="{FF2B5EF4-FFF2-40B4-BE49-F238E27FC236}">
                <a16:creationId xmlns:a16="http://schemas.microsoft.com/office/drawing/2014/main" id="{DF95B8A6-5989-41F2-9C4F-9048485BB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020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64" name="Oval 45">
            <a:extLst>
              <a:ext uri="{FF2B5EF4-FFF2-40B4-BE49-F238E27FC236}">
                <a16:creationId xmlns:a16="http://schemas.microsoft.com/office/drawing/2014/main" id="{B2B1DFF4-31B3-4F35-822A-573759917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29972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65" name="Oval 46">
            <a:extLst>
              <a:ext uri="{FF2B5EF4-FFF2-40B4-BE49-F238E27FC236}">
                <a16:creationId xmlns:a16="http://schemas.microsoft.com/office/drawing/2014/main" id="{4AF2EE8F-5E0C-4409-B854-049BAA72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401955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66" name="Freeform 47">
            <a:extLst>
              <a:ext uri="{FF2B5EF4-FFF2-40B4-BE49-F238E27FC236}">
                <a16:creationId xmlns:a16="http://schemas.microsoft.com/office/drawing/2014/main" id="{4905CE2A-DD3C-4C4C-85F5-2B55843E5DB6}"/>
              </a:ext>
            </a:extLst>
          </p:cNvPr>
          <p:cNvSpPr>
            <a:spLocks/>
          </p:cNvSpPr>
          <p:nvPr/>
        </p:nvSpPr>
        <p:spPr bwMode="auto">
          <a:xfrm>
            <a:off x="1549400" y="335597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6767" name="Freeform 48">
            <a:extLst>
              <a:ext uri="{FF2B5EF4-FFF2-40B4-BE49-F238E27FC236}">
                <a16:creationId xmlns:a16="http://schemas.microsoft.com/office/drawing/2014/main" id="{2828DE7D-20E3-468F-9D69-3AE797E6F0E1}"/>
              </a:ext>
            </a:extLst>
          </p:cNvPr>
          <p:cNvSpPr>
            <a:spLocks/>
          </p:cNvSpPr>
          <p:nvPr/>
        </p:nvSpPr>
        <p:spPr bwMode="auto">
          <a:xfrm>
            <a:off x="1476375" y="501332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6768" name="Freeform 49">
            <a:extLst>
              <a:ext uri="{FF2B5EF4-FFF2-40B4-BE49-F238E27FC236}">
                <a16:creationId xmlns:a16="http://schemas.microsoft.com/office/drawing/2014/main" id="{D010739D-D292-47BC-A03E-225F5153D9C8}"/>
              </a:ext>
            </a:extLst>
          </p:cNvPr>
          <p:cNvSpPr>
            <a:spLocks/>
          </p:cNvSpPr>
          <p:nvPr/>
        </p:nvSpPr>
        <p:spPr bwMode="auto">
          <a:xfrm>
            <a:off x="2701925" y="2855913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6769" name="Freeform 50">
            <a:extLst>
              <a:ext uri="{FF2B5EF4-FFF2-40B4-BE49-F238E27FC236}">
                <a16:creationId xmlns:a16="http://schemas.microsoft.com/office/drawing/2014/main" id="{B1397975-89A6-40FE-8F9E-EA5A830EB140}"/>
              </a:ext>
            </a:extLst>
          </p:cNvPr>
          <p:cNvSpPr>
            <a:spLocks/>
          </p:cNvSpPr>
          <p:nvPr/>
        </p:nvSpPr>
        <p:spPr bwMode="auto">
          <a:xfrm>
            <a:off x="1909763" y="4365625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6770" name="Freeform 51">
            <a:extLst>
              <a:ext uri="{FF2B5EF4-FFF2-40B4-BE49-F238E27FC236}">
                <a16:creationId xmlns:a16="http://schemas.microsoft.com/office/drawing/2014/main" id="{E5BBC876-E7D6-4A3A-B200-930E59BE209C}"/>
              </a:ext>
            </a:extLst>
          </p:cNvPr>
          <p:cNvSpPr>
            <a:spLocks/>
          </p:cNvSpPr>
          <p:nvPr/>
        </p:nvSpPr>
        <p:spPr bwMode="auto">
          <a:xfrm>
            <a:off x="2928938" y="4260850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6771" name="Freeform 52">
            <a:extLst>
              <a:ext uri="{FF2B5EF4-FFF2-40B4-BE49-F238E27FC236}">
                <a16:creationId xmlns:a16="http://schemas.microsoft.com/office/drawing/2014/main" id="{34C11790-BCC3-4D9F-90FE-403998A4641E}"/>
              </a:ext>
            </a:extLst>
          </p:cNvPr>
          <p:cNvSpPr>
            <a:spLocks/>
          </p:cNvSpPr>
          <p:nvPr/>
        </p:nvSpPr>
        <p:spPr bwMode="auto">
          <a:xfrm>
            <a:off x="1046163" y="4787900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6772" name="Oval 53">
            <a:extLst>
              <a:ext uri="{FF2B5EF4-FFF2-40B4-BE49-F238E27FC236}">
                <a16:creationId xmlns:a16="http://schemas.microsoft.com/office/drawing/2014/main" id="{10132BBD-22ED-4F39-B275-E168FB996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49418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73" name="Oval 54">
            <a:extLst>
              <a:ext uri="{FF2B5EF4-FFF2-40B4-BE49-F238E27FC236}">
                <a16:creationId xmlns:a16="http://schemas.microsoft.com/office/drawing/2014/main" id="{067422D5-5361-4E23-9A4C-A91718C2D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288607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6774" name="Oval 55">
            <a:extLst>
              <a:ext uri="{FF2B5EF4-FFF2-40B4-BE49-F238E27FC236}">
                <a16:creationId xmlns:a16="http://schemas.microsoft.com/office/drawing/2014/main" id="{D8006042-C2A6-4406-8FF0-83E251CCD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5131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3209" name="Rectangle 57">
            <a:extLst>
              <a:ext uri="{FF2B5EF4-FFF2-40B4-BE49-F238E27FC236}">
                <a16:creationId xmlns:a16="http://schemas.microsoft.com/office/drawing/2014/main" id="{A99EE72C-BC19-43F5-83F4-A57CAF5C0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4A4414B7-FF85-41E9-8538-681DD54ECCE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3" name="AutoShape 4">
            <a:extLst>
              <a:ext uri="{FF2B5EF4-FFF2-40B4-BE49-F238E27FC236}">
                <a16:creationId xmlns:a16="http://schemas.microsoft.com/office/drawing/2014/main" id="{EAD55F93-1417-44DE-B4E8-507388695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3495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17764" name="Object 7">
            <a:extLst>
              <a:ext uri="{FF2B5EF4-FFF2-40B4-BE49-F238E27FC236}">
                <a16:creationId xmlns:a16="http://schemas.microsoft.com/office/drawing/2014/main" id="{552A79B4-04C8-495B-BE7F-CC3CCD9D05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4821238"/>
          <a:ext cx="741363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8" name="Equation" r:id="rId4" imgW="586729" imgH="335232" progId="Equation.3">
                  <p:embed/>
                </p:oleObj>
              </mc:Choice>
              <mc:Fallback>
                <p:oleObj name="Equation" r:id="rId4" imgW="586729" imgH="33523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821238"/>
                        <a:ext cx="741363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5" name="Object 8">
            <a:extLst>
              <a:ext uri="{FF2B5EF4-FFF2-40B4-BE49-F238E27FC236}">
                <a16:creationId xmlns:a16="http://schemas.microsoft.com/office/drawing/2014/main" id="{AF912459-4A85-4535-A797-F399099977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4821238"/>
          <a:ext cx="1293813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9" name="Equation" r:id="rId6" imgW="1150550" imgH="335232" progId="Equation.3">
                  <p:embed/>
                </p:oleObj>
              </mc:Choice>
              <mc:Fallback>
                <p:oleObj name="Equation" r:id="rId6" imgW="1150550" imgH="33523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4821238"/>
                        <a:ext cx="1293813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6" name="Object 9">
            <a:extLst>
              <a:ext uri="{FF2B5EF4-FFF2-40B4-BE49-F238E27FC236}">
                <a16:creationId xmlns:a16="http://schemas.microsoft.com/office/drawing/2014/main" id="{5804A0E3-2716-4985-80E1-BF3303389F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4713" y="4827588"/>
          <a:ext cx="1054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0" name="Equation" r:id="rId8" imgW="1074481" imgH="411480" progId="Equation.3">
                  <p:embed/>
                </p:oleObj>
              </mc:Choice>
              <mc:Fallback>
                <p:oleObj name="Equation" r:id="rId8" imgW="1074481" imgH="411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4713" y="4827588"/>
                        <a:ext cx="10541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7" name="Oval 11">
            <a:extLst>
              <a:ext uri="{FF2B5EF4-FFF2-40B4-BE49-F238E27FC236}">
                <a16:creationId xmlns:a16="http://schemas.microsoft.com/office/drawing/2014/main" id="{BB6D2AEC-923B-4449-87D3-7FB78AB3F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59737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17768" name="AutoShape 12">
            <a:extLst>
              <a:ext uri="{FF2B5EF4-FFF2-40B4-BE49-F238E27FC236}">
                <a16:creationId xmlns:a16="http://schemas.microsoft.com/office/drawing/2014/main" id="{F06C2ECF-30CD-4071-806E-AF8F6206AD8C}"/>
              </a:ext>
            </a:extLst>
          </p:cNvPr>
          <p:cNvCxnSpPr>
            <a:cxnSpLocks noChangeShapeType="1"/>
            <a:endCxn id="117767" idx="0"/>
          </p:cNvCxnSpPr>
          <p:nvPr/>
        </p:nvCxnSpPr>
        <p:spPr bwMode="auto">
          <a:xfrm rot="16200000" flipH="1">
            <a:off x="5193506" y="5172869"/>
            <a:ext cx="766763" cy="835025"/>
          </a:xfrm>
          <a:prstGeom prst="curvedConnector3">
            <a:avLst>
              <a:gd name="adj1" fmla="val 49898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769" name="AutoShape 13">
            <a:extLst>
              <a:ext uri="{FF2B5EF4-FFF2-40B4-BE49-F238E27FC236}">
                <a16:creationId xmlns:a16="http://schemas.microsoft.com/office/drawing/2014/main" id="{E1363040-F635-48CF-B535-F1A2FC1890DD}"/>
              </a:ext>
            </a:extLst>
          </p:cNvPr>
          <p:cNvCxnSpPr>
            <a:cxnSpLocks noChangeShapeType="1"/>
            <a:endCxn id="117767" idx="7"/>
          </p:cNvCxnSpPr>
          <p:nvPr/>
        </p:nvCxnSpPr>
        <p:spPr bwMode="auto">
          <a:xfrm rot="5400000">
            <a:off x="5807869" y="5425281"/>
            <a:ext cx="788988" cy="339725"/>
          </a:xfrm>
          <a:prstGeom prst="curvedConnector3">
            <a:avLst>
              <a:gd name="adj1" fmla="val 48894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770" name="AutoShape 14">
            <a:extLst>
              <a:ext uri="{FF2B5EF4-FFF2-40B4-BE49-F238E27FC236}">
                <a16:creationId xmlns:a16="http://schemas.microsoft.com/office/drawing/2014/main" id="{24502961-6CC1-450A-AB08-87909F706F0B}"/>
              </a:ext>
            </a:extLst>
          </p:cNvPr>
          <p:cNvCxnSpPr>
            <a:cxnSpLocks noChangeShapeType="1"/>
            <a:endCxn id="117767" idx="7"/>
          </p:cNvCxnSpPr>
          <p:nvPr/>
        </p:nvCxnSpPr>
        <p:spPr bwMode="auto">
          <a:xfrm rot="5400000">
            <a:off x="6528594" y="4766469"/>
            <a:ext cx="727075" cy="1719263"/>
          </a:xfrm>
          <a:prstGeom prst="curvedConnector3">
            <a:avLst>
              <a:gd name="adj1" fmla="val 48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17771" name="Object 15">
            <a:extLst>
              <a:ext uri="{FF2B5EF4-FFF2-40B4-BE49-F238E27FC236}">
                <a16:creationId xmlns:a16="http://schemas.microsoft.com/office/drawing/2014/main" id="{B854E061-7EAC-4085-B0AB-6F72A1463E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6370638"/>
          <a:ext cx="189230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21" name="Equation" r:id="rId10" imgW="1882070" imgH="426816" progId="Equation.3">
                  <p:embed/>
                </p:oleObj>
              </mc:Choice>
              <mc:Fallback>
                <p:oleObj name="Equation" r:id="rId10" imgW="1882070" imgH="426816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6370638"/>
                        <a:ext cx="1892300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72" name="Oval 16">
            <a:extLst>
              <a:ext uri="{FF2B5EF4-FFF2-40B4-BE49-F238E27FC236}">
                <a16:creationId xmlns:a16="http://schemas.microsoft.com/office/drawing/2014/main" id="{38E20985-1B51-4D83-8DAE-7EA94D80A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5516563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117773" name="AutoShape 17">
            <a:extLst>
              <a:ext uri="{FF2B5EF4-FFF2-40B4-BE49-F238E27FC236}">
                <a16:creationId xmlns:a16="http://schemas.microsoft.com/office/drawing/2014/main" id="{9A2F3426-8F5E-4116-A47F-F8D443001891}"/>
              </a:ext>
            </a:extLst>
          </p:cNvPr>
          <p:cNvCxnSpPr>
            <a:cxnSpLocks noChangeShapeType="1"/>
            <a:endCxn id="117772" idx="6"/>
          </p:cNvCxnSpPr>
          <p:nvPr/>
        </p:nvCxnSpPr>
        <p:spPr bwMode="auto">
          <a:xfrm rot="10800000">
            <a:off x="3959225" y="5570538"/>
            <a:ext cx="1189038" cy="1022350"/>
          </a:xfrm>
          <a:prstGeom prst="curvedConnector3">
            <a:avLst>
              <a:gd name="adj1" fmla="val 49935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774" name="AutoShape 18">
            <a:extLst>
              <a:ext uri="{FF2B5EF4-FFF2-40B4-BE49-F238E27FC236}">
                <a16:creationId xmlns:a16="http://schemas.microsoft.com/office/drawing/2014/main" id="{1FDECA3C-D602-459C-850A-83E8FC97B371}"/>
              </a:ext>
            </a:extLst>
          </p:cNvPr>
          <p:cNvCxnSpPr>
            <a:cxnSpLocks noChangeShapeType="1"/>
            <a:stCxn id="117767" idx="4"/>
          </p:cNvCxnSpPr>
          <p:nvPr/>
        </p:nvCxnSpPr>
        <p:spPr bwMode="auto">
          <a:xfrm rot="16200000" flipH="1">
            <a:off x="5899944" y="6176169"/>
            <a:ext cx="288925" cy="100013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7775" name="Group 19">
            <a:extLst>
              <a:ext uri="{FF2B5EF4-FFF2-40B4-BE49-F238E27FC236}">
                <a16:creationId xmlns:a16="http://schemas.microsoft.com/office/drawing/2014/main" id="{E217B58C-E698-4491-B921-A02F9594C37C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179763"/>
            <a:ext cx="360363" cy="360362"/>
            <a:chOff x="449" y="3412"/>
            <a:chExt cx="227" cy="227"/>
          </a:xfrm>
        </p:grpSpPr>
        <p:sp>
          <p:nvSpPr>
            <p:cNvPr id="117812" name="Oval 20">
              <a:extLst>
                <a:ext uri="{FF2B5EF4-FFF2-40B4-BE49-F238E27FC236}">
                  <a16:creationId xmlns:a16="http://schemas.microsoft.com/office/drawing/2014/main" id="{67AD53CA-1798-4A77-AF1B-87578F8E7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7813" name="Oval 21">
              <a:extLst>
                <a:ext uri="{FF2B5EF4-FFF2-40B4-BE49-F238E27FC236}">
                  <a16:creationId xmlns:a16="http://schemas.microsoft.com/office/drawing/2014/main" id="{7E6BF95D-F8F9-4ADE-8E0D-A1E765D4B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434198" name="Text Box 22">
            <a:extLst>
              <a:ext uri="{FF2B5EF4-FFF2-40B4-BE49-F238E27FC236}">
                <a16:creationId xmlns:a16="http://schemas.microsoft.com/office/drawing/2014/main" id="{F85F03E7-54BD-4A90-BA24-90335A96C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5805488"/>
            <a:ext cx="2589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Varredura !!!</a:t>
            </a:r>
          </a:p>
        </p:txBody>
      </p:sp>
      <p:grpSp>
        <p:nvGrpSpPr>
          <p:cNvPr id="117777" name="Group 23">
            <a:extLst>
              <a:ext uri="{FF2B5EF4-FFF2-40B4-BE49-F238E27FC236}">
                <a16:creationId xmlns:a16="http://schemas.microsoft.com/office/drawing/2014/main" id="{E7F0038C-4E4B-4658-B7C2-1867CE7410B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754438"/>
            <a:ext cx="360363" cy="360362"/>
            <a:chOff x="449" y="3412"/>
            <a:chExt cx="227" cy="227"/>
          </a:xfrm>
        </p:grpSpPr>
        <p:sp>
          <p:nvSpPr>
            <p:cNvPr id="117810" name="Oval 24">
              <a:extLst>
                <a:ext uri="{FF2B5EF4-FFF2-40B4-BE49-F238E27FC236}">
                  <a16:creationId xmlns:a16="http://schemas.microsoft.com/office/drawing/2014/main" id="{7259430A-04D2-4BAA-AB47-33B315760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7811" name="Oval 25">
              <a:extLst>
                <a:ext uri="{FF2B5EF4-FFF2-40B4-BE49-F238E27FC236}">
                  <a16:creationId xmlns:a16="http://schemas.microsoft.com/office/drawing/2014/main" id="{75C6F96B-DABE-4FF1-ABD6-E1E051690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7778" name="Group 26">
            <a:extLst>
              <a:ext uri="{FF2B5EF4-FFF2-40B4-BE49-F238E27FC236}">
                <a16:creationId xmlns:a16="http://schemas.microsoft.com/office/drawing/2014/main" id="{1F60A962-0495-418C-B665-26CD3C66567C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2530475"/>
            <a:ext cx="360362" cy="360363"/>
            <a:chOff x="449" y="3412"/>
            <a:chExt cx="227" cy="227"/>
          </a:xfrm>
        </p:grpSpPr>
        <p:sp>
          <p:nvSpPr>
            <p:cNvPr id="117808" name="Oval 27">
              <a:extLst>
                <a:ext uri="{FF2B5EF4-FFF2-40B4-BE49-F238E27FC236}">
                  <a16:creationId xmlns:a16="http://schemas.microsoft.com/office/drawing/2014/main" id="{75656F47-937B-4C24-9538-BDA2629AC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7809" name="Oval 28">
              <a:extLst>
                <a:ext uri="{FF2B5EF4-FFF2-40B4-BE49-F238E27FC236}">
                  <a16:creationId xmlns:a16="http://schemas.microsoft.com/office/drawing/2014/main" id="{A3FA19D7-D5DD-4A91-B7F6-AB0A5E775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7779" name="Group 29">
            <a:extLst>
              <a:ext uri="{FF2B5EF4-FFF2-40B4-BE49-F238E27FC236}">
                <a16:creationId xmlns:a16="http://schemas.microsoft.com/office/drawing/2014/main" id="{ECE5C1EC-92BC-48FB-9325-0F4D91483C34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3860800"/>
            <a:ext cx="360363" cy="360363"/>
            <a:chOff x="449" y="3412"/>
            <a:chExt cx="227" cy="227"/>
          </a:xfrm>
        </p:grpSpPr>
        <p:sp>
          <p:nvSpPr>
            <p:cNvPr id="117806" name="Oval 30">
              <a:extLst>
                <a:ext uri="{FF2B5EF4-FFF2-40B4-BE49-F238E27FC236}">
                  <a16:creationId xmlns:a16="http://schemas.microsoft.com/office/drawing/2014/main" id="{0269B031-A2D5-47E4-81BB-6A84D7EF8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7807" name="Oval 31">
              <a:extLst>
                <a:ext uri="{FF2B5EF4-FFF2-40B4-BE49-F238E27FC236}">
                  <a16:creationId xmlns:a16="http://schemas.microsoft.com/office/drawing/2014/main" id="{35A277DB-F692-43D4-A4F1-91F0D515E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7780" name="Group 32">
            <a:extLst>
              <a:ext uri="{FF2B5EF4-FFF2-40B4-BE49-F238E27FC236}">
                <a16:creationId xmlns:a16="http://schemas.microsoft.com/office/drawing/2014/main" id="{9B9F3F3B-E01D-4477-8B8F-03C09F767450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4475163"/>
            <a:ext cx="360362" cy="360362"/>
            <a:chOff x="449" y="3412"/>
            <a:chExt cx="227" cy="227"/>
          </a:xfrm>
        </p:grpSpPr>
        <p:sp>
          <p:nvSpPr>
            <p:cNvPr id="117804" name="Oval 33">
              <a:extLst>
                <a:ext uri="{FF2B5EF4-FFF2-40B4-BE49-F238E27FC236}">
                  <a16:creationId xmlns:a16="http://schemas.microsoft.com/office/drawing/2014/main" id="{9F530546-8288-4B2A-A7E0-0A51A537B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7805" name="Oval 34">
              <a:extLst>
                <a:ext uri="{FF2B5EF4-FFF2-40B4-BE49-F238E27FC236}">
                  <a16:creationId xmlns:a16="http://schemas.microsoft.com/office/drawing/2014/main" id="{71B36165-4638-4A48-8C18-0BEE57E4E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7781" name="Group 35">
            <a:extLst>
              <a:ext uri="{FF2B5EF4-FFF2-40B4-BE49-F238E27FC236}">
                <a16:creationId xmlns:a16="http://schemas.microsoft.com/office/drawing/2014/main" id="{3387BB77-751D-415E-97E4-D65C0F4FA8AB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4546600"/>
            <a:ext cx="360362" cy="360363"/>
            <a:chOff x="449" y="3412"/>
            <a:chExt cx="227" cy="227"/>
          </a:xfrm>
        </p:grpSpPr>
        <p:sp>
          <p:nvSpPr>
            <p:cNvPr id="117802" name="Oval 36">
              <a:extLst>
                <a:ext uri="{FF2B5EF4-FFF2-40B4-BE49-F238E27FC236}">
                  <a16:creationId xmlns:a16="http://schemas.microsoft.com/office/drawing/2014/main" id="{4F7807AA-EAE3-4069-9A9D-8003847D2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7803" name="Oval 37">
              <a:extLst>
                <a:ext uri="{FF2B5EF4-FFF2-40B4-BE49-F238E27FC236}">
                  <a16:creationId xmlns:a16="http://schemas.microsoft.com/office/drawing/2014/main" id="{2016AA6B-8E62-4A7F-9952-C0870E4B3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7782" name="Group 38">
            <a:extLst>
              <a:ext uri="{FF2B5EF4-FFF2-40B4-BE49-F238E27FC236}">
                <a16:creationId xmlns:a16="http://schemas.microsoft.com/office/drawing/2014/main" id="{5727572E-EB70-4ECE-A88F-B5034BAD741E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3322638"/>
            <a:ext cx="360362" cy="360362"/>
            <a:chOff x="449" y="3412"/>
            <a:chExt cx="227" cy="227"/>
          </a:xfrm>
        </p:grpSpPr>
        <p:sp>
          <p:nvSpPr>
            <p:cNvPr id="117800" name="Oval 39">
              <a:extLst>
                <a:ext uri="{FF2B5EF4-FFF2-40B4-BE49-F238E27FC236}">
                  <a16:creationId xmlns:a16="http://schemas.microsoft.com/office/drawing/2014/main" id="{27CCECE5-FCEB-40CB-8FBD-EC85E1BFE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7801" name="Oval 40">
              <a:extLst>
                <a:ext uri="{FF2B5EF4-FFF2-40B4-BE49-F238E27FC236}">
                  <a16:creationId xmlns:a16="http://schemas.microsoft.com/office/drawing/2014/main" id="{B7A2FD9D-28E1-4499-AD78-0589504ED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7783" name="Group 41">
            <a:extLst>
              <a:ext uri="{FF2B5EF4-FFF2-40B4-BE49-F238E27FC236}">
                <a16:creationId xmlns:a16="http://schemas.microsoft.com/office/drawing/2014/main" id="{DD80BBBD-E16C-4405-ACA8-3CDF5B05D94F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3860800"/>
            <a:ext cx="360362" cy="360363"/>
            <a:chOff x="449" y="3412"/>
            <a:chExt cx="227" cy="227"/>
          </a:xfrm>
        </p:grpSpPr>
        <p:sp>
          <p:nvSpPr>
            <p:cNvPr id="117798" name="Oval 42">
              <a:extLst>
                <a:ext uri="{FF2B5EF4-FFF2-40B4-BE49-F238E27FC236}">
                  <a16:creationId xmlns:a16="http://schemas.microsoft.com/office/drawing/2014/main" id="{CC0E068E-4BD3-4B6C-8E46-6AFC8A313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7799" name="Oval 43">
              <a:extLst>
                <a:ext uri="{FF2B5EF4-FFF2-40B4-BE49-F238E27FC236}">
                  <a16:creationId xmlns:a16="http://schemas.microsoft.com/office/drawing/2014/main" id="{4B62FDB8-8FBB-4C84-8D15-F901FEFA4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7784" name="Group 44">
            <a:extLst>
              <a:ext uri="{FF2B5EF4-FFF2-40B4-BE49-F238E27FC236}">
                <a16:creationId xmlns:a16="http://schemas.microsoft.com/office/drawing/2014/main" id="{9E62536E-694D-4E07-80E5-7178E85E4E47}"/>
              </a:ext>
            </a:extLst>
          </p:cNvPr>
          <p:cNvGrpSpPr>
            <a:grpSpLocks/>
          </p:cNvGrpSpPr>
          <p:nvPr/>
        </p:nvGrpSpPr>
        <p:grpSpPr bwMode="auto">
          <a:xfrm>
            <a:off x="1836738" y="2530475"/>
            <a:ext cx="360362" cy="360363"/>
            <a:chOff x="449" y="3412"/>
            <a:chExt cx="227" cy="227"/>
          </a:xfrm>
        </p:grpSpPr>
        <p:sp>
          <p:nvSpPr>
            <p:cNvPr id="117796" name="Oval 45">
              <a:extLst>
                <a:ext uri="{FF2B5EF4-FFF2-40B4-BE49-F238E27FC236}">
                  <a16:creationId xmlns:a16="http://schemas.microsoft.com/office/drawing/2014/main" id="{A5D022A5-8E4D-4270-9AFE-BDF82DB95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7797" name="Oval 46">
              <a:extLst>
                <a:ext uri="{FF2B5EF4-FFF2-40B4-BE49-F238E27FC236}">
                  <a16:creationId xmlns:a16="http://schemas.microsoft.com/office/drawing/2014/main" id="{95F1C9AE-5779-4B54-A1C0-C83F877BA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434223" name="Text Box 47">
            <a:extLst>
              <a:ext uri="{FF2B5EF4-FFF2-40B4-BE49-F238E27FC236}">
                <a16:creationId xmlns:a16="http://schemas.microsoft.com/office/drawing/2014/main" id="{F0A7E0F7-A45C-49A2-AB1F-2E79E6F4F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2205038"/>
            <a:ext cx="6156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CONs + AlOH</a:t>
            </a:r>
            <a:r>
              <a:rPr lang="pt-BR" altLang="pt-BR" sz="3200" b="1" baseline="-25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 CON.AlOH</a:t>
            </a:r>
            <a:r>
              <a:rPr lang="pt-BR" altLang="pt-BR" sz="3200" b="1" baseline="-25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3(s)</a:t>
            </a:r>
          </a:p>
        </p:txBody>
      </p:sp>
      <p:sp>
        <p:nvSpPr>
          <p:cNvPr id="434224" name="Text Box 48">
            <a:extLst>
              <a:ext uri="{FF2B5EF4-FFF2-40B4-BE49-F238E27FC236}">
                <a16:creationId xmlns:a16="http://schemas.microsoft.com/office/drawing/2014/main" id="{2606F752-26DB-4151-ACD0-12BE1289F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3208338"/>
            <a:ext cx="583406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Mecanismo de adsorção dos CONs no hidróxido metálico formado pela adição do coagulante !!!</a:t>
            </a:r>
          </a:p>
        </p:txBody>
      </p:sp>
      <p:cxnSp>
        <p:nvCxnSpPr>
          <p:cNvPr id="117787" name="AutoShape 49">
            <a:extLst>
              <a:ext uri="{FF2B5EF4-FFF2-40B4-BE49-F238E27FC236}">
                <a16:creationId xmlns:a16="http://schemas.microsoft.com/office/drawing/2014/main" id="{527E89EE-0FB1-4412-AE89-E86712017BC4}"/>
              </a:ext>
            </a:extLst>
          </p:cNvPr>
          <p:cNvCxnSpPr>
            <a:cxnSpLocks noChangeShapeType="1"/>
            <a:stCxn id="434224" idx="0"/>
            <a:endCxn id="434223" idx="2"/>
          </p:cNvCxnSpPr>
          <p:nvPr/>
        </p:nvCxnSpPr>
        <p:spPr bwMode="auto">
          <a:xfrm rot="5400000" flipH="1">
            <a:off x="5737225" y="2968625"/>
            <a:ext cx="423863" cy="55563"/>
          </a:xfrm>
          <a:prstGeom prst="curvedConnector3">
            <a:avLst>
              <a:gd name="adj1" fmla="val 4981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4227" name="Rectangle 51">
            <a:extLst>
              <a:ext uri="{FF2B5EF4-FFF2-40B4-BE49-F238E27FC236}">
                <a16:creationId xmlns:a16="http://schemas.microsoft.com/office/drawing/2014/main" id="{DBFF1215-6A5A-4C67-9C48-989FBC62D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sp>
        <p:nvSpPr>
          <p:cNvPr id="117789" name="Freeform 52">
            <a:extLst>
              <a:ext uri="{FF2B5EF4-FFF2-40B4-BE49-F238E27FC236}">
                <a16:creationId xmlns:a16="http://schemas.microsoft.com/office/drawing/2014/main" id="{1BA6F4E5-A740-4ADB-9D39-36E561266E4B}"/>
              </a:ext>
            </a:extLst>
          </p:cNvPr>
          <p:cNvSpPr>
            <a:spLocks/>
          </p:cNvSpPr>
          <p:nvPr/>
        </p:nvSpPr>
        <p:spPr bwMode="auto">
          <a:xfrm>
            <a:off x="828675" y="350202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7790" name="Freeform 53">
            <a:extLst>
              <a:ext uri="{FF2B5EF4-FFF2-40B4-BE49-F238E27FC236}">
                <a16:creationId xmlns:a16="http://schemas.microsoft.com/office/drawing/2014/main" id="{F9B0375C-9A8F-4287-A785-2C396890C04C}"/>
              </a:ext>
            </a:extLst>
          </p:cNvPr>
          <p:cNvSpPr>
            <a:spLocks/>
          </p:cNvSpPr>
          <p:nvPr/>
        </p:nvSpPr>
        <p:spPr bwMode="auto">
          <a:xfrm>
            <a:off x="2266950" y="3608388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7791" name="Freeform 54">
            <a:extLst>
              <a:ext uri="{FF2B5EF4-FFF2-40B4-BE49-F238E27FC236}">
                <a16:creationId xmlns:a16="http://schemas.microsoft.com/office/drawing/2014/main" id="{66A0E330-0B63-40B7-B2AB-E20F47AD51A0}"/>
              </a:ext>
            </a:extLst>
          </p:cNvPr>
          <p:cNvSpPr>
            <a:spLocks/>
          </p:cNvSpPr>
          <p:nvPr/>
        </p:nvSpPr>
        <p:spPr bwMode="auto">
          <a:xfrm>
            <a:off x="539750" y="4221163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7792" name="Freeform 55">
            <a:extLst>
              <a:ext uri="{FF2B5EF4-FFF2-40B4-BE49-F238E27FC236}">
                <a16:creationId xmlns:a16="http://schemas.microsoft.com/office/drawing/2014/main" id="{FF9A39EF-B424-4F84-8BD6-2C69059B1F0E}"/>
              </a:ext>
            </a:extLst>
          </p:cNvPr>
          <p:cNvSpPr>
            <a:spLocks/>
          </p:cNvSpPr>
          <p:nvPr/>
        </p:nvSpPr>
        <p:spPr bwMode="auto">
          <a:xfrm>
            <a:off x="1908175" y="2349500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7793" name="Freeform 56">
            <a:extLst>
              <a:ext uri="{FF2B5EF4-FFF2-40B4-BE49-F238E27FC236}">
                <a16:creationId xmlns:a16="http://schemas.microsoft.com/office/drawing/2014/main" id="{5A2F8893-D6B3-4FD5-910E-20E7E4AD2662}"/>
              </a:ext>
            </a:extLst>
          </p:cNvPr>
          <p:cNvSpPr>
            <a:spLocks/>
          </p:cNvSpPr>
          <p:nvPr/>
        </p:nvSpPr>
        <p:spPr bwMode="auto">
          <a:xfrm>
            <a:off x="1055688" y="2387600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7794" name="Freeform 57">
            <a:extLst>
              <a:ext uri="{FF2B5EF4-FFF2-40B4-BE49-F238E27FC236}">
                <a16:creationId xmlns:a16="http://schemas.microsoft.com/office/drawing/2014/main" id="{2E1F89C1-76FE-4680-B246-B25F0C9A1E72}"/>
              </a:ext>
            </a:extLst>
          </p:cNvPr>
          <p:cNvSpPr>
            <a:spLocks/>
          </p:cNvSpPr>
          <p:nvPr/>
        </p:nvSpPr>
        <p:spPr bwMode="auto">
          <a:xfrm>
            <a:off x="468313" y="3035300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7795" name="Freeform 58">
            <a:extLst>
              <a:ext uri="{FF2B5EF4-FFF2-40B4-BE49-F238E27FC236}">
                <a16:creationId xmlns:a16="http://schemas.microsoft.com/office/drawing/2014/main" id="{77D52A97-B146-4689-8C35-A1F95C7389BD}"/>
              </a:ext>
            </a:extLst>
          </p:cNvPr>
          <p:cNvSpPr>
            <a:spLocks/>
          </p:cNvSpPr>
          <p:nvPr/>
        </p:nvSpPr>
        <p:spPr bwMode="auto">
          <a:xfrm>
            <a:off x="1692275" y="4391025"/>
            <a:ext cx="287338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4 w 317"/>
              <a:gd name="T7" fmla="*/ 215900 h 226"/>
              <a:gd name="T8" fmla="*/ 287338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7502EB42-CC5B-4823-9082-150C53954DD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7" name="AutoShape 3">
            <a:extLst>
              <a:ext uri="{FF2B5EF4-FFF2-40B4-BE49-F238E27FC236}">
                <a16:creationId xmlns:a16="http://schemas.microsoft.com/office/drawing/2014/main" id="{81412666-B2F4-4629-B0C6-703A8EDD4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349500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118788" name="Group 15">
            <a:extLst>
              <a:ext uri="{FF2B5EF4-FFF2-40B4-BE49-F238E27FC236}">
                <a16:creationId xmlns:a16="http://schemas.microsoft.com/office/drawing/2014/main" id="{8A9A7C42-3BF6-4B9B-AD96-D0E8D02B066C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179763"/>
            <a:ext cx="360363" cy="360362"/>
            <a:chOff x="449" y="3412"/>
            <a:chExt cx="227" cy="227"/>
          </a:xfrm>
        </p:grpSpPr>
        <p:sp>
          <p:nvSpPr>
            <p:cNvPr id="118825" name="Oval 16">
              <a:extLst>
                <a:ext uri="{FF2B5EF4-FFF2-40B4-BE49-F238E27FC236}">
                  <a16:creationId xmlns:a16="http://schemas.microsoft.com/office/drawing/2014/main" id="{DD4D424D-345F-496D-B8E4-4D6084895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8826" name="Oval 17">
              <a:extLst>
                <a:ext uri="{FF2B5EF4-FFF2-40B4-BE49-F238E27FC236}">
                  <a16:creationId xmlns:a16="http://schemas.microsoft.com/office/drawing/2014/main" id="{4C3B09FA-A938-4565-AE0A-FFBD712D0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449554" name="Text Box 18">
            <a:extLst>
              <a:ext uri="{FF2B5EF4-FFF2-40B4-BE49-F238E27FC236}">
                <a16:creationId xmlns:a16="http://schemas.microsoft.com/office/drawing/2014/main" id="{E861BAE5-BE24-46E3-81B7-02472A0E6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5445125"/>
            <a:ext cx="80613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Adsorção dos CONs no hidróxido metálico !!!</a:t>
            </a:r>
          </a:p>
        </p:txBody>
      </p:sp>
      <p:grpSp>
        <p:nvGrpSpPr>
          <p:cNvPr id="118790" name="Group 19">
            <a:extLst>
              <a:ext uri="{FF2B5EF4-FFF2-40B4-BE49-F238E27FC236}">
                <a16:creationId xmlns:a16="http://schemas.microsoft.com/office/drawing/2014/main" id="{0689AE9E-577C-45D4-AD3D-DF1AF3F400A6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754438"/>
            <a:ext cx="360363" cy="360362"/>
            <a:chOff x="449" y="3412"/>
            <a:chExt cx="227" cy="227"/>
          </a:xfrm>
        </p:grpSpPr>
        <p:sp>
          <p:nvSpPr>
            <p:cNvPr id="118823" name="Oval 20">
              <a:extLst>
                <a:ext uri="{FF2B5EF4-FFF2-40B4-BE49-F238E27FC236}">
                  <a16:creationId xmlns:a16="http://schemas.microsoft.com/office/drawing/2014/main" id="{DFA4F6A0-D4E1-4827-A543-F5E0CC417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8824" name="Oval 21">
              <a:extLst>
                <a:ext uri="{FF2B5EF4-FFF2-40B4-BE49-F238E27FC236}">
                  <a16:creationId xmlns:a16="http://schemas.microsoft.com/office/drawing/2014/main" id="{A57FF700-EE52-47FB-9952-F568451C0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8791" name="Group 22">
            <a:extLst>
              <a:ext uri="{FF2B5EF4-FFF2-40B4-BE49-F238E27FC236}">
                <a16:creationId xmlns:a16="http://schemas.microsoft.com/office/drawing/2014/main" id="{CED77C45-B350-4851-B9B7-8B7C16207281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2530475"/>
            <a:ext cx="360362" cy="360363"/>
            <a:chOff x="449" y="3412"/>
            <a:chExt cx="227" cy="227"/>
          </a:xfrm>
        </p:grpSpPr>
        <p:sp>
          <p:nvSpPr>
            <p:cNvPr id="118821" name="Oval 23">
              <a:extLst>
                <a:ext uri="{FF2B5EF4-FFF2-40B4-BE49-F238E27FC236}">
                  <a16:creationId xmlns:a16="http://schemas.microsoft.com/office/drawing/2014/main" id="{6F9EDFBD-6D45-45A0-9315-B2FE3208F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8822" name="Oval 24">
              <a:extLst>
                <a:ext uri="{FF2B5EF4-FFF2-40B4-BE49-F238E27FC236}">
                  <a16:creationId xmlns:a16="http://schemas.microsoft.com/office/drawing/2014/main" id="{BA4C12E8-5E03-4F64-AD79-24B3C5C8C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8792" name="Group 25">
            <a:extLst>
              <a:ext uri="{FF2B5EF4-FFF2-40B4-BE49-F238E27FC236}">
                <a16:creationId xmlns:a16="http://schemas.microsoft.com/office/drawing/2014/main" id="{7E017FDE-6DEF-4E54-BB49-A937C2A93A48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3860800"/>
            <a:ext cx="360363" cy="360363"/>
            <a:chOff x="449" y="3412"/>
            <a:chExt cx="227" cy="227"/>
          </a:xfrm>
        </p:grpSpPr>
        <p:sp>
          <p:nvSpPr>
            <p:cNvPr id="118819" name="Oval 26">
              <a:extLst>
                <a:ext uri="{FF2B5EF4-FFF2-40B4-BE49-F238E27FC236}">
                  <a16:creationId xmlns:a16="http://schemas.microsoft.com/office/drawing/2014/main" id="{6845880B-4868-427B-9D20-2B6C3BBA7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8820" name="Oval 27">
              <a:extLst>
                <a:ext uri="{FF2B5EF4-FFF2-40B4-BE49-F238E27FC236}">
                  <a16:creationId xmlns:a16="http://schemas.microsoft.com/office/drawing/2014/main" id="{B1E5B662-1E99-45BE-B2C5-624A99FC4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8793" name="Group 28">
            <a:extLst>
              <a:ext uri="{FF2B5EF4-FFF2-40B4-BE49-F238E27FC236}">
                <a16:creationId xmlns:a16="http://schemas.microsoft.com/office/drawing/2014/main" id="{2EA9DDE2-85DE-4A5B-B5FE-A0FABB5C6A91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4475163"/>
            <a:ext cx="360362" cy="360362"/>
            <a:chOff x="449" y="3412"/>
            <a:chExt cx="227" cy="227"/>
          </a:xfrm>
        </p:grpSpPr>
        <p:sp>
          <p:nvSpPr>
            <p:cNvPr id="118817" name="Oval 29">
              <a:extLst>
                <a:ext uri="{FF2B5EF4-FFF2-40B4-BE49-F238E27FC236}">
                  <a16:creationId xmlns:a16="http://schemas.microsoft.com/office/drawing/2014/main" id="{F046AC10-F76F-476E-B1A6-5BBABC7F4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8818" name="Oval 30">
              <a:extLst>
                <a:ext uri="{FF2B5EF4-FFF2-40B4-BE49-F238E27FC236}">
                  <a16:creationId xmlns:a16="http://schemas.microsoft.com/office/drawing/2014/main" id="{E752F2C0-9088-47FA-8F0C-F63DDC7B3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8794" name="Group 31">
            <a:extLst>
              <a:ext uri="{FF2B5EF4-FFF2-40B4-BE49-F238E27FC236}">
                <a16:creationId xmlns:a16="http://schemas.microsoft.com/office/drawing/2014/main" id="{3702732D-3959-4700-9FCC-B127B61886E4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4546600"/>
            <a:ext cx="360362" cy="360363"/>
            <a:chOff x="449" y="3412"/>
            <a:chExt cx="227" cy="227"/>
          </a:xfrm>
        </p:grpSpPr>
        <p:sp>
          <p:nvSpPr>
            <p:cNvPr id="118815" name="Oval 32">
              <a:extLst>
                <a:ext uri="{FF2B5EF4-FFF2-40B4-BE49-F238E27FC236}">
                  <a16:creationId xmlns:a16="http://schemas.microsoft.com/office/drawing/2014/main" id="{C2EDC51E-5E7A-4827-ABCC-D24A755BA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8816" name="Oval 33">
              <a:extLst>
                <a:ext uri="{FF2B5EF4-FFF2-40B4-BE49-F238E27FC236}">
                  <a16:creationId xmlns:a16="http://schemas.microsoft.com/office/drawing/2014/main" id="{0D235E0B-2DE2-4991-A226-4DB89B235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8795" name="Group 34">
            <a:extLst>
              <a:ext uri="{FF2B5EF4-FFF2-40B4-BE49-F238E27FC236}">
                <a16:creationId xmlns:a16="http://schemas.microsoft.com/office/drawing/2014/main" id="{05B3DC46-F6E9-46C5-9C6C-B7B3AEAB6022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3322638"/>
            <a:ext cx="360362" cy="360362"/>
            <a:chOff x="449" y="3412"/>
            <a:chExt cx="227" cy="227"/>
          </a:xfrm>
        </p:grpSpPr>
        <p:sp>
          <p:nvSpPr>
            <p:cNvPr id="118813" name="Oval 35">
              <a:extLst>
                <a:ext uri="{FF2B5EF4-FFF2-40B4-BE49-F238E27FC236}">
                  <a16:creationId xmlns:a16="http://schemas.microsoft.com/office/drawing/2014/main" id="{62C60332-F26B-41BF-A471-2B26DB862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8814" name="Oval 36">
              <a:extLst>
                <a:ext uri="{FF2B5EF4-FFF2-40B4-BE49-F238E27FC236}">
                  <a16:creationId xmlns:a16="http://schemas.microsoft.com/office/drawing/2014/main" id="{24680C86-773E-4C45-9BCD-F7E89682A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8796" name="Group 37">
            <a:extLst>
              <a:ext uri="{FF2B5EF4-FFF2-40B4-BE49-F238E27FC236}">
                <a16:creationId xmlns:a16="http://schemas.microsoft.com/office/drawing/2014/main" id="{6E212989-8854-4347-8864-2077677E57A6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3860800"/>
            <a:ext cx="360362" cy="360363"/>
            <a:chOff x="449" y="3412"/>
            <a:chExt cx="227" cy="227"/>
          </a:xfrm>
        </p:grpSpPr>
        <p:sp>
          <p:nvSpPr>
            <p:cNvPr id="118811" name="Oval 38">
              <a:extLst>
                <a:ext uri="{FF2B5EF4-FFF2-40B4-BE49-F238E27FC236}">
                  <a16:creationId xmlns:a16="http://schemas.microsoft.com/office/drawing/2014/main" id="{1D805D45-80ED-498B-A5F2-08186B9AE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8812" name="Oval 39">
              <a:extLst>
                <a:ext uri="{FF2B5EF4-FFF2-40B4-BE49-F238E27FC236}">
                  <a16:creationId xmlns:a16="http://schemas.microsoft.com/office/drawing/2014/main" id="{0EE4E061-CB8C-4523-B781-174564DDC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8797" name="Group 40">
            <a:extLst>
              <a:ext uri="{FF2B5EF4-FFF2-40B4-BE49-F238E27FC236}">
                <a16:creationId xmlns:a16="http://schemas.microsoft.com/office/drawing/2014/main" id="{744BF4C6-27DF-4D35-911C-78600058A13D}"/>
              </a:ext>
            </a:extLst>
          </p:cNvPr>
          <p:cNvGrpSpPr>
            <a:grpSpLocks/>
          </p:cNvGrpSpPr>
          <p:nvPr/>
        </p:nvGrpSpPr>
        <p:grpSpPr bwMode="auto">
          <a:xfrm>
            <a:off x="1836738" y="2530475"/>
            <a:ext cx="360362" cy="360363"/>
            <a:chOff x="449" y="3412"/>
            <a:chExt cx="227" cy="227"/>
          </a:xfrm>
        </p:grpSpPr>
        <p:sp>
          <p:nvSpPr>
            <p:cNvPr id="118809" name="Oval 41">
              <a:extLst>
                <a:ext uri="{FF2B5EF4-FFF2-40B4-BE49-F238E27FC236}">
                  <a16:creationId xmlns:a16="http://schemas.microsoft.com/office/drawing/2014/main" id="{2F47175E-830F-4E67-A47C-959F1E042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8810" name="Oval 42">
              <a:extLst>
                <a:ext uri="{FF2B5EF4-FFF2-40B4-BE49-F238E27FC236}">
                  <a16:creationId xmlns:a16="http://schemas.microsoft.com/office/drawing/2014/main" id="{96AEF9E8-8C95-4173-B5C5-04D0021AB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449579" name="Text Box 43">
            <a:extLst>
              <a:ext uri="{FF2B5EF4-FFF2-40B4-BE49-F238E27FC236}">
                <a16:creationId xmlns:a16="http://schemas.microsoft.com/office/drawing/2014/main" id="{63A744EE-5045-40C3-93A0-67301533A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2205038"/>
            <a:ext cx="6156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CONs + AlOH</a:t>
            </a:r>
            <a:r>
              <a:rPr lang="pt-BR" altLang="pt-BR" sz="3200" b="1" baseline="-25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</a:t>
            </a: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pt-BR" altLang="pt-BR" sz="32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 CON.AlOH</a:t>
            </a:r>
            <a:r>
              <a:rPr lang="pt-BR" altLang="pt-BR" sz="3200" b="1" baseline="-25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3(s)</a:t>
            </a:r>
          </a:p>
        </p:txBody>
      </p:sp>
      <p:cxnSp>
        <p:nvCxnSpPr>
          <p:cNvPr id="118799" name="AutoShape 45">
            <a:extLst>
              <a:ext uri="{FF2B5EF4-FFF2-40B4-BE49-F238E27FC236}">
                <a16:creationId xmlns:a16="http://schemas.microsoft.com/office/drawing/2014/main" id="{44DC5692-7C45-49F0-8695-3CFC0750805B}"/>
              </a:ext>
            </a:extLst>
          </p:cNvPr>
          <p:cNvCxnSpPr>
            <a:cxnSpLocks noChangeShapeType="1"/>
            <a:stCxn id="449590" idx="0"/>
            <a:endCxn id="449579" idx="2"/>
          </p:cNvCxnSpPr>
          <p:nvPr/>
        </p:nvCxnSpPr>
        <p:spPr bwMode="auto">
          <a:xfrm rot="-5400000">
            <a:off x="5680869" y="2972594"/>
            <a:ext cx="428625" cy="5238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9582" name="Rectangle 46">
            <a:extLst>
              <a:ext uri="{FF2B5EF4-FFF2-40B4-BE49-F238E27FC236}">
                <a16:creationId xmlns:a16="http://schemas.microsoft.com/office/drawing/2014/main" id="{3F517AAF-F976-4096-A01A-0BEB4F05E4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sp>
        <p:nvSpPr>
          <p:cNvPr id="118801" name="Freeform 47">
            <a:extLst>
              <a:ext uri="{FF2B5EF4-FFF2-40B4-BE49-F238E27FC236}">
                <a16:creationId xmlns:a16="http://schemas.microsoft.com/office/drawing/2014/main" id="{37C0B5D4-498C-4FA6-9850-BDC7716A2C78}"/>
              </a:ext>
            </a:extLst>
          </p:cNvPr>
          <p:cNvSpPr>
            <a:spLocks/>
          </p:cNvSpPr>
          <p:nvPr/>
        </p:nvSpPr>
        <p:spPr bwMode="auto">
          <a:xfrm>
            <a:off x="828675" y="350202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8802" name="Freeform 48">
            <a:extLst>
              <a:ext uri="{FF2B5EF4-FFF2-40B4-BE49-F238E27FC236}">
                <a16:creationId xmlns:a16="http://schemas.microsoft.com/office/drawing/2014/main" id="{B79FD38F-D6EE-4CFB-8FF2-209D1AF8D5C0}"/>
              </a:ext>
            </a:extLst>
          </p:cNvPr>
          <p:cNvSpPr>
            <a:spLocks/>
          </p:cNvSpPr>
          <p:nvPr/>
        </p:nvSpPr>
        <p:spPr bwMode="auto">
          <a:xfrm>
            <a:off x="2266950" y="3608388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8803" name="Freeform 49">
            <a:extLst>
              <a:ext uri="{FF2B5EF4-FFF2-40B4-BE49-F238E27FC236}">
                <a16:creationId xmlns:a16="http://schemas.microsoft.com/office/drawing/2014/main" id="{B2FC262A-C941-4072-9889-422F7EABF728}"/>
              </a:ext>
            </a:extLst>
          </p:cNvPr>
          <p:cNvSpPr>
            <a:spLocks/>
          </p:cNvSpPr>
          <p:nvPr/>
        </p:nvSpPr>
        <p:spPr bwMode="auto">
          <a:xfrm>
            <a:off x="539750" y="4221163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8804" name="Freeform 50">
            <a:extLst>
              <a:ext uri="{FF2B5EF4-FFF2-40B4-BE49-F238E27FC236}">
                <a16:creationId xmlns:a16="http://schemas.microsoft.com/office/drawing/2014/main" id="{C3F227A8-F7E5-4C48-8114-E39F2BF846A5}"/>
              </a:ext>
            </a:extLst>
          </p:cNvPr>
          <p:cNvSpPr>
            <a:spLocks/>
          </p:cNvSpPr>
          <p:nvPr/>
        </p:nvSpPr>
        <p:spPr bwMode="auto">
          <a:xfrm>
            <a:off x="1908175" y="2349500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8805" name="Freeform 51">
            <a:extLst>
              <a:ext uri="{FF2B5EF4-FFF2-40B4-BE49-F238E27FC236}">
                <a16:creationId xmlns:a16="http://schemas.microsoft.com/office/drawing/2014/main" id="{30E736C5-7E38-463B-BC01-0FE457853D81}"/>
              </a:ext>
            </a:extLst>
          </p:cNvPr>
          <p:cNvSpPr>
            <a:spLocks/>
          </p:cNvSpPr>
          <p:nvPr/>
        </p:nvSpPr>
        <p:spPr bwMode="auto">
          <a:xfrm>
            <a:off x="1055688" y="2387600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8806" name="Freeform 52">
            <a:extLst>
              <a:ext uri="{FF2B5EF4-FFF2-40B4-BE49-F238E27FC236}">
                <a16:creationId xmlns:a16="http://schemas.microsoft.com/office/drawing/2014/main" id="{59F22C96-A268-4F87-81FC-9F9D7536C548}"/>
              </a:ext>
            </a:extLst>
          </p:cNvPr>
          <p:cNvSpPr>
            <a:spLocks/>
          </p:cNvSpPr>
          <p:nvPr/>
        </p:nvSpPr>
        <p:spPr bwMode="auto">
          <a:xfrm>
            <a:off x="468313" y="3035300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8807" name="Freeform 53">
            <a:extLst>
              <a:ext uri="{FF2B5EF4-FFF2-40B4-BE49-F238E27FC236}">
                <a16:creationId xmlns:a16="http://schemas.microsoft.com/office/drawing/2014/main" id="{ABE9D5F4-1E40-460D-ADF1-3B708B665FD1}"/>
              </a:ext>
            </a:extLst>
          </p:cNvPr>
          <p:cNvSpPr>
            <a:spLocks/>
          </p:cNvSpPr>
          <p:nvPr/>
        </p:nvSpPr>
        <p:spPr bwMode="auto">
          <a:xfrm>
            <a:off x="1692275" y="4391025"/>
            <a:ext cx="287338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4 w 317"/>
              <a:gd name="T7" fmla="*/ 215900 h 226"/>
              <a:gd name="T8" fmla="*/ 287338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449590" name="Text Box 54">
            <a:extLst>
              <a:ext uri="{FF2B5EF4-FFF2-40B4-BE49-F238E27FC236}">
                <a16:creationId xmlns:a16="http://schemas.microsoft.com/office/drawing/2014/main" id="{1A8E5664-8099-44FF-A8CE-66A2CECC0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213100"/>
            <a:ext cx="5329238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Composição química dos CONs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pH de coagulação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Tipo de coagulante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Dosagem de coagulante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91471270-ADB8-4604-B576-42EC3313459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6232" name="Text Box 8">
            <a:extLst>
              <a:ext uri="{FF2B5EF4-FFF2-40B4-BE49-F238E27FC236}">
                <a16:creationId xmlns:a16="http://schemas.microsoft.com/office/drawing/2014/main" id="{3112BCF3-3ED6-4A14-AA88-7C08C337D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954213"/>
            <a:ext cx="52562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concentração de colóides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Turbidez  e baixa concentração de CONs !!!</a:t>
            </a:r>
          </a:p>
        </p:txBody>
      </p:sp>
      <p:cxnSp>
        <p:nvCxnSpPr>
          <p:cNvPr id="119812" name="AutoShape 9">
            <a:extLst>
              <a:ext uri="{FF2B5EF4-FFF2-40B4-BE49-F238E27FC236}">
                <a16:creationId xmlns:a16="http://schemas.microsoft.com/office/drawing/2014/main" id="{E8B826AE-DFBA-4EFC-ABDA-FF4C4EBA5BC5}"/>
              </a:ext>
            </a:extLst>
          </p:cNvPr>
          <p:cNvCxnSpPr>
            <a:cxnSpLocks noChangeShapeType="1"/>
            <a:stCxn id="436232" idx="1"/>
            <a:endCxn id="119822" idx="5"/>
          </p:cNvCxnSpPr>
          <p:nvPr/>
        </p:nvCxnSpPr>
        <p:spPr bwMode="auto">
          <a:xfrm rot="10800000" flipV="1">
            <a:off x="2843213" y="2547938"/>
            <a:ext cx="865187" cy="800100"/>
          </a:xfrm>
          <a:prstGeom prst="curvedConnector3">
            <a:avLst>
              <a:gd name="adj1" fmla="val 49907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6240" name="Text Box 16">
            <a:extLst>
              <a:ext uri="{FF2B5EF4-FFF2-40B4-BE49-F238E27FC236}">
                <a16:creationId xmlns:a16="http://schemas.microsoft.com/office/drawing/2014/main" id="{28F1E669-74F5-4BD1-B2FB-C642275B4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956300"/>
            <a:ext cx="5341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Adsorção-Neutralização !!!</a:t>
            </a:r>
          </a:p>
        </p:txBody>
      </p:sp>
      <p:sp>
        <p:nvSpPr>
          <p:cNvPr id="436241" name="Text Box 17">
            <a:extLst>
              <a:ext uri="{FF2B5EF4-FFF2-40B4-BE49-F238E27FC236}">
                <a16:creationId xmlns:a16="http://schemas.microsoft.com/office/drawing/2014/main" id="{5886657D-36F1-402A-907C-BAC39A1CD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157788"/>
            <a:ext cx="4537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Filtração em Linha !!!</a:t>
            </a:r>
          </a:p>
        </p:txBody>
      </p:sp>
      <p:sp>
        <p:nvSpPr>
          <p:cNvPr id="119815" name="Text Box 18">
            <a:extLst>
              <a:ext uri="{FF2B5EF4-FFF2-40B4-BE49-F238E27FC236}">
                <a16:creationId xmlns:a16="http://schemas.microsoft.com/office/drawing/2014/main" id="{C0C96766-705A-476F-9438-12FBECCDA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3716338"/>
            <a:ext cx="2093912" cy="47625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119816" name="Text Box 19">
            <a:extLst>
              <a:ext uri="{FF2B5EF4-FFF2-40B4-BE49-F238E27FC236}">
                <a16:creationId xmlns:a16="http://schemas.microsoft.com/office/drawing/2014/main" id="{7DF286CC-4219-42CD-A5EE-20BF06BD6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716338"/>
            <a:ext cx="2095500" cy="47625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cxnSp>
        <p:nvCxnSpPr>
          <p:cNvPr id="119817" name="AutoShape 20">
            <a:extLst>
              <a:ext uri="{FF2B5EF4-FFF2-40B4-BE49-F238E27FC236}">
                <a16:creationId xmlns:a16="http://schemas.microsoft.com/office/drawing/2014/main" id="{E6AD2AFD-77DC-411A-8CD0-2A1E122E1A26}"/>
              </a:ext>
            </a:extLst>
          </p:cNvPr>
          <p:cNvCxnSpPr>
            <a:cxnSpLocks noChangeShapeType="1"/>
            <a:stCxn id="119815" idx="3"/>
            <a:endCxn id="119816" idx="1"/>
          </p:cNvCxnSpPr>
          <p:nvPr/>
        </p:nvCxnSpPr>
        <p:spPr bwMode="auto">
          <a:xfrm>
            <a:off x="5549900" y="3905250"/>
            <a:ext cx="10033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818" name="AutoShape 21">
            <a:extLst>
              <a:ext uri="{FF2B5EF4-FFF2-40B4-BE49-F238E27FC236}">
                <a16:creationId xmlns:a16="http://schemas.microsoft.com/office/drawing/2014/main" id="{33BE2C55-F94F-4483-A72C-D06D75004172}"/>
              </a:ext>
            </a:extLst>
          </p:cNvPr>
          <p:cNvCxnSpPr>
            <a:cxnSpLocks noChangeShapeType="1"/>
            <a:stCxn id="436241" idx="0"/>
            <a:endCxn id="119815" idx="2"/>
          </p:cNvCxnSpPr>
          <p:nvPr/>
        </p:nvCxnSpPr>
        <p:spPr bwMode="auto">
          <a:xfrm rot="-5400000">
            <a:off x="3641726" y="4295775"/>
            <a:ext cx="965200" cy="758825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819" name="Text Box 22">
            <a:extLst>
              <a:ext uri="{FF2B5EF4-FFF2-40B4-BE49-F238E27FC236}">
                <a16:creationId xmlns:a16="http://schemas.microsoft.com/office/drawing/2014/main" id="{FC8D67FB-176C-4A46-98AE-F7B7C749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0" y="5037138"/>
            <a:ext cx="2303463" cy="47625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119820" name="AutoShape 23">
            <a:extLst>
              <a:ext uri="{FF2B5EF4-FFF2-40B4-BE49-F238E27FC236}">
                <a16:creationId xmlns:a16="http://schemas.microsoft.com/office/drawing/2014/main" id="{D34C454D-8FCE-4988-90F4-3367C30ADB7D}"/>
              </a:ext>
            </a:extLst>
          </p:cNvPr>
          <p:cNvCxnSpPr>
            <a:cxnSpLocks noChangeShapeType="1"/>
            <a:stCxn id="119816" idx="2"/>
            <a:endCxn id="119819" idx="0"/>
          </p:cNvCxnSpPr>
          <p:nvPr/>
        </p:nvCxnSpPr>
        <p:spPr bwMode="auto">
          <a:xfrm flipH="1">
            <a:off x="7597775" y="4192588"/>
            <a:ext cx="3175" cy="8445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6249" name="Rectangle 25">
            <a:extLst>
              <a:ext uri="{FF2B5EF4-FFF2-40B4-BE49-F238E27FC236}">
                <a16:creationId xmlns:a16="http://schemas.microsoft.com/office/drawing/2014/main" id="{047B837E-84F7-48DF-83FC-B6D4E7FA0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sp>
        <p:nvSpPr>
          <p:cNvPr id="119822" name="AutoShape 26">
            <a:extLst>
              <a:ext uri="{FF2B5EF4-FFF2-40B4-BE49-F238E27FC236}">
                <a16:creationId xmlns:a16="http://schemas.microsoft.com/office/drawing/2014/main" id="{B7D7CD33-45FD-431C-8956-97447B6C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2764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9823" name="Oval 27">
            <a:extLst>
              <a:ext uri="{FF2B5EF4-FFF2-40B4-BE49-F238E27FC236}">
                <a16:creationId xmlns:a16="http://schemas.microsoft.com/office/drawing/2014/main" id="{EFD376C8-EA5F-42F7-A28F-971BB3DC5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9338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9824" name="Oval 28">
            <a:extLst>
              <a:ext uri="{FF2B5EF4-FFF2-40B4-BE49-F238E27FC236}">
                <a16:creationId xmlns:a16="http://schemas.microsoft.com/office/drawing/2014/main" id="{108DD651-65F3-4709-9269-6BBAE6B97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3284538"/>
            <a:ext cx="287337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9825" name="Freeform 29">
            <a:extLst>
              <a:ext uri="{FF2B5EF4-FFF2-40B4-BE49-F238E27FC236}">
                <a16:creationId xmlns:a16="http://schemas.microsoft.com/office/drawing/2014/main" id="{43BA5983-139C-47A9-8748-63DD3F81F5B2}"/>
              </a:ext>
            </a:extLst>
          </p:cNvPr>
          <p:cNvSpPr>
            <a:spLocks/>
          </p:cNvSpPr>
          <p:nvPr/>
        </p:nvSpPr>
        <p:spPr bwMode="auto">
          <a:xfrm>
            <a:off x="539750" y="3213100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9826" name="Freeform 30">
            <a:extLst>
              <a:ext uri="{FF2B5EF4-FFF2-40B4-BE49-F238E27FC236}">
                <a16:creationId xmlns:a16="http://schemas.microsoft.com/office/drawing/2014/main" id="{EFA50D3C-7AED-4821-8C5D-F8C6ABE07B9E}"/>
              </a:ext>
            </a:extLst>
          </p:cNvPr>
          <p:cNvSpPr>
            <a:spLocks/>
          </p:cNvSpPr>
          <p:nvPr/>
        </p:nvSpPr>
        <p:spPr bwMode="auto">
          <a:xfrm>
            <a:off x="1044575" y="2565400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9827" name="Freeform 31">
            <a:extLst>
              <a:ext uri="{FF2B5EF4-FFF2-40B4-BE49-F238E27FC236}">
                <a16:creationId xmlns:a16="http://schemas.microsoft.com/office/drawing/2014/main" id="{289F0ECA-55BC-472B-A177-55D4B29D0BB8}"/>
              </a:ext>
            </a:extLst>
          </p:cNvPr>
          <p:cNvSpPr>
            <a:spLocks/>
          </p:cNvSpPr>
          <p:nvPr/>
        </p:nvSpPr>
        <p:spPr bwMode="auto">
          <a:xfrm>
            <a:off x="2268538" y="3141663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9828" name="Freeform 32">
            <a:extLst>
              <a:ext uri="{FF2B5EF4-FFF2-40B4-BE49-F238E27FC236}">
                <a16:creationId xmlns:a16="http://schemas.microsoft.com/office/drawing/2014/main" id="{31343D81-A926-4D87-8BA8-F114B3F927FD}"/>
              </a:ext>
            </a:extLst>
          </p:cNvPr>
          <p:cNvSpPr>
            <a:spLocks/>
          </p:cNvSpPr>
          <p:nvPr/>
        </p:nvSpPr>
        <p:spPr bwMode="auto">
          <a:xfrm>
            <a:off x="1331913" y="4365625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9829" name="Freeform 33">
            <a:extLst>
              <a:ext uri="{FF2B5EF4-FFF2-40B4-BE49-F238E27FC236}">
                <a16:creationId xmlns:a16="http://schemas.microsoft.com/office/drawing/2014/main" id="{30A6376D-C998-42D0-B10A-92F926DB13AF}"/>
              </a:ext>
            </a:extLst>
          </p:cNvPr>
          <p:cNvSpPr>
            <a:spLocks/>
          </p:cNvSpPr>
          <p:nvPr/>
        </p:nvSpPr>
        <p:spPr bwMode="auto">
          <a:xfrm>
            <a:off x="2266950" y="3933825"/>
            <a:ext cx="287338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4 w 317"/>
              <a:gd name="T7" fmla="*/ 215900 h 226"/>
              <a:gd name="T8" fmla="*/ 287338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19830" name="Oval 34">
            <a:extLst>
              <a:ext uri="{FF2B5EF4-FFF2-40B4-BE49-F238E27FC236}">
                <a16:creationId xmlns:a16="http://schemas.microsoft.com/office/drawing/2014/main" id="{B0216A4B-0054-4B46-AAA3-8D10688D0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07352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119831" name="Group 35">
            <a:extLst>
              <a:ext uri="{FF2B5EF4-FFF2-40B4-BE49-F238E27FC236}">
                <a16:creationId xmlns:a16="http://schemas.microsoft.com/office/drawing/2014/main" id="{8E2E78E0-B0BC-4486-A744-20B413E3EAD1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437063"/>
            <a:ext cx="358775" cy="427037"/>
            <a:chOff x="2472" y="3387"/>
            <a:chExt cx="226" cy="269"/>
          </a:xfrm>
        </p:grpSpPr>
        <p:sp>
          <p:nvSpPr>
            <p:cNvPr id="119842" name="Freeform 36">
              <a:extLst>
                <a:ext uri="{FF2B5EF4-FFF2-40B4-BE49-F238E27FC236}">
                  <a16:creationId xmlns:a16="http://schemas.microsoft.com/office/drawing/2014/main" id="{35D90515-99BC-4A77-A01A-F89A93AA1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9843" name="Oval 37">
              <a:extLst>
                <a:ext uri="{FF2B5EF4-FFF2-40B4-BE49-F238E27FC236}">
                  <a16:creationId xmlns:a16="http://schemas.microsoft.com/office/drawing/2014/main" id="{6A5AA2FA-6246-40E6-A6CB-E29852174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9832" name="Group 38">
            <a:extLst>
              <a:ext uri="{FF2B5EF4-FFF2-40B4-BE49-F238E27FC236}">
                <a16:creationId xmlns:a16="http://schemas.microsoft.com/office/drawing/2014/main" id="{70297AC9-5ECF-4FD7-BF5E-58BE812CA585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3717925"/>
            <a:ext cx="358775" cy="427038"/>
            <a:chOff x="2472" y="3387"/>
            <a:chExt cx="226" cy="269"/>
          </a:xfrm>
        </p:grpSpPr>
        <p:sp>
          <p:nvSpPr>
            <p:cNvPr id="119840" name="Freeform 39">
              <a:extLst>
                <a:ext uri="{FF2B5EF4-FFF2-40B4-BE49-F238E27FC236}">
                  <a16:creationId xmlns:a16="http://schemas.microsoft.com/office/drawing/2014/main" id="{5EBF8787-40B5-4E7A-A742-804200C89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19841" name="Oval 40">
              <a:extLst>
                <a:ext uri="{FF2B5EF4-FFF2-40B4-BE49-F238E27FC236}">
                  <a16:creationId xmlns:a16="http://schemas.microsoft.com/office/drawing/2014/main" id="{E0DED645-6600-4D32-AC93-D9752667B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19833" name="Oval 41">
            <a:extLst>
              <a:ext uri="{FF2B5EF4-FFF2-40B4-BE49-F238E27FC236}">
                <a16:creationId xmlns:a16="http://schemas.microsoft.com/office/drawing/2014/main" id="{8E5820ED-587C-4565-AE35-C0396C996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33575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9834" name="Oval 42">
            <a:extLst>
              <a:ext uri="{FF2B5EF4-FFF2-40B4-BE49-F238E27FC236}">
                <a16:creationId xmlns:a16="http://schemas.microsoft.com/office/drawing/2014/main" id="{BBB5C2AF-B31D-4505-ACB2-49A9026C9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0052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9835" name="Oval 43">
            <a:extLst>
              <a:ext uri="{FF2B5EF4-FFF2-40B4-BE49-F238E27FC236}">
                <a16:creationId xmlns:a16="http://schemas.microsoft.com/office/drawing/2014/main" id="{977CA4A8-FED6-47D9-8F86-97BD8F7E6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33575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9836" name="Oval 44">
            <a:extLst>
              <a:ext uri="{FF2B5EF4-FFF2-40B4-BE49-F238E27FC236}">
                <a16:creationId xmlns:a16="http://schemas.microsoft.com/office/drawing/2014/main" id="{87DB608D-E784-4AF8-A724-9DECC903A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4290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9837" name="Oval 45">
            <a:extLst>
              <a:ext uri="{FF2B5EF4-FFF2-40B4-BE49-F238E27FC236}">
                <a16:creationId xmlns:a16="http://schemas.microsoft.com/office/drawing/2014/main" id="{FFBD4D93-1369-4E32-8136-997B60E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429101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9838" name="Oval 46">
            <a:extLst>
              <a:ext uri="{FF2B5EF4-FFF2-40B4-BE49-F238E27FC236}">
                <a16:creationId xmlns:a16="http://schemas.microsoft.com/office/drawing/2014/main" id="{582336BD-CC4A-4EF3-8187-567046AAB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63" y="45593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9839" name="Oval 47">
            <a:extLst>
              <a:ext uri="{FF2B5EF4-FFF2-40B4-BE49-F238E27FC236}">
                <a16:creationId xmlns:a16="http://schemas.microsoft.com/office/drawing/2014/main" id="{B6A1C9D8-3302-4472-B37C-C4578506F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938" y="27447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C17005F3-05D0-4F40-A985-23372BD66C5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08" name="Text Box 8">
            <a:extLst>
              <a:ext uri="{FF2B5EF4-FFF2-40B4-BE49-F238E27FC236}">
                <a16:creationId xmlns:a16="http://schemas.microsoft.com/office/drawing/2014/main" id="{ABC3141B-E929-4193-AB0E-E6909AF40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989138"/>
            <a:ext cx="5111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concentração de colóides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Turbidez e baixa concentração de CONs !!!</a:t>
            </a:r>
          </a:p>
        </p:txBody>
      </p:sp>
      <p:cxnSp>
        <p:nvCxnSpPr>
          <p:cNvPr id="120836" name="AutoShape 9">
            <a:extLst>
              <a:ext uri="{FF2B5EF4-FFF2-40B4-BE49-F238E27FC236}">
                <a16:creationId xmlns:a16="http://schemas.microsoft.com/office/drawing/2014/main" id="{B40B748F-38AF-416C-879D-E2F8E9483E9E}"/>
              </a:ext>
            </a:extLst>
          </p:cNvPr>
          <p:cNvCxnSpPr>
            <a:cxnSpLocks noChangeShapeType="1"/>
            <a:stCxn id="435208" idx="1"/>
            <a:endCxn id="120848" idx="5"/>
          </p:cNvCxnSpPr>
          <p:nvPr/>
        </p:nvCxnSpPr>
        <p:spPr bwMode="auto">
          <a:xfrm rot="10800000" flipV="1">
            <a:off x="2914650" y="2582863"/>
            <a:ext cx="793750" cy="981075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5216" name="Text Box 16">
            <a:extLst>
              <a:ext uri="{FF2B5EF4-FFF2-40B4-BE49-F238E27FC236}">
                <a16:creationId xmlns:a16="http://schemas.microsoft.com/office/drawing/2014/main" id="{F70F9B62-FFDE-4399-BB25-87C23565B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6059488"/>
            <a:ext cx="5341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Adsorção-Neutralização !!!</a:t>
            </a:r>
          </a:p>
        </p:txBody>
      </p:sp>
      <p:sp>
        <p:nvSpPr>
          <p:cNvPr id="120838" name="Text Box 17">
            <a:extLst>
              <a:ext uri="{FF2B5EF4-FFF2-40B4-BE49-F238E27FC236}">
                <a16:creationId xmlns:a16="http://schemas.microsoft.com/office/drawing/2014/main" id="{76D09278-B74D-42FA-A24C-3565F052E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3643313"/>
            <a:ext cx="2093912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120839" name="Text Box 18">
            <a:extLst>
              <a:ext uri="{FF2B5EF4-FFF2-40B4-BE49-F238E27FC236}">
                <a16:creationId xmlns:a16="http://schemas.microsoft.com/office/drawing/2014/main" id="{E382F4FB-BAD3-4A29-9DFC-EB1D1F4BA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455988"/>
            <a:ext cx="2095500" cy="83185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Pré-floculação</a:t>
            </a:r>
          </a:p>
        </p:txBody>
      </p:sp>
      <p:cxnSp>
        <p:nvCxnSpPr>
          <p:cNvPr id="120840" name="AutoShape 19">
            <a:extLst>
              <a:ext uri="{FF2B5EF4-FFF2-40B4-BE49-F238E27FC236}">
                <a16:creationId xmlns:a16="http://schemas.microsoft.com/office/drawing/2014/main" id="{CE5B25B6-CE37-4E29-946F-A73B364B84A5}"/>
              </a:ext>
            </a:extLst>
          </p:cNvPr>
          <p:cNvCxnSpPr>
            <a:cxnSpLocks noChangeShapeType="1"/>
            <a:stCxn id="120838" idx="3"/>
            <a:endCxn id="120839" idx="1"/>
          </p:cNvCxnSpPr>
          <p:nvPr/>
        </p:nvCxnSpPr>
        <p:spPr bwMode="auto">
          <a:xfrm flipV="1">
            <a:off x="5549900" y="3871913"/>
            <a:ext cx="1003300" cy="47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1" name="AutoShape 20">
            <a:extLst>
              <a:ext uri="{FF2B5EF4-FFF2-40B4-BE49-F238E27FC236}">
                <a16:creationId xmlns:a16="http://schemas.microsoft.com/office/drawing/2014/main" id="{44B3896E-9F94-4132-8BAE-BB6113FC2B08}"/>
              </a:ext>
            </a:extLst>
          </p:cNvPr>
          <p:cNvCxnSpPr>
            <a:cxnSpLocks noChangeShapeType="1"/>
            <a:stCxn id="435225" idx="0"/>
            <a:endCxn id="120838" idx="2"/>
          </p:cNvCxnSpPr>
          <p:nvPr/>
        </p:nvCxnSpPr>
        <p:spPr bwMode="auto">
          <a:xfrm rot="-5400000">
            <a:off x="3572669" y="4442619"/>
            <a:ext cx="1263650" cy="598488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42" name="Text Box 21">
            <a:extLst>
              <a:ext uri="{FF2B5EF4-FFF2-40B4-BE49-F238E27FC236}">
                <a16:creationId xmlns:a16="http://schemas.microsoft.com/office/drawing/2014/main" id="{247060E8-7C07-4A31-ABB9-0929ED7EF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263" y="5097463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cxnSp>
        <p:nvCxnSpPr>
          <p:cNvPr id="120843" name="AutoShape 22">
            <a:extLst>
              <a:ext uri="{FF2B5EF4-FFF2-40B4-BE49-F238E27FC236}">
                <a16:creationId xmlns:a16="http://schemas.microsoft.com/office/drawing/2014/main" id="{703FA1FC-209F-48BF-A8E3-80265F2970F1}"/>
              </a:ext>
            </a:extLst>
          </p:cNvPr>
          <p:cNvCxnSpPr>
            <a:cxnSpLocks noChangeShapeType="1"/>
            <a:stCxn id="120839" idx="2"/>
            <a:endCxn id="120842" idx="0"/>
          </p:cNvCxnSpPr>
          <p:nvPr/>
        </p:nvCxnSpPr>
        <p:spPr bwMode="auto">
          <a:xfrm flipH="1">
            <a:off x="7593013" y="4287838"/>
            <a:ext cx="7937" cy="8096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0844" name="Text Box 23">
            <a:extLst>
              <a:ext uri="{FF2B5EF4-FFF2-40B4-BE49-F238E27FC236}">
                <a16:creationId xmlns:a16="http://schemas.microsoft.com/office/drawing/2014/main" id="{F0C663C8-AB14-459A-864C-E5F75B6AC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0" y="6192838"/>
            <a:ext cx="2303463" cy="47625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120845" name="AutoShape 24">
            <a:extLst>
              <a:ext uri="{FF2B5EF4-FFF2-40B4-BE49-F238E27FC236}">
                <a16:creationId xmlns:a16="http://schemas.microsoft.com/office/drawing/2014/main" id="{BC28DEFF-0EEC-4B67-AFD2-9D7755AB4F93}"/>
              </a:ext>
            </a:extLst>
          </p:cNvPr>
          <p:cNvCxnSpPr>
            <a:cxnSpLocks noChangeShapeType="1"/>
            <a:stCxn id="120842" idx="2"/>
            <a:endCxn id="120844" idx="0"/>
          </p:cNvCxnSpPr>
          <p:nvPr/>
        </p:nvCxnSpPr>
        <p:spPr bwMode="auto">
          <a:xfrm>
            <a:off x="7593013" y="5564188"/>
            <a:ext cx="4762" cy="6286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5225" name="Text Box 25">
            <a:extLst>
              <a:ext uri="{FF2B5EF4-FFF2-40B4-BE49-F238E27FC236}">
                <a16:creationId xmlns:a16="http://schemas.microsoft.com/office/drawing/2014/main" id="{D8AA194C-3752-4AE2-96BA-AE5EFADD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373688"/>
            <a:ext cx="370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Filtração Direta !!!</a:t>
            </a:r>
          </a:p>
        </p:txBody>
      </p:sp>
      <p:sp>
        <p:nvSpPr>
          <p:cNvPr id="435227" name="Rectangle 27">
            <a:extLst>
              <a:ext uri="{FF2B5EF4-FFF2-40B4-BE49-F238E27FC236}">
                <a16:creationId xmlns:a16="http://schemas.microsoft.com/office/drawing/2014/main" id="{BCD5DF0B-BB64-4D3D-AE48-CDFE21F2B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sp>
        <p:nvSpPr>
          <p:cNvPr id="120848" name="AutoShape 28">
            <a:extLst>
              <a:ext uri="{FF2B5EF4-FFF2-40B4-BE49-F238E27FC236}">
                <a16:creationId xmlns:a16="http://schemas.microsoft.com/office/drawing/2014/main" id="{76913717-7CCD-4F55-B6D1-5AF950B17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923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0849" name="Oval 29">
            <a:extLst>
              <a:ext uri="{FF2B5EF4-FFF2-40B4-BE49-F238E27FC236}">
                <a16:creationId xmlns:a16="http://schemas.microsoft.com/office/drawing/2014/main" id="{B14E8A8E-F1EB-46E0-BAEA-CB86A0DF0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1497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0850" name="Oval 30">
            <a:extLst>
              <a:ext uri="{FF2B5EF4-FFF2-40B4-BE49-F238E27FC236}">
                <a16:creationId xmlns:a16="http://schemas.microsoft.com/office/drawing/2014/main" id="{0201CAC0-C962-47D4-86ED-681426C6B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50043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0851" name="Freeform 31">
            <a:extLst>
              <a:ext uri="{FF2B5EF4-FFF2-40B4-BE49-F238E27FC236}">
                <a16:creationId xmlns:a16="http://schemas.microsoft.com/office/drawing/2014/main" id="{F67CB997-43F4-4E55-8CE9-27F2A2E2A040}"/>
              </a:ext>
            </a:extLst>
          </p:cNvPr>
          <p:cNvSpPr>
            <a:spLocks/>
          </p:cNvSpPr>
          <p:nvPr/>
        </p:nvSpPr>
        <p:spPr bwMode="auto">
          <a:xfrm>
            <a:off x="611188" y="3429000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0852" name="Freeform 32">
            <a:extLst>
              <a:ext uri="{FF2B5EF4-FFF2-40B4-BE49-F238E27FC236}">
                <a16:creationId xmlns:a16="http://schemas.microsoft.com/office/drawing/2014/main" id="{4B2D16FA-742D-4330-B6CF-B2DAD2C1BD74}"/>
              </a:ext>
            </a:extLst>
          </p:cNvPr>
          <p:cNvSpPr>
            <a:spLocks/>
          </p:cNvSpPr>
          <p:nvPr/>
        </p:nvSpPr>
        <p:spPr bwMode="auto">
          <a:xfrm>
            <a:off x="1116013" y="2781300"/>
            <a:ext cx="503237" cy="358775"/>
          </a:xfrm>
          <a:custGeom>
            <a:avLst/>
            <a:gdLst>
              <a:gd name="T0" fmla="*/ 0 w 317"/>
              <a:gd name="T1" fmla="*/ 0 h 226"/>
              <a:gd name="T2" fmla="*/ 71437 w 317"/>
              <a:gd name="T3" fmla="*/ 215900 h 226"/>
              <a:gd name="T4" fmla="*/ 215900 w 317"/>
              <a:gd name="T5" fmla="*/ 142875 h 226"/>
              <a:gd name="T6" fmla="*/ 287337 w 317"/>
              <a:gd name="T7" fmla="*/ 358775 h 226"/>
              <a:gd name="T8" fmla="*/ 503237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0853" name="Freeform 33">
            <a:extLst>
              <a:ext uri="{FF2B5EF4-FFF2-40B4-BE49-F238E27FC236}">
                <a16:creationId xmlns:a16="http://schemas.microsoft.com/office/drawing/2014/main" id="{32DE658F-2460-42B5-A39A-D976E0333C9F}"/>
              </a:ext>
            </a:extLst>
          </p:cNvPr>
          <p:cNvSpPr>
            <a:spLocks/>
          </p:cNvSpPr>
          <p:nvPr/>
        </p:nvSpPr>
        <p:spPr bwMode="auto">
          <a:xfrm>
            <a:off x="2339975" y="3357563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0854" name="Freeform 34">
            <a:extLst>
              <a:ext uri="{FF2B5EF4-FFF2-40B4-BE49-F238E27FC236}">
                <a16:creationId xmlns:a16="http://schemas.microsoft.com/office/drawing/2014/main" id="{80AC9C33-CAF0-4789-9875-5A9FA68AB5B3}"/>
              </a:ext>
            </a:extLst>
          </p:cNvPr>
          <p:cNvSpPr>
            <a:spLocks/>
          </p:cNvSpPr>
          <p:nvPr/>
        </p:nvSpPr>
        <p:spPr bwMode="auto">
          <a:xfrm>
            <a:off x="1403350" y="458152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0855" name="Freeform 35">
            <a:extLst>
              <a:ext uri="{FF2B5EF4-FFF2-40B4-BE49-F238E27FC236}">
                <a16:creationId xmlns:a16="http://schemas.microsoft.com/office/drawing/2014/main" id="{6B263652-0C0D-4843-A3C4-E4BCF844BB8A}"/>
              </a:ext>
            </a:extLst>
          </p:cNvPr>
          <p:cNvSpPr>
            <a:spLocks/>
          </p:cNvSpPr>
          <p:nvPr/>
        </p:nvSpPr>
        <p:spPr bwMode="auto">
          <a:xfrm>
            <a:off x="2338388" y="4149725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0856" name="Oval 36">
            <a:extLst>
              <a:ext uri="{FF2B5EF4-FFF2-40B4-BE49-F238E27FC236}">
                <a16:creationId xmlns:a16="http://schemas.microsoft.com/office/drawing/2014/main" id="{FDA74833-DEC0-4DC7-AD24-DED859C9C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4289425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120857" name="Group 37">
            <a:extLst>
              <a:ext uri="{FF2B5EF4-FFF2-40B4-BE49-F238E27FC236}">
                <a16:creationId xmlns:a16="http://schemas.microsoft.com/office/drawing/2014/main" id="{2497C112-7733-4DFF-8C9A-096E94346EAB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652963"/>
            <a:ext cx="358775" cy="427037"/>
            <a:chOff x="2472" y="3387"/>
            <a:chExt cx="226" cy="269"/>
          </a:xfrm>
        </p:grpSpPr>
        <p:sp>
          <p:nvSpPr>
            <p:cNvPr id="120868" name="Freeform 38">
              <a:extLst>
                <a:ext uri="{FF2B5EF4-FFF2-40B4-BE49-F238E27FC236}">
                  <a16:creationId xmlns:a16="http://schemas.microsoft.com/office/drawing/2014/main" id="{12D91ADE-E95D-4C61-B1DD-4CE996E7C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20869" name="Oval 39">
              <a:extLst>
                <a:ext uri="{FF2B5EF4-FFF2-40B4-BE49-F238E27FC236}">
                  <a16:creationId xmlns:a16="http://schemas.microsoft.com/office/drawing/2014/main" id="{910A582D-2706-45FA-84F7-9ADCA269C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0858" name="Group 40">
            <a:extLst>
              <a:ext uri="{FF2B5EF4-FFF2-40B4-BE49-F238E27FC236}">
                <a16:creationId xmlns:a16="http://schemas.microsoft.com/office/drawing/2014/main" id="{A72B6700-4DF5-4CB0-81C7-2536D8B6B3D4}"/>
              </a:ext>
            </a:extLst>
          </p:cNvPr>
          <p:cNvGrpSpPr>
            <a:grpSpLocks/>
          </p:cNvGrpSpPr>
          <p:nvPr/>
        </p:nvGrpSpPr>
        <p:grpSpPr bwMode="auto">
          <a:xfrm>
            <a:off x="1474788" y="3933825"/>
            <a:ext cx="358775" cy="427038"/>
            <a:chOff x="2472" y="3387"/>
            <a:chExt cx="226" cy="269"/>
          </a:xfrm>
        </p:grpSpPr>
        <p:sp>
          <p:nvSpPr>
            <p:cNvPr id="120866" name="Freeform 41">
              <a:extLst>
                <a:ext uri="{FF2B5EF4-FFF2-40B4-BE49-F238E27FC236}">
                  <a16:creationId xmlns:a16="http://schemas.microsoft.com/office/drawing/2014/main" id="{E678D4C5-2D19-4BC8-89D8-1DCED9C04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3387"/>
              <a:ext cx="181" cy="136"/>
            </a:xfrm>
            <a:custGeom>
              <a:avLst/>
              <a:gdLst>
                <a:gd name="T0" fmla="*/ 0 w 317"/>
                <a:gd name="T1" fmla="*/ 0 h 226"/>
                <a:gd name="T2" fmla="*/ 26 w 317"/>
                <a:gd name="T3" fmla="*/ 82 h 226"/>
                <a:gd name="T4" fmla="*/ 78 w 317"/>
                <a:gd name="T5" fmla="*/ 54 h 226"/>
                <a:gd name="T6" fmla="*/ 103 w 317"/>
                <a:gd name="T7" fmla="*/ 136 h 226"/>
                <a:gd name="T8" fmla="*/ 181 w 317"/>
                <a:gd name="T9" fmla="*/ 54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" h="226">
                  <a:moveTo>
                    <a:pt x="0" y="0"/>
                  </a:moveTo>
                  <a:cubicBezTo>
                    <a:pt x="11" y="60"/>
                    <a:pt x="22" y="121"/>
                    <a:pt x="45" y="136"/>
                  </a:cubicBezTo>
                  <a:cubicBezTo>
                    <a:pt x="68" y="151"/>
                    <a:pt x="113" y="75"/>
                    <a:pt x="136" y="90"/>
                  </a:cubicBezTo>
                  <a:cubicBezTo>
                    <a:pt x="159" y="105"/>
                    <a:pt x="151" y="226"/>
                    <a:pt x="181" y="226"/>
                  </a:cubicBezTo>
                  <a:cubicBezTo>
                    <a:pt x="211" y="226"/>
                    <a:pt x="294" y="113"/>
                    <a:pt x="317" y="90"/>
                  </a:cubicBezTo>
                </a:path>
              </a:pathLst>
            </a:custGeom>
            <a:noFill/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120867" name="Oval 42">
              <a:extLst>
                <a:ext uri="{FF2B5EF4-FFF2-40B4-BE49-F238E27FC236}">
                  <a16:creationId xmlns:a16="http://schemas.microsoft.com/office/drawing/2014/main" id="{5C6A0BBE-2F70-46DC-BF22-F91383A02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3475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20859" name="Oval 43">
            <a:extLst>
              <a:ext uri="{FF2B5EF4-FFF2-40B4-BE49-F238E27FC236}">
                <a16:creationId xmlns:a16="http://schemas.microsoft.com/office/drawing/2014/main" id="{C06900E6-18C0-41FF-831C-3DAECE84E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8" y="35734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0860" name="Oval 44">
            <a:extLst>
              <a:ext uri="{FF2B5EF4-FFF2-40B4-BE49-F238E27FC236}">
                <a16:creationId xmlns:a16="http://schemas.microsoft.com/office/drawing/2014/main" id="{25E6B06D-A8EF-451F-9849-F7AF23212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42211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0861" name="Oval 45">
            <a:extLst>
              <a:ext uri="{FF2B5EF4-FFF2-40B4-BE49-F238E27FC236}">
                <a16:creationId xmlns:a16="http://schemas.microsoft.com/office/drawing/2014/main" id="{2B08DFC6-A48F-492A-8DED-A736AE7BA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357346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0862" name="Oval 46">
            <a:extLst>
              <a:ext uri="{FF2B5EF4-FFF2-40B4-BE49-F238E27FC236}">
                <a16:creationId xmlns:a16="http://schemas.microsoft.com/office/drawing/2014/main" id="{0EAD62D0-28BE-4F3A-9ECD-A96F2B430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6449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0863" name="Oval 47">
            <a:extLst>
              <a:ext uri="{FF2B5EF4-FFF2-40B4-BE49-F238E27FC236}">
                <a16:creationId xmlns:a16="http://schemas.microsoft.com/office/drawing/2014/main" id="{92ED0783-31D1-4B9C-8F82-1C418A5B6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4506913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0864" name="Oval 48">
            <a:extLst>
              <a:ext uri="{FF2B5EF4-FFF2-40B4-BE49-F238E27FC236}">
                <a16:creationId xmlns:a16="http://schemas.microsoft.com/office/drawing/2014/main" id="{B3DE9726-D2AC-416F-AF4A-9FBA5F490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75200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0865" name="Oval 49">
            <a:extLst>
              <a:ext uri="{FF2B5EF4-FFF2-40B4-BE49-F238E27FC236}">
                <a16:creationId xmlns:a16="http://schemas.microsoft.com/office/drawing/2014/main" id="{23507447-695D-4E12-8BA5-8DCC1A506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75" y="296068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A4797D72-F80F-4E0D-BD1C-8B3D0AB23CC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7253" name="Text Box 5">
            <a:extLst>
              <a:ext uri="{FF2B5EF4-FFF2-40B4-BE49-F238E27FC236}">
                <a16:creationId xmlns:a16="http://schemas.microsoft.com/office/drawing/2014/main" id="{D75C9CF0-6282-408D-8369-D2970F5DD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1954213"/>
            <a:ext cx="46085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Alta concentração de colóides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Média a Alta Turbidez e elevada concentração de CONs !!!</a:t>
            </a:r>
          </a:p>
        </p:txBody>
      </p:sp>
      <p:cxnSp>
        <p:nvCxnSpPr>
          <p:cNvPr id="121860" name="AutoShape 6">
            <a:extLst>
              <a:ext uri="{FF2B5EF4-FFF2-40B4-BE49-F238E27FC236}">
                <a16:creationId xmlns:a16="http://schemas.microsoft.com/office/drawing/2014/main" id="{3FCC3966-B4C9-4B00-BF23-369588153FB5}"/>
              </a:ext>
            </a:extLst>
          </p:cNvPr>
          <p:cNvCxnSpPr>
            <a:cxnSpLocks noChangeShapeType="1"/>
            <a:stCxn id="437253" idx="1"/>
            <a:endCxn id="121872" idx="5"/>
          </p:cNvCxnSpPr>
          <p:nvPr/>
        </p:nvCxnSpPr>
        <p:spPr bwMode="auto">
          <a:xfrm rot="10800000" flipV="1">
            <a:off x="2843213" y="2547938"/>
            <a:ext cx="1368425" cy="10160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7258" name="Text Box 10">
            <a:extLst>
              <a:ext uri="{FF2B5EF4-FFF2-40B4-BE49-F238E27FC236}">
                <a16:creationId xmlns:a16="http://schemas.microsoft.com/office/drawing/2014/main" id="{5D220773-EBF0-4481-87D4-2049249E9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661025"/>
            <a:ext cx="25892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Varredura !!!</a:t>
            </a:r>
          </a:p>
        </p:txBody>
      </p:sp>
      <p:sp>
        <p:nvSpPr>
          <p:cNvPr id="121862" name="Text Box 35">
            <a:extLst>
              <a:ext uri="{FF2B5EF4-FFF2-40B4-BE49-F238E27FC236}">
                <a16:creationId xmlns:a16="http://schemas.microsoft.com/office/drawing/2014/main" id="{D5048C6A-DC73-4ADA-A2A3-670636E0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3717925"/>
            <a:ext cx="2093913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Coagulação</a:t>
            </a:r>
          </a:p>
        </p:txBody>
      </p:sp>
      <p:sp>
        <p:nvSpPr>
          <p:cNvPr id="121863" name="Text Box 36">
            <a:extLst>
              <a:ext uri="{FF2B5EF4-FFF2-40B4-BE49-F238E27FC236}">
                <a16:creationId xmlns:a16="http://schemas.microsoft.com/office/drawing/2014/main" id="{254D3FB9-76EA-4274-B9DC-30644ABD3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3716338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Floculação</a:t>
            </a:r>
          </a:p>
        </p:txBody>
      </p:sp>
      <p:cxnSp>
        <p:nvCxnSpPr>
          <p:cNvPr id="121864" name="AutoShape 37">
            <a:extLst>
              <a:ext uri="{FF2B5EF4-FFF2-40B4-BE49-F238E27FC236}">
                <a16:creationId xmlns:a16="http://schemas.microsoft.com/office/drawing/2014/main" id="{65F4744C-DC7B-4252-A9D7-72342E67AB03}"/>
              </a:ext>
            </a:extLst>
          </p:cNvPr>
          <p:cNvCxnSpPr>
            <a:cxnSpLocks noChangeShapeType="1"/>
            <a:stCxn id="121862" idx="3"/>
            <a:endCxn id="121863" idx="1"/>
          </p:cNvCxnSpPr>
          <p:nvPr/>
        </p:nvCxnSpPr>
        <p:spPr bwMode="auto">
          <a:xfrm flipV="1">
            <a:off x="5665788" y="3949700"/>
            <a:ext cx="10033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1865" name="Text Box 38">
            <a:extLst>
              <a:ext uri="{FF2B5EF4-FFF2-40B4-BE49-F238E27FC236}">
                <a16:creationId xmlns:a16="http://schemas.microsoft.com/office/drawing/2014/main" id="{4781C8A4-6C3F-4C33-AA6D-23EBAA889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5" y="4976813"/>
            <a:ext cx="20955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Filtração</a:t>
            </a:r>
          </a:p>
        </p:txBody>
      </p:sp>
      <p:sp>
        <p:nvSpPr>
          <p:cNvPr id="121866" name="Text Box 39">
            <a:extLst>
              <a:ext uri="{FF2B5EF4-FFF2-40B4-BE49-F238E27FC236}">
                <a16:creationId xmlns:a16="http://schemas.microsoft.com/office/drawing/2014/main" id="{776F29E6-9C3B-423E-BCB0-72ECEC475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4986338"/>
            <a:ext cx="2374900" cy="4667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Sedimentação</a:t>
            </a:r>
          </a:p>
        </p:txBody>
      </p:sp>
      <p:cxnSp>
        <p:nvCxnSpPr>
          <p:cNvPr id="121867" name="AutoShape 40">
            <a:extLst>
              <a:ext uri="{FF2B5EF4-FFF2-40B4-BE49-F238E27FC236}">
                <a16:creationId xmlns:a16="http://schemas.microsoft.com/office/drawing/2014/main" id="{AE0C7633-3859-4162-88D5-CF982D8774A6}"/>
              </a:ext>
            </a:extLst>
          </p:cNvPr>
          <p:cNvCxnSpPr>
            <a:cxnSpLocks noChangeShapeType="1"/>
            <a:stCxn id="121863" idx="2"/>
            <a:endCxn id="121866" idx="0"/>
          </p:cNvCxnSpPr>
          <p:nvPr/>
        </p:nvCxnSpPr>
        <p:spPr bwMode="auto">
          <a:xfrm flipH="1">
            <a:off x="7705725" y="4183063"/>
            <a:ext cx="11113" cy="8032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868" name="AutoShape 41">
            <a:extLst>
              <a:ext uri="{FF2B5EF4-FFF2-40B4-BE49-F238E27FC236}">
                <a16:creationId xmlns:a16="http://schemas.microsoft.com/office/drawing/2014/main" id="{4B90A4D9-333D-40A9-8C96-7D789473EB29}"/>
              </a:ext>
            </a:extLst>
          </p:cNvPr>
          <p:cNvCxnSpPr>
            <a:cxnSpLocks noChangeShapeType="1"/>
            <a:stCxn id="121866" idx="1"/>
            <a:endCxn id="121865" idx="3"/>
          </p:cNvCxnSpPr>
          <p:nvPr/>
        </p:nvCxnSpPr>
        <p:spPr bwMode="auto">
          <a:xfrm flipH="1" flipV="1">
            <a:off x="5876925" y="5210175"/>
            <a:ext cx="641350" cy="95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1869" name="Text Box 42">
            <a:extLst>
              <a:ext uri="{FF2B5EF4-FFF2-40B4-BE49-F238E27FC236}">
                <a16:creationId xmlns:a16="http://schemas.microsoft.com/office/drawing/2014/main" id="{3706ED39-B10A-4DB4-88CD-5D74BA65B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825" y="6121400"/>
            <a:ext cx="2303463" cy="47625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121870" name="AutoShape 43">
            <a:extLst>
              <a:ext uri="{FF2B5EF4-FFF2-40B4-BE49-F238E27FC236}">
                <a16:creationId xmlns:a16="http://schemas.microsoft.com/office/drawing/2014/main" id="{EE118F04-D418-4F7B-8E33-4ABC8160288C}"/>
              </a:ext>
            </a:extLst>
          </p:cNvPr>
          <p:cNvCxnSpPr>
            <a:cxnSpLocks noChangeShapeType="1"/>
            <a:stCxn id="121865" idx="2"/>
            <a:endCxn id="121869" idx="0"/>
          </p:cNvCxnSpPr>
          <p:nvPr/>
        </p:nvCxnSpPr>
        <p:spPr bwMode="auto">
          <a:xfrm>
            <a:off x="4829175" y="5443538"/>
            <a:ext cx="3175" cy="6778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7293" name="Rectangle 45">
            <a:extLst>
              <a:ext uri="{FF2B5EF4-FFF2-40B4-BE49-F238E27FC236}">
                <a16:creationId xmlns:a16="http://schemas.microsoft.com/office/drawing/2014/main" id="{41B63CB4-8BB1-4D4A-BFA3-4ADC057C3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496300" cy="17272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MECANISMOS DE COAGULAÇÃO, CONCEPÇÃO DE ETA’s e REMOÇÃO DE CONs</a:t>
            </a:r>
          </a:p>
        </p:txBody>
      </p:sp>
      <p:sp>
        <p:nvSpPr>
          <p:cNvPr id="121872" name="AutoShape 46">
            <a:extLst>
              <a:ext uri="{FF2B5EF4-FFF2-40B4-BE49-F238E27FC236}">
                <a16:creationId xmlns:a16="http://schemas.microsoft.com/office/drawing/2014/main" id="{2052EFB4-A714-4D30-9C90-93C504106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492375"/>
            <a:ext cx="2663825" cy="280828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121873" name="Group 47">
            <a:extLst>
              <a:ext uri="{FF2B5EF4-FFF2-40B4-BE49-F238E27FC236}">
                <a16:creationId xmlns:a16="http://schemas.microsoft.com/office/drawing/2014/main" id="{93D57F46-5218-4975-80E3-E2CCD62027A9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322638"/>
            <a:ext cx="360363" cy="360362"/>
            <a:chOff x="449" y="3412"/>
            <a:chExt cx="227" cy="227"/>
          </a:xfrm>
        </p:grpSpPr>
        <p:sp>
          <p:nvSpPr>
            <p:cNvPr id="121905" name="Oval 48">
              <a:extLst>
                <a:ext uri="{FF2B5EF4-FFF2-40B4-BE49-F238E27FC236}">
                  <a16:creationId xmlns:a16="http://schemas.microsoft.com/office/drawing/2014/main" id="{A3F4ABB4-BC27-4909-A48B-00567E9A0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1906" name="Oval 49">
              <a:extLst>
                <a:ext uri="{FF2B5EF4-FFF2-40B4-BE49-F238E27FC236}">
                  <a16:creationId xmlns:a16="http://schemas.microsoft.com/office/drawing/2014/main" id="{23A766D2-F0A9-4D09-A058-8776A2917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1874" name="Group 50">
            <a:extLst>
              <a:ext uri="{FF2B5EF4-FFF2-40B4-BE49-F238E27FC236}">
                <a16:creationId xmlns:a16="http://schemas.microsoft.com/office/drawing/2014/main" id="{3653FC8D-F0DD-4109-A1D3-8AAD8F24290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897313"/>
            <a:ext cx="360363" cy="360362"/>
            <a:chOff x="449" y="3412"/>
            <a:chExt cx="227" cy="227"/>
          </a:xfrm>
        </p:grpSpPr>
        <p:sp>
          <p:nvSpPr>
            <p:cNvPr id="121903" name="Oval 51">
              <a:extLst>
                <a:ext uri="{FF2B5EF4-FFF2-40B4-BE49-F238E27FC236}">
                  <a16:creationId xmlns:a16="http://schemas.microsoft.com/office/drawing/2014/main" id="{AE2763C7-1D97-44CE-92BC-E5BB27366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1904" name="Oval 52">
              <a:extLst>
                <a:ext uri="{FF2B5EF4-FFF2-40B4-BE49-F238E27FC236}">
                  <a16:creationId xmlns:a16="http://schemas.microsoft.com/office/drawing/2014/main" id="{9FDDB909-9144-4196-9ED6-2CADA8B2B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1875" name="Group 53">
            <a:extLst>
              <a:ext uri="{FF2B5EF4-FFF2-40B4-BE49-F238E27FC236}">
                <a16:creationId xmlns:a16="http://schemas.microsoft.com/office/drawing/2014/main" id="{00154021-D1ED-4693-A4A4-8D1326D5CAB3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2673350"/>
            <a:ext cx="360362" cy="360363"/>
            <a:chOff x="449" y="3412"/>
            <a:chExt cx="227" cy="227"/>
          </a:xfrm>
        </p:grpSpPr>
        <p:sp>
          <p:nvSpPr>
            <p:cNvPr id="121901" name="Oval 54">
              <a:extLst>
                <a:ext uri="{FF2B5EF4-FFF2-40B4-BE49-F238E27FC236}">
                  <a16:creationId xmlns:a16="http://schemas.microsoft.com/office/drawing/2014/main" id="{C9FDDF73-2EEF-40CF-B01A-E729A19AF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1902" name="Oval 55">
              <a:extLst>
                <a:ext uri="{FF2B5EF4-FFF2-40B4-BE49-F238E27FC236}">
                  <a16:creationId xmlns:a16="http://schemas.microsoft.com/office/drawing/2014/main" id="{3F90C920-F2F3-4931-834E-CA39B9AE4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1876" name="Group 56">
            <a:extLst>
              <a:ext uri="{FF2B5EF4-FFF2-40B4-BE49-F238E27FC236}">
                <a16:creationId xmlns:a16="http://schemas.microsoft.com/office/drawing/2014/main" id="{06F4B34F-BCB1-4CC0-8A27-247A38CC3C2A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4003675"/>
            <a:ext cx="360363" cy="360363"/>
            <a:chOff x="449" y="3412"/>
            <a:chExt cx="227" cy="227"/>
          </a:xfrm>
        </p:grpSpPr>
        <p:sp>
          <p:nvSpPr>
            <p:cNvPr id="121899" name="Oval 57">
              <a:extLst>
                <a:ext uri="{FF2B5EF4-FFF2-40B4-BE49-F238E27FC236}">
                  <a16:creationId xmlns:a16="http://schemas.microsoft.com/office/drawing/2014/main" id="{223D5FFE-04D8-4C11-879F-83AE5FAF7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1900" name="Oval 58">
              <a:extLst>
                <a:ext uri="{FF2B5EF4-FFF2-40B4-BE49-F238E27FC236}">
                  <a16:creationId xmlns:a16="http://schemas.microsoft.com/office/drawing/2014/main" id="{B086288D-A65C-4DBD-98A1-37F7CBDB9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1877" name="Group 59">
            <a:extLst>
              <a:ext uri="{FF2B5EF4-FFF2-40B4-BE49-F238E27FC236}">
                <a16:creationId xmlns:a16="http://schemas.microsoft.com/office/drawing/2014/main" id="{8D73B3B9-5B9C-4A28-A70E-F2C92A3DB103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4618038"/>
            <a:ext cx="360362" cy="360362"/>
            <a:chOff x="449" y="3412"/>
            <a:chExt cx="227" cy="227"/>
          </a:xfrm>
        </p:grpSpPr>
        <p:sp>
          <p:nvSpPr>
            <p:cNvPr id="121897" name="Oval 60">
              <a:extLst>
                <a:ext uri="{FF2B5EF4-FFF2-40B4-BE49-F238E27FC236}">
                  <a16:creationId xmlns:a16="http://schemas.microsoft.com/office/drawing/2014/main" id="{B8FD8E2B-7C5E-41C4-9C6E-00CA3EDB0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1898" name="Oval 61">
              <a:extLst>
                <a:ext uri="{FF2B5EF4-FFF2-40B4-BE49-F238E27FC236}">
                  <a16:creationId xmlns:a16="http://schemas.microsoft.com/office/drawing/2014/main" id="{0675CF82-806B-46A4-9E3C-D75EE9EB0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1878" name="Group 62">
            <a:extLst>
              <a:ext uri="{FF2B5EF4-FFF2-40B4-BE49-F238E27FC236}">
                <a16:creationId xmlns:a16="http://schemas.microsoft.com/office/drawing/2014/main" id="{66215A3F-66A7-4AED-8353-35162A8C05B8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4689475"/>
            <a:ext cx="360362" cy="360363"/>
            <a:chOff x="449" y="3412"/>
            <a:chExt cx="227" cy="227"/>
          </a:xfrm>
        </p:grpSpPr>
        <p:sp>
          <p:nvSpPr>
            <p:cNvPr id="121895" name="Oval 63">
              <a:extLst>
                <a:ext uri="{FF2B5EF4-FFF2-40B4-BE49-F238E27FC236}">
                  <a16:creationId xmlns:a16="http://schemas.microsoft.com/office/drawing/2014/main" id="{0F3D5D08-3858-47C2-BB93-FE7C02157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1896" name="Oval 64">
              <a:extLst>
                <a:ext uri="{FF2B5EF4-FFF2-40B4-BE49-F238E27FC236}">
                  <a16:creationId xmlns:a16="http://schemas.microsoft.com/office/drawing/2014/main" id="{0253B525-41AD-4CC9-9962-4A39D5A75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1879" name="Group 65">
            <a:extLst>
              <a:ext uri="{FF2B5EF4-FFF2-40B4-BE49-F238E27FC236}">
                <a16:creationId xmlns:a16="http://schemas.microsoft.com/office/drawing/2014/main" id="{CA42BBD2-9016-47AA-B8CB-02D887B2F38E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3465513"/>
            <a:ext cx="360362" cy="360362"/>
            <a:chOff x="449" y="3412"/>
            <a:chExt cx="227" cy="227"/>
          </a:xfrm>
        </p:grpSpPr>
        <p:sp>
          <p:nvSpPr>
            <p:cNvPr id="121893" name="Oval 66">
              <a:extLst>
                <a:ext uri="{FF2B5EF4-FFF2-40B4-BE49-F238E27FC236}">
                  <a16:creationId xmlns:a16="http://schemas.microsoft.com/office/drawing/2014/main" id="{4535911E-1830-46EE-A8DF-C0BB13FF7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1894" name="Oval 67">
              <a:extLst>
                <a:ext uri="{FF2B5EF4-FFF2-40B4-BE49-F238E27FC236}">
                  <a16:creationId xmlns:a16="http://schemas.microsoft.com/office/drawing/2014/main" id="{88A95384-B760-448F-8CB0-E3DF61C84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1880" name="Group 68">
            <a:extLst>
              <a:ext uri="{FF2B5EF4-FFF2-40B4-BE49-F238E27FC236}">
                <a16:creationId xmlns:a16="http://schemas.microsoft.com/office/drawing/2014/main" id="{E00AE5E1-8753-4540-BA40-DEC143AAEA9A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4003675"/>
            <a:ext cx="360362" cy="360363"/>
            <a:chOff x="449" y="3412"/>
            <a:chExt cx="227" cy="227"/>
          </a:xfrm>
        </p:grpSpPr>
        <p:sp>
          <p:nvSpPr>
            <p:cNvPr id="121891" name="Oval 69">
              <a:extLst>
                <a:ext uri="{FF2B5EF4-FFF2-40B4-BE49-F238E27FC236}">
                  <a16:creationId xmlns:a16="http://schemas.microsoft.com/office/drawing/2014/main" id="{E02D98F6-0F35-4932-BE9C-801DBFF09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1892" name="Oval 70">
              <a:extLst>
                <a:ext uri="{FF2B5EF4-FFF2-40B4-BE49-F238E27FC236}">
                  <a16:creationId xmlns:a16="http://schemas.microsoft.com/office/drawing/2014/main" id="{8303749A-D0F6-4EBA-AFDD-2AF5C0BFF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21881" name="Group 71">
            <a:extLst>
              <a:ext uri="{FF2B5EF4-FFF2-40B4-BE49-F238E27FC236}">
                <a16:creationId xmlns:a16="http://schemas.microsoft.com/office/drawing/2014/main" id="{D6E7681A-DB3A-41E3-B654-9B5D3969C521}"/>
              </a:ext>
            </a:extLst>
          </p:cNvPr>
          <p:cNvGrpSpPr>
            <a:grpSpLocks/>
          </p:cNvGrpSpPr>
          <p:nvPr/>
        </p:nvGrpSpPr>
        <p:grpSpPr bwMode="auto">
          <a:xfrm>
            <a:off x="1836738" y="2673350"/>
            <a:ext cx="360362" cy="360363"/>
            <a:chOff x="449" y="3412"/>
            <a:chExt cx="227" cy="227"/>
          </a:xfrm>
        </p:grpSpPr>
        <p:sp>
          <p:nvSpPr>
            <p:cNvPr id="121889" name="Oval 72">
              <a:extLst>
                <a:ext uri="{FF2B5EF4-FFF2-40B4-BE49-F238E27FC236}">
                  <a16:creationId xmlns:a16="http://schemas.microsoft.com/office/drawing/2014/main" id="{EFFF9231-A2B9-4D95-AFE5-4E170CE62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" y="3412"/>
              <a:ext cx="227" cy="22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1890" name="Oval 73">
              <a:extLst>
                <a:ext uri="{FF2B5EF4-FFF2-40B4-BE49-F238E27FC236}">
                  <a16:creationId xmlns:a16="http://schemas.microsoft.com/office/drawing/2014/main" id="{6BDD9199-7070-466B-B3E9-D214F3905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430"/>
              <a:ext cx="181" cy="1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21882" name="Freeform 74">
            <a:extLst>
              <a:ext uri="{FF2B5EF4-FFF2-40B4-BE49-F238E27FC236}">
                <a16:creationId xmlns:a16="http://schemas.microsoft.com/office/drawing/2014/main" id="{B7F20E9C-C3C3-4905-8C2E-A4B41A712FC0}"/>
              </a:ext>
            </a:extLst>
          </p:cNvPr>
          <p:cNvSpPr>
            <a:spLocks/>
          </p:cNvSpPr>
          <p:nvPr/>
        </p:nvSpPr>
        <p:spPr bwMode="auto">
          <a:xfrm>
            <a:off x="828675" y="3644900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1883" name="Freeform 75">
            <a:extLst>
              <a:ext uri="{FF2B5EF4-FFF2-40B4-BE49-F238E27FC236}">
                <a16:creationId xmlns:a16="http://schemas.microsoft.com/office/drawing/2014/main" id="{A0E6DD8D-39FD-422D-B6CB-3D69E1C61520}"/>
              </a:ext>
            </a:extLst>
          </p:cNvPr>
          <p:cNvSpPr>
            <a:spLocks/>
          </p:cNvSpPr>
          <p:nvPr/>
        </p:nvSpPr>
        <p:spPr bwMode="auto">
          <a:xfrm>
            <a:off x="2266950" y="3751263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1884" name="Freeform 76">
            <a:extLst>
              <a:ext uri="{FF2B5EF4-FFF2-40B4-BE49-F238E27FC236}">
                <a16:creationId xmlns:a16="http://schemas.microsoft.com/office/drawing/2014/main" id="{A1E9CE8C-0767-4730-B7E1-06AF442F59E2}"/>
              </a:ext>
            </a:extLst>
          </p:cNvPr>
          <p:cNvSpPr>
            <a:spLocks/>
          </p:cNvSpPr>
          <p:nvPr/>
        </p:nvSpPr>
        <p:spPr bwMode="auto">
          <a:xfrm>
            <a:off x="539750" y="4364038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1885" name="Freeform 77">
            <a:extLst>
              <a:ext uri="{FF2B5EF4-FFF2-40B4-BE49-F238E27FC236}">
                <a16:creationId xmlns:a16="http://schemas.microsoft.com/office/drawing/2014/main" id="{3825C60C-411E-46A6-87FF-856BC2619022}"/>
              </a:ext>
            </a:extLst>
          </p:cNvPr>
          <p:cNvSpPr>
            <a:spLocks/>
          </p:cNvSpPr>
          <p:nvPr/>
        </p:nvSpPr>
        <p:spPr bwMode="auto">
          <a:xfrm>
            <a:off x="1908175" y="2492375"/>
            <a:ext cx="503238" cy="358775"/>
          </a:xfrm>
          <a:custGeom>
            <a:avLst/>
            <a:gdLst>
              <a:gd name="T0" fmla="*/ 0 w 317"/>
              <a:gd name="T1" fmla="*/ 0 h 226"/>
              <a:gd name="T2" fmla="*/ 71438 w 317"/>
              <a:gd name="T3" fmla="*/ 215900 h 226"/>
              <a:gd name="T4" fmla="*/ 215900 w 317"/>
              <a:gd name="T5" fmla="*/ 142875 h 226"/>
              <a:gd name="T6" fmla="*/ 287338 w 317"/>
              <a:gd name="T7" fmla="*/ 358775 h 226"/>
              <a:gd name="T8" fmla="*/ 503238 w 317"/>
              <a:gd name="T9" fmla="*/ 142875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508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1886" name="Freeform 78">
            <a:extLst>
              <a:ext uri="{FF2B5EF4-FFF2-40B4-BE49-F238E27FC236}">
                <a16:creationId xmlns:a16="http://schemas.microsoft.com/office/drawing/2014/main" id="{19660E22-7691-4C93-AB34-0C28AAFEF2F0}"/>
              </a:ext>
            </a:extLst>
          </p:cNvPr>
          <p:cNvSpPr>
            <a:spLocks/>
          </p:cNvSpPr>
          <p:nvPr/>
        </p:nvSpPr>
        <p:spPr bwMode="auto">
          <a:xfrm>
            <a:off x="1055688" y="2530475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1887" name="Freeform 79">
            <a:extLst>
              <a:ext uri="{FF2B5EF4-FFF2-40B4-BE49-F238E27FC236}">
                <a16:creationId xmlns:a16="http://schemas.microsoft.com/office/drawing/2014/main" id="{8DC43C07-B806-4116-9C8F-D10B4AE658B0}"/>
              </a:ext>
            </a:extLst>
          </p:cNvPr>
          <p:cNvSpPr>
            <a:spLocks/>
          </p:cNvSpPr>
          <p:nvPr/>
        </p:nvSpPr>
        <p:spPr bwMode="auto">
          <a:xfrm>
            <a:off x="468313" y="3178175"/>
            <a:ext cx="287337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3 w 317"/>
              <a:gd name="T7" fmla="*/ 215900 h 226"/>
              <a:gd name="T8" fmla="*/ 287337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121888" name="Freeform 80">
            <a:extLst>
              <a:ext uri="{FF2B5EF4-FFF2-40B4-BE49-F238E27FC236}">
                <a16:creationId xmlns:a16="http://schemas.microsoft.com/office/drawing/2014/main" id="{14B6EA2E-2504-492F-A590-D9FE694936A8}"/>
              </a:ext>
            </a:extLst>
          </p:cNvPr>
          <p:cNvSpPr>
            <a:spLocks/>
          </p:cNvSpPr>
          <p:nvPr/>
        </p:nvSpPr>
        <p:spPr bwMode="auto">
          <a:xfrm>
            <a:off x="1692275" y="4533900"/>
            <a:ext cx="287338" cy="215900"/>
          </a:xfrm>
          <a:custGeom>
            <a:avLst/>
            <a:gdLst>
              <a:gd name="T0" fmla="*/ 0 w 317"/>
              <a:gd name="T1" fmla="*/ 0 h 226"/>
              <a:gd name="T2" fmla="*/ 40789 w 317"/>
              <a:gd name="T3" fmla="*/ 129922 h 226"/>
              <a:gd name="T4" fmla="*/ 123274 w 317"/>
              <a:gd name="T5" fmla="*/ 85978 h 226"/>
              <a:gd name="T6" fmla="*/ 164064 w 317"/>
              <a:gd name="T7" fmla="*/ 215900 h 226"/>
              <a:gd name="T8" fmla="*/ 287338 w 317"/>
              <a:gd name="T9" fmla="*/ 85978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226">
                <a:moveTo>
                  <a:pt x="0" y="0"/>
                </a:moveTo>
                <a:cubicBezTo>
                  <a:pt x="11" y="60"/>
                  <a:pt x="22" y="121"/>
                  <a:pt x="45" y="136"/>
                </a:cubicBezTo>
                <a:cubicBezTo>
                  <a:pt x="68" y="151"/>
                  <a:pt x="113" y="75"/>
                  <a:pt x="136" y="90"/>
                </a:cubicBezTo>
                <a:cubicBezTo>
                  <a:pt x="159" y="105"/>
                  <a:pt x="151" y="226"/>
                  <a:pt x="181" y="226"/>
                </a:cubicBezTo>
                <a:cubicBezTo>
                  <a:pt x="211" y="226"/>
                  <a:pt x="294" y="113"/>
                  <a:pt x="317" y="9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1" descr="ETA ABV 1">
            <a:extLst>
              <a:ext uri="{FF2B5EF4-FFF2-40B4-BE49-F238E27FC236}">
                <a16:creationId xmlns:a16="http://schemas.microsoft.com/office/drawing/2014/main" id="{6A9E5C89-A66E-4AE5-8793-BDD5774DD39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989138"/>
            <a:ext cx="7315200" cy="4586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3" name="Picture 2">
            <a:extLst>
              <a:ext uri="{FF2B5EF4-FFF2-40B4-BE49-F238E27FC236}">
                <a16:creationId xmlns:a16="http://schemas.microsoft.com/office/drawing/2014/main" id="{9A56EE0B-39DE-4C6C-824A-0924C8C65E3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59" name="Rectangle 15">
            <a:extLst>
              <a:ext uri="{FF2B5EF4-FFF2-40B4-BE49-F238E27FC236}">
                <a16:creationId xmlns:a16="http://schemas.microsoft.com/office/drawing/2014/main" id="{30687270-2713-4280-B96B-3F38A090F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26948A27-0C6A-49C4-8596-BB1817BD713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3395" name="Rectangle 3">
            <a:extLst>
              <a:ext uri="{FF2B5EF4-FFF2-40B4-BE49-F238E27FC236}">
                <a16:creationId xmlns:a16="http://schemas.microsoft.com/office/drawing/2014/main" id="{1B796912-DE76-430C-9B6B-3E58D7EB1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pSp>
        <p:nvGrpSpPr>
          <p:cNvPr id="123908" name="Group 20">
            <a:extLst>
              <a:ext uri="{FF2B5EF4-FFF2-40B4-BE49-F238E27FC236}">
                <a16:creationId xmlns:a16="http://schemas.microsoft.com/office/drawing/2014/main" id="{46765B33-2754-4E05-B72E-FA6A068ACA22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916113"/>
            <a:ext cx="7570787" cy="4746625"/>
            <a:chOff x="431" y="1162"/>
            <a:chExt cx="4769" cy="2990"/>
          </a:xfrm>
        </p:grpSpPr>
        <p:pic>
          <p:nvPicPr>
            <p:cNvPr id="123909" name="Picture 21" descr="ETA ABV 3">
              <a:extLst>
                <a:ext uri="{FF2B5EF4-FFF2-40B4-BE49-F238E27FC236}">
                  <a16:creationId xmlns:a16="http://schemas.microsoft.com/office/drawing/2014/main" id="{35D320E3-6875-4422-B2DA-D0CEF85B4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162"/>
              <a:ext cx="4769" cy="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0" name="Oval 22">
              <a:extLst>
                <a:ext uri="{FF2B5EF4-FFF2-40B4-BE49-F238E27FC236}">
                  <a16:creationId xmlns:a16="http://schemas.microsoft.com/office/drawing/2014/main" id="{B3138A80-99FA-4E85-A67C-294809E31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1842"/>
              <a:ext cx="1179" cy="36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latin typeface="Tahoma" panose="020B0604030504040204" pitchFamily="34" charset="0"/>
                </a:rPr>
                <a:t>ETA ABV</a:t>
              </a:r>
            </a:p>
          </p:txBody>
        </p:sp>
        <p:sp>
          <p:nvSpPr>
            <p:cNvPr id="123911" name="Oval 23">
              <a:extLst>
                <a:ext uri="{FF2B5EF4-FFF2-40B4-BE49-F238E27FC236}">
                  <a16:creationId xmlns:a16="http://schemas.microsoft.com/office/drawing/2014/main" id="{0DCCCA9A-6762-47E5-AFAC-3B82365F0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1434"/>
              <a:ext cx="499" cy="408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cxnSp>
          <p:nvCxnSpPr>
            <p:cNvPr id="123912" name="AutoShape 24">
              <a:extLst>
                <a:ext uri="{FF2B5EF4-FFF2-40B4-BE49-F238E27FC236}">
                  <a16:creationId xmlns:a16="http://schemas.microsoft.com/office/drawing/2014/main" id="{79ABB859-1BB4-4911-B5BF-A5CB073B66C8}"/>
                </a:ext>
              </a:extLst>
            </p:cNvPr>
            <p:cNvCxnSpPr>
              <a:cxnSpLocks noChangeShapeType="1"/>
              <a:stCxn id="123910" idx="6"/>
              <a:endCxn id="123911" idx="2"/>
            </p:cNvCxnSpPr>
            <p:nvPr/>
          </p:nvCxnSpPr>
          <p:spPr bwMode="auto">
            <a:xfrm flipV="1">
              <a:off x="2562" y="1638"/>
              <a:ext cx="537" cy="386"/>
            </a:xfrm>
            <a:prstGeom prst="curvedConnector3">
              <a:avLst>
                <a:gd name="adj1" fmla="val 50653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11FD6F4-A9CF-4DB0-A878-285BE2131B3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0515" name="Rectangle 3">
            <a:extLst>
              <a:ext uri="{FF2B5EF4-FFF2-40B4-BE49-F238E27FC236}">
                <a16:creationId xmlns:a16="http://schemas.microsoft.com/office/drawing/2014/main" id="{7659E40B-8E4D-462F-B620-439BDA114A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85763"/>
            <a:ext cx="8245475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>
                <a:solidFill>
                  <a:schemeClr val="tx1"/>
                </a:solidFill>
              </a:rPr>
              <a:t>CONTAMINANTES ORGÂNICOS EM ÁGUAS NATURAIS: ORIGEM</a:t>
            </a:r>
          </a:p>
        </p:txBody>
      </p:sp>
      <p:sp>
        <p:nvSpPr>
          <p:cNvPr id="320516" name="AutoShape 4">
            <a:extLst>
              <a:ext uri="{FF2B5EF4-FFF2-40B4-BE49-F238E27FC236}">
                <a16:creationId xmlns:a16="http://schemas.microsoft.com/office/drawing/2014/main" id="{49148AA4-15C3-464F-86E1-7AC88ABAB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550" y="1924050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Águas Naturais</a:t>
            </a:r>
          </a:p>
        </p:txBody>
      </p:sp>
      <p:sp>
        <p:nvSpPr>
          <p:cNvPr id="320518" name="AutoShape 6">
            <a:extLst>
              <a:ext uri="{FF2B5EF4-FFF2-40B4-BE49-F238E27FC236}">
                <a16:creationId xmlns:a16="http://schemas.microsoft.com/office/drawing/2014/main" id="{57A0F292-80BF-43A5-85EA-9E7A502E4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021013"/>
            <a:ext cx="3167062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Dissolvidos</a:t>
            </a:r>
          </a:p>
        </p:txBody>
      </p:sp>
      <p:cxnSp>
        <p:nvCxnSpPr>
          <p:cNvPr id="14342" name="AutoShape 8">
            <a:extLst>
              <a:ext uri="{FF2B5EF4-FFF2-40B4-BE49-F238E27FC236}">
                <a16:creationId xmlns:a16="http://schemas.microsoft.com/office/drawing/2014/main" id="{9792A0D3-5327-496B-BF84-7874EB07112B}"/>
              </a:ext>
            </a:extLst>
          </p:cNvPr>
          <p:cNvCxnSpPr>
            <a:cxnSpLocks noChangeShapeType="1"/>
            <a:stCxn id="320516" idx="3"/>
            <a:endCxn id="320518" idx="1"/>
          </p:cNvCxnSpPr>
          <p:nvPr/>
        </p:nvCxnSpPr>
        <p:spPr bwMode="auto">
          <a:xfrm rot="5400000">
            <a:off x="2856707" y="1475581"/>
            <a:ext cx="750888" cy="2670175"/>
          </a:xfrm>
          <a:prstGeom prst="bentConnector3">
            <a:avLst>
              <a:gd name="adj1" fmla="val 38903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0525" name="AutoShape 13">
            <a:extLst>
              <a:ext uri="{FF2B5EF4-FFF2-40B4-BE49-F238E27FC236}">
                <a16:creationId xmlns:a16="http://schemas.microsoft.com/office/drawing/2014/main" id="{4ABE84C5-1D86-4DA3-96C1-C86E9F954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92663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Inorgânicos</a:t>
            </a:r>
          </a:p>
        </p:txBody>
      </p:sp>
      <p:sp>
        <p:nvSpPr>
          <p:cNvPr id="320526" name="AutoShape 14">
            <a:extLst>
              <a:ext uri="{FF2B5EF4-FFF2-40B4-BE49-F238E27FC236}">
                <a16:creationId xmlns:a16="http://schemas.microsoft.com/office/drawing/2014/main" id="{B5A3EFB0-5ED1-49A9-8EC6-5817ED820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4795838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Orgânicos</a:t>
            </a:r>
          </a:p>
        </p:txBody>
      </p:sp>
      <p:cxnSp>
        <p:nvCxnSpPr>
          <p:cNvPr id="14345" name="AutoShape 15">
            <a:extLst>
              <a:ext uri="{FF2B5EF4-FFF2-40B4-BE49-F238E27FC236}">
                <a16:creationId xmlns:a16="http://schemas.microsoft.com/office/drawing/2014/main" id="{C7EE3798-2A9C-41DC-8150-909593D71309}"/>
              </a:ext>
            </a:extLst>
          </p:cNvPr>
          <p:cNvCxnSpPr>
            <a:cxnSpLocks noChangeShapeType="1"/>
            <a:stCxn id="320518" idx="3"/>
            <a:endCxn id="320525" idx="1"/>
          </p:cNvCxnSpPr>
          <p:nvPr/>
        </p:nvCxnSpPr>
        <p:spPr bwMode="auto">
          <a:xfrm rot="5400000">
            <a:off x="893763" y="3917950"/>
            <a:ext cx="1239837" cy="766763"/>
          </a:xfrm>
          <a:prstGeom prst="bentConnector3">
            <a:avLst>
              <a:gd name="adj1" fmla="val 4481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6" name="AutoShape 16">
            <a:extLst>
              <a:ext uri="{FF2B5EF4-FFF2-40B4-BE49-F238E27FC236}">
                <a16:creationId xmlns:a16="http://schemas.microsoft.com/office/drawing/2014/main" id="{317DDECA-E18C-4C5D-AA2B-CCC440045E07}"/>
              </a:ext>
            </a:extLst>
          </p:cNvPr>
          <p:cNvCxnSpPr>
            <a:cxnSpLocks noChangeShapeType="1"/>
            <a:stCxn id="320518" idx="3"/>
            <a:endCxn id="320526" idx="1"/>
          </p:cNvCxnSpPr>
          <p:nvPr/>
        </p:nvCxnSpPr>
        <p:spPr bwMode="auto">
          <a:xfrm rot="16200000" flipH="1">
            <a:off x="1963738" y="3614738"/>
            <a:ext cx="1243012" cy="1376362"/>
          </a:xfrm>
          <a:prstGeom prst="bentConnector3">
            <a:avLst>
              <a:gd name="adj1" fmla="val 4482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0529" name="AutoShape 17">
            <a:extLst>
              <a:ext uri="{FF2B5EF4-FFF2-40B4-BE49-F238E27FC236}">
                <a16:creationId xmlns:a16="http://schemas.microsoft.com/office/drawing/2014/main" id="{0DCC5122-AFC8-4E99-BD77-52D609442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756275"/>
            <a:ext cx="158432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20530" name="AutoShape 18">
            <a:extLst>
              <a:ext uri="{FF2B5EF4-FFF2-40B4-BE49-F238E27FC236}">
                <a16:creationId xmlns:a16="http://schemas.microsoft.com/office/drawing/2014/main" id="{55EDBF81-A254-41C0-ACC5-063CD5551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756275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14349" name="AutoShape 19">
            <a:extLst>
              <a:ext uri="{FF2B5EF4-FFF2-40B4-BE49-F238E27FC236}">
                <a16:creationId xmlns:a16="http://schemas.microsoft.com/office/drawing/2014/main" id="{D16365C2-5128-4236-B4F9-EAFD93DE319B}"/>
              </a:ext>
            </a:extLst>
          </p:cNvPr>
          <p:cNvCxnSpPr>
            <a:cxnSpLocks noChangeShapeType="1"/>
            <a:stCxn id="320526" idx="3"/>
            <a:endCxn id="320530" idx="1"/>
          </p:cNvCxnSpPr>
          <p:nvPr/>
        </p:nvCxnSpPr>
        <p:spPr bwMode="auto">
          <a:xfrm rot="16200000" flipH="1">
            <a:off x="3128963" y="5451475"/>
            <a:ext cx="577850" cy="28892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0" name="AutoShape 20">
            <a:extLst>
              <a:ext uri="{FF2B5EF4-FFF2-40B4-BE49-F238E27FC236}">
                <a16:creationId xmlns:a16="http://schemas.microsoft.com/office/drawing/2014/main" id="{C8306399-0522-4E39-9E95-3167207A07DA}"/>
              </a:ext>
            </a:extLst>
          </p:cNvPr>
          <p:cNvCxnSpPr>
            <a:cxnSpLocks noChangeShapeType="1"/>
            <a:stCxn id="320526" idx="3"/>
            <a:endCxn id="320529" idx="1"/>
          </p:cNvCxnSpPr>
          <p:nvPr/>
        </p:nvCxnSpPr>
        <p:spPr bwMode="auto">
          <a:xfrm rot="5400000">
            <a:off x="2017713" y="4629150"/>
            <a:ext cx="577850" cy="193357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51" name="AutoShape 22">
            <a:extLst>
              <a:ext uri="{FF2B5EF4-FFF2-40B4-BE49-F238E27FC236}">
                <a16:creationId xmlns:a16="http://schemas.microsoft.com/office/drawing/2014/main" id="{3428283C-3E0F-45DF-B1A4-C67284D5CED5}"/>
              </a:ext>
            </a:extLst>
          </p:cNvPr>
          <p:cNvSpPr>
            <a:spLocks/>
          </p:cNvSpPr>
          <p:nvPr/>
        </p:nvSpPr>
        <p:spPr bwMode="auto">
          <a:xfrm>
            <a:off x="4859338" y="2997200"/>
            <a:ext cx="792162" cy="1728788"/>
          </a:xfrm>
          <a:prstGeom prst="leftBrace">
            <a:avLst>
              <a:gd name="adj1" fmla="val 18186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20535" name="Text Box 23">
            <a:extLst>
              <a:ext uri="{FF2B5EF4-FFF2-40B4-BE49-F238E27FC236}">
                <a16:creationId xmlns:a16="http://schemas.microsoft.com/office/drawing/2014/main" id="{5A302F7A-6A48-4046-83E4-C285728DE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055938"/>
            <a:ext cx="3671888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naturais oriundos de degradação de matéria vegetal (Substâncias Húmicas)</a:t>
            </a:r>
          </a:p>
        </p:txBody>
      </p:sp>
      <p:cxnSp>
        <p:nvCxnSpPr>
          <p:cNvPr id="14353" name="AutoShape 24">
            <a:extLst>
              <a:ext uri="{FF2B5EF4-FFF2-40B4-BE49-F238E27FC236}">
                <a16:creationId xmlns:a16="http://schemas.microsoft.com/office/drawing/2014/main" id="{9D7BABC9-9F48-41E0-B609-897144BB3215}"/>
              </a:ext>
            </a:extLst>
          </p:cNvPr>
          <p:cNvCxnSpPr>
            <a:cxnSpLocks noChangeShapeType="1"/>
            <a:stCxn id="320530" idx="1"/>
            <a:endCxn id="320535" idx="2"/>
          </p:cNvCxnSpPr>
          <p:nvPr/>
        </p:nvCxnSpPr>
        <p:spPr bwMode="auto">
          <a:xfrm rot="-5400000">
            <a:off x="4795044" y="3550444"/>
            <a:ext cx="1101725" cy="3567113"/>
          </a:xfrm>
          <a:prstGeom prst="curvedConnector3">
            <a:avLst>
              <a:gd name="adj1" fmla="val 55764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54" name="Oval 21">
            <a:extLst>
              <a:ext uri="{FF2B5EF4-FFF2-40B4-BE49-F238E27FC236}">
                <a16:creationId xmlns:a16="http://schemas.microsoft.com/office/drawing/2014/main" id="{E1BBC3AD-1DEC-4F1E-BB16-ED78ADAB6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538638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9" descr="16-Calice">
            <a:extLst>
              <a:ext uri="{FF2B5EF4-FFF2-40B4-BE49-F238E27FC236}">
                <a16:creationId xmlns:a16="http://schemas.microsoft.com/office/drawing/2014/main" id="{BDE53EB5-98CD-4D6E-B7C2-99968501F23E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8913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31" name="Picture 2">
            <a:extLst>
              <a:ext uri="{FF2B5EF4-FFF2-40B4-BE49-F238E27FC236}">
                <a16:creationId xmlns:a16="http://schemas.microsoft.com/office/drawing/2014/main" id="{BF9EAB6B-7865-4994-9D6B-90B244AA9D5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2" name="Picture 11" descr="1-AguaFinal1">
            <a:extLst>
              <a:ext uri="{FF2B5EF4-FFF2-40B4-BE49-F238E27FC236}">
                <a16:creationId xmlns:a16="http://schemas.microsoft.com/office/drawing/2014/main" id="{A89D16E0-11EF-4A33-9D76-BE0CC72D95F4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89138"/>
            <a:ext cx="4030663" cy="302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6467" name="Rectangle 3">
            <a:extLst>
              <a:ext uri="{FF2B5EF4-FFF2-40B4-BE49-F238E27FC236}">
                <a16:creationId xmlns:a16="http://schemas.microsoft.com/office/drawing/2014/main" id="{0A2C0AE7-ABE5-4F60-98C0-680881929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1313"/>
            <a:ext cx="8229600" cy="1143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sp>
        <p:nvSpPr>
          <p:cNvPr id="446481" name="Text Box 17">
            <a:extLst>
              <a:ext uri="{FF2B5EF4-FFF2-40B4-BE49-F238E27FC236}">
                <a16:creationId xmlns:a16="http://schemas.microsoft.com/office/drawing/2014/main" id="{F8F10F20-D31A-412E-8914-80B2F5F71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445125"/>
            <a:ext cx="6769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Coleta de amostras de água bruta e água filtrada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Determinação de COT e UV-254 nm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Tipo de coagulante, dosagem e pH de coagulação</a:t>
            </a:r>
          </a:p>
        </p:txBody>
      </p:sp>
      <p:cxnSp>
        <p:nvCxnSpPr>
          <p:cNvPr id="124935" name="AutoShape 18">
            <a:extLst>
              <a:ext uri="{FF2B5EF4-FFF2-40B4-BE49-F238E27FC236}">
                <a16:creationId xmlns:a16="http://schemas.microsoft.com/office/drawing/2014/main" id="{D2CFFA50-8617-49D5-869C-105649E75796}"/>
              </a:ext>
            </a:extLst>
          </p:cNvPr>
          <p:cNvCxnSpPr>
            <a:cxnSpLocks noChangeShapeType="1"/>
            <a:stCxn id="446481" idx="0"/>
            <a:endCxn id="124930" idx="2"/>
          </p:cNvCxnSpPr>
          <p:nvPr/>
        </p:nvCxnSpPr>
        <p:spPr bwMode="auto">
          <a:xfrm rot="5400000" flipH="1">
            <a:off x="3136107" y="4080669"/>
            <a:ext cx="427037" cy="2301875"/>
          </a:xfrm>
          <a:prstGeom prst="curvedConnector3">
            <a:avLst>
              <a:gd name="adj1" fmla="val 49815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936" name="AutoShape 20">
            <a:extLst>
              <a:ext uri="{FF2B5EF4-FFF2-40B4-BE49-F238E27FC236}">
                <a16:creationId xmlns:a16="http://schemas.microsoft.com/office/drawing/2014/main" id="{50FFDCDF-5529-468A-AB5C-0294F9605757}"/>
              </a:ext>
            </a:extLst>
          </p:cNvPr>
          <p:cNvCxnSpPr>
            <a:cxnSpLocks noChangeShapeType="1"/>
            <a:stCxn id="446481" idx="0"/>
            <a:endCxn id="124932" idx="2"/>
          </p:cNvCxnSpPr>
          <p:nvPr/>
        </p:nvCxnSpPr>
        <p:spPr bwMode="auto">
          <a:xfrm rot="-5400000">
            <a:off x="5327650" y="4184651"/>
            <a:ext cx="433387" cy="2087562"/>
          </a:xfrm>
          <a:prstGeom prst="curvedConnector3">
            <a:avLst>
              <a:gd name="adj1" fmla="val 49815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16-Calice">
            <a:extLst>
              <a:ext uri="{FF2B5EF4-FFF2-40B4-BE49-F238E27FC236}">
                <a16:creationId xmlns:a16="http://schemas.microsoft.com/office/drawing/2014/main" id="{B890A37B-325E-48EB-BF22-90E222FA7EAC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773238"/>
            <a:ext cx="2895600" cy="2171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5" name="Picture 4" descr="1-AguaFinal1">
            <a:extLst>
              <a:ext uri="{FF2B5EF4-FFF2-40B4-BE49-F238E27FC236}">
                <a16:creationId xmlns:a16="http://schemas.microsoft.com/office/drawing/2014/main" id="{28673481-1BA6-4B87-9805-02A31F308320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773238"/>
            <a:ext cx="2895600" cy="2171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15">
            <a:extLst>
              <a:ext uri="{FF2B5EF4-FFF2-40B4-BE49-F238E27FC236}">
                <a16:creationId xmlns:a16="http://schemas.microsoft.com/office/drawing/2014/main" id="{AE1097B5-B22F-41EF-961A-718A4E6810FE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88" y="2708275"/>
            <a:ext cx="2667000" cy="2114550"/>
          </a:xfrm>
          <a:noFill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5957" name="Picture 3">
            <a:extLst>
              <a:ext uri="{FF2B5EF4-FFF2-40B4-BE49-F238E27FC236}">
                <a16:creationId xmlns:a16="http://schemas.microsoft.com/office/drawing/2014/main" id="{302831B9-65E6-426D-9D8F-3901E27A7FC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66" name="Text Box 6">
            <a:extLst>
              <a:ext uri="{FF2B5EF4-FFF2-40B4-BE49-F238E27FC236}">
                <a16:creationId xmlns:a16="http://schemas.microsoft.com/office/drawing/2014/main" id="{17A86D0F-3787-49CC-8B92-4F41574B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81525"/>
            <a:ext cx="41767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Coleta de amostras de água bruta e água filtrada !!!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Determinação de COT e UV-254 nm</a:t>
            </a:r>
          </a:p>
        </p:txBody>
      </p:sp>
      <p:cxnSp>
        <p:nvCxnSpPr>
          <p:cNvPr id="125959" name="AutoShape 7">
            <a:extLst>
              <a:ext uri="{FF2B5EF4-FFF2-40B4-BE49-F238E27FC236}">
                <a16:creationId xmlns:a16="http://schemas.microsoft.com/office/drawing/2014/main" id="{531CA077-0DB8-460A-9031-A9A54202570F}"/>
              </a:ext>
            </a:extLst>
          </p:cNvPr>
          <p:cNvCxnSpPr>
            <a:cxnSpLocks noChangeShapeType="1"/>
            <a:stCxn id="450566" idx="0"/>
            <a:endCxn id="125954" idx="2"/>
          </p:cNvCxnSpPr>
          <p:nvPr/>
        </p:nvCxnSpPr>
        <p:spPr bwMode="auto">
          <a:xfrm rot="5400000" flipH="1">
            <a:off x="2025650" y="4122738"/>
            <a:ext cx="636587" cy="280988"/>
          </a:xfrm>
          <a:prstGeom prst="curvedConnector3">
            <a:avLst>
              <a:gd name="adj1" fmla="val 49875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960" name="AutoShape 8">
            <a:extLst>
              <a:ext uri="{FF2B5EF4-FFF2-40B4-BE49-F238E27FC236}">
                <a16:creationId xmlns:a16="http://schemas.microsoft.com/office/drawing/2014/main" id="{1CD23D5C-095F-489B-8725-205AD173EE6D}"/>
              </a:ext>
            </a:extLst>
          </p:cNvPr>
          <p:cNvCxnSpPr>
            <a:cxnSpLocks noChangeShapeType="1"/>
            <a:stCxn id="450566" idx="0"/>
            <a:endCxn id="125955" idx="2"/>
          </p:cNvCxnSpPr>
          <p:nvPr/>
        </p:nvCxnSpPr>
        <p:spPr bwMode="auto">
          <a:xfrm rot="-5400000">
            <a:off x="3790157" y="2639219"/>
            <a:ext cx="636587" cy="3248025"/>
          </a:xfrm>
          <a:prstGeom prst="curvedConnector3">
            <a:avLst>
              <a:gd name="adj1" fmla="val 49875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5961" name="Picture 17" descr="TOC Shimadzu">
            <a:extLst>
              <a:ext uri="{FF2B5EF4-FFF2-40B4-BE49-F238E27FC236}">
                <a16:creationId xmlns:a16="http://schemas.microsoft.com/office/drawing/2014/main" id="{4CA8A935-40B9-48D4-A0BB-E2876382A08F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4724400"/>
            <a:ext cx="2303462" cy="1992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65" name="Rectangle 5">
            <a:extLst>
              <a:ext uri="{FF2B5EF4-FFF2-40B4-BE49-F238E27FC236}">
                <a16:creationId xmlns:a16="http://schemas.microsoft.com/office/drawing/2014/main" id="{A4766754-FFC5-47F3-8DC6-AAC2521A514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41313"/>
            <a:ext cx="8229600" cy="1143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5">
            <a:extLst>
              <a:ext uri="{FF2B5EF4-FFF2-40B4-BE49-F238E27FC236}">
                <a16:creationId xmlns:a16="http://schemas.microsoft.com/office/drawing/2014/main" id="{BD2D4FB6-E93B-4844-8B95-0BC626CF8CF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5690" name="Rectangle 10">
            <a:extLst>
              <a:ext uri="{FF2B5EF4-FFF2-40B4-BE49-F238E27FC236}">
                <a16:creationId xmlns:a16="http://schemas.microsoft.com/office/drawing/2014/main" id="{8FFE324F-A50D-45CE-9E8C-C9ABABA42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26980" name="Object 15">
            <a:extLst>
              <a:ext uri="{FF2B5EF4-FFF2-40B4-BE49-F238E27FC236}">
                <a16:creationId xmlns:a16="http://schemas.microsoft.com/office/drawing/2014/main" id="{47E98895-2C1B-430C-9D2A-904AE55C9A99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250825" y="1974850"/>
          <a:ext cx="8642350" cy="444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2" name="Gráfico" r:id="rId4" imgW="6629400" imgH="3409950" progId="Excel.Chart.8">
                  <p:embed followColorScheme="full"/>
                </p:oleObj>
              </mc:Choice>
              <mc:Fallback>
                <p:oleObj name="Gráfico" r:id="rId4" imgW="6629400" imgH="3409950" progId="Excel.Chart.8">
                  <p:embed followColorScheme="full"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74850"/>
                        <a:ext cx="8642350" cy="444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B9C26247-6405-4763-9709-20F3169885A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7731" name="Rectangle 3">
            <a:extLst>
              <a:ext uri="{FF2B5EF4-FFF2-40B4-BE49-F238E27FC236}">
                <a16:creationId xmlns:a16="http://schemas.microsoft.com/office/drawing/2014/main" id="{1CB7DF1E-41DE-4D37-945D-17E137C9EF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28004" name="Object 6">
            <a:extLst>
              <a:ext uri="{FF2B5EF4-FFF2-40B4-BE49-F238E27FC236}">
                <a16:creationId xmlns:a16="http://schemas.microsoft.com/office/drawing/2014/main" id="{DD607956-25E4-4928-A969-A47D129FE2A0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9388" y="1971675"/>
          <a:ext cx="8785225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6" name="Gráfico" r:id="rId4" imgW="6581775" imgH="3438525" progId="Excel.Chart.8">
                  <p:embed followColorScheme="full"/>
                </p:oleObj>
              </mc:Choice>
              <mc:Fallback>
                <p:oleObj name="Gráfico" r:id="rId4" imgW="6581775" imgH="3438525" progId="Excel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71675"/>
                        <a:ext cx="8785225" cy="459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6314C82E-7DE3-46BE-9F87-3A0743877DB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827" name="Rectangle 3">
            <a:extLst>
              <a:ext uri="{FF2B5EF4-FFF2-40B4-BE49-F238E27FC236}">
                <a16:creationId xmlns:a16="http://schemas.microsoft.com/office/drawing/2014/main" id="{34B5D3BF-8CFB-49ED-A6CF-FFB4FA487F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29028" name="Object 4">
            <a:extLst>
              <a:ext uri="{FF2B5EF4-FFF2-40B4-BE49-F238E27FC236}">
                <a16:creationId xmlns:a16="http://schemas.microsoft.com/office/drawing/2014/main" id="{EABEDEEA-D4CC-4B8A-A5BB-4C63F0F21DCD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9388" y="2060575"/>
          <a:ext cx="8713787" cy="450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0" name="Gráfico" r:id="rId4" imgW="6610350" imgH="3419475" progId="Excel.Chart.8">
                  <p:embed followColorScheme="full"/>
                </p:oleObj>
              </mc:Choice>
              <mc:Fallback>
                <p:oleObj name="Gráfico" r:id="rId4" imgW="6610350" imgH="34194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060575"/>
                        <a:ext cx="8713787" cy="450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088536C1-33ED-4D47-A9A5-835C023B2F1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8755" name="Rectangle 3">
            <a:extLst>
              <a:ext uri="{FF2B5EF4-FFF2-40B4-BE49-F238E27FC236}">
                <a16:creationId xmlns:a16="http://schemas.microsoft.com/office/drawing/2014/main" id="{84822C19-13B0-4F54-8BA1-BD0B6BF26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30052" name="Object 4">
            <a:extLst>
              <a:ext uri="{FF2B5EF4-FFF2-40B4-BE49-F238E27FC236}">
                <a16:creationId xmlns:a16="http://schemas.microsoft.com/office/drawing/2014/main" id="{D0FB8475-B30E-483A-AAFC-5E981E5F990D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323850" y="1989138"/>
          <a:ext cx="8640763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4" name="Gráfico" r:id="rId4" imgW="6648450" imgH="3400425" progId="Excel.Chart.8">
                  <p:embed followColorScheme="full"/>
                </p:oleObj>
              </mc:Choice>
              <mc:Fallback>
                <p:oleObj name="Gráfico" r:id="rId4" imgW="6648450" imgH="34004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989138"/>
                        <a:ext cx="8640763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D3F8A7BF-1059-4EBA-BEF0-271F2403E29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2851" name="Rectangle 3">
            <a:extLst>
              <a:ext uri="{FF2B5EF4-FFF2-40B4-BE49-F238E27FC236}">
                <a16:creationId xmlns:a16="http://schemas.microsoft.com/office/drawing/2014/main" id="{83EC3F78-FB4E-41C7-BF16-B7BEE9F38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31076" name="Object 4">
            <a:extLst>
              <a:ext uri="{FF2B5EF4-FFF2-40B4-BE49-F238E27FC236}">
                <a16:creationId xmlns:a16="http://schemas.microsoft.com/office/drawing/2014/main" id="{5E887FF3-7A49-4AC5-AF62-1B574B25A5C7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07950" y="2049463"/>
          <a:ext cx="8893175" cy="461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8" name="Gráfico" r:id="rId4" imgW="6600825" imgH="3429000" progId="Excel.Chart.8">
                  <p:embed followColorScheme="full"/>
                </p:oleObj>
              </mc:Choice>
              <mc:Fallback>
                <p:oleObj name="Gráfico" r:id="rId4" imgW="6600825" imgH="34290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049463"/>
                        <a:ext cx="8893175" cy="461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D847EA46-A649-4C76-B4E5-65F86FF0BE2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9779" name="Rectangle 3">
            <a:extLst>
              <a:ext uri="{FF2B5EF4-FFF2-40B4-BE49-F238E27FC236}">
                <a16:creationId xmlns:a16="http://schemas.microsoft.com/office/drawing/2014/main" id="{FB48B7AC-FB50-4F5D-82DC-8EFAB91C9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32100" name="Object 4">
            <a:extLst>
              <a:ext uri="{FF2B5EF4-FFF2-40B4-BE49-F238E27FC236}">
                <a16:creationId xmlns:a16="http://schemas.microsoft.com/office/drawing/2014/main" id="{FEBC09CA-CC82-43E2-B17E-2FCE6060E63F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07950" y="2060575"/>
          <a:ext cx="8785225" cy="455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2" name="Gráfico" r:id="rId4" imgW="6591300" imgH="3419475" progId="Excel.Chart.8">
                  <p:embed followColorScheme="full"/>
                </p:oleObj>
              </mc:Choice>
              <mc:Fallback>
                <p:oleObj name="Gráfico" r:id="rId4" imgW="6591300" imgH="34194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060575"/>
                        <a:ext cx="8785225" cy="455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>
            <a:extLst>
              <a:ext uri="{FF2B5EF4-FFF2-40B4-BE49-F238E27FC236}">
                <a16:creationId xmlns:a16="http://schemas.microsoft.com/office/drawing/2014/main" id="{93C411F3-E975-4A84-BF78-F2022DAB38F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03" name="Rectangle 3">
            <a:extLst>
              <a:ext uri="{FF2B5EF4-FFF2-40B4-BE49-F238E27FC236}">
                <a16:creationId xmlns:a16="http://schemas.microsoft.com/office/drawing/2014/main" id="{53A8CE1E-EA8A-42B4-862B-90176F483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33124" name="Object 13">
            <a:extLst>
              <a:ext uri="{FF2B5EF4-FFF2-40B4-BE49-F238E27FC236}">
                <a16:creationId xmlns:a16="http://schemas.microsoft.com/office/drawing/2014/main" id="{23D94439-7B41-4929-B8A5-339403C2C8E3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250825" y="2138363"/>
          <a:ext cx="8569325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6" name="Gráfico" r:id="rId4" imgW="6562725" imgH="3419475" progId="Excel.Chart.8">
                  <p:embed followColorScheme="full"/>
                </p:oleObj>
              </mc:Choice>
              <mc:Fallback>
                <p:oleObj name="Gráfico" r:id="rId4" imgW="6562725" imgH="3419475" progId="Excel.Chart.8">
                  <p:embed followColorScheme="full"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138363"/>
                        <a:ext cx="8569325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16-Calice">
            <a:extLst>
              <a:ext uri="{FF2B5EF4-FFF2-40B4-BE49-F238E27FC236}">
                <a16:creationId xmlns:a16="http://schemas.microsoft.com/office/drawing/2014/main" id="{211C448E-C29C-4C89-ADEE-37AA81C6DA43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8913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7" name="Picture 3">
            <a:extLst>
              <a:ext uri="{FF2B5EF4-FFF2-40B4-BE49-F238E27FC236}">
                <a16:creationId xmlns:a16="http://schemas.microsoft.com/office/drawing/2014/main" id="{30ABA8E5-4508-47CF-9D2D-35041031D99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7190" name="Text Box 6">
            <a:extLst>
              <a:ext uri="{FF2B5EF4-FFF2-40B4-BE49-F238E27FC236}">
                <a16:creationId xmlns:a16="http://schemas.microsoft.com/office/drawing/2014/main" id="{2397E861-3142-4593-8E74-381540A48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45125"/>
            <a:ext cx="8353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Coleta de amostras de água bruta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Execução de Ensaios de Jar-Test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Variação do tipo de coagulante, dosagem e pH de coagulação</a:t>
            </a:r>
          </a:p>
        </p:txBody>
      </p:sp>
      <p:cxnSp>
        <p:nvCxnSpPr>
          <p:cNvPr id="134149" name="AutoShape 7">
            <a:extLst>
              <a:ext uri="{FF2B5EF4-FFF2-40B4-BE49-F238E27FC236}">
                <a16:creationId xmlns:a16="http://schemas.microsoft.com/office/drawing/2014/main" id="{692FE56A-FAA4-46E4-B77F-9A1AD3993E24}"/>
              </a:ext>
            </a:extLst>
          </p:cNvPr>
          <p:cNvCxnSpPr>
            <a:cxnSpLocks noChangeShapeType="1"/>
            <a:stCxn id="477190" idx="0"/>
            <a:endCxn id="134146" idx="2"/>
          </p:cNvCxnSpPr>
          <p:nvPr/>
        </p:nvCxnSpPr>
        <p:spPr bwMode="auto">
          <a:xfrm rot="5400000" flipH="1">
            <a:off x="3136107" y="4080669"/>
            <a:ext cx="427037" cy="2301875"/>
          </a:xfrm>
          <a:prstGeom prst="curvedConnector3">
            <a:avLst>
              <a:gd name="adj1" fmla="val 49815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150" name="AutoShape 8">
            <a:extLst>
              <a:ext uri="{FF2B5EF4-FFF2-40B4-BE49-F238E27FC236}">
                <a16:creationId xmlns:a16="http://schemas.microsoft.com/office/drawing/2014/main" id="{AF7BB912-7DAE-42E5-990B-3CAD00B20C21}"/>
              </a:ext>
            </a:extLst>
          </p:cNvPr>
          <p:cNvCxnSpPr>
            <a:cxnSpLocks noChangeShapeType="1"/>
            <a:stCxn id="477190" idx="0"/>
            <a:endCxn id="134151" idx="2"/>
          </p:cNvCxnSpPr>
          <p:nvPr/>
        </p:nvCxnSpPr>
        <p:spPr bwMode="auto">
          <a:xfrm rot="-5400000">
            <a:off x="5383213" y="4130675"/>
            <a:ext cx="431800" cy="2197100"/>
          </a:xfrm>
          <a:prstGeom prst="curvedConnector3">
            <a:avLst>
              <a:gd name="adj1" fmla="val 50000"/>
            </a:avLst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4151" name="Picture 13" descr="Figura 023">
            <a:extLst>
              <a:ext uri="{FF2B5EF4-FFF2-40B4-BE49-F238E27FC236}">
                <a16:creationId xmlns:a16="http://schemas.microsoft.com/office/drawing/2014/main" id="{3B01F211-87F1-4F70-894A-09E87D8EE2C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989138"/>
            <a:ext cx="3960812" cy="302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7189" name="Rectangle 5">
            <a:extLst>
              <a:ext uri="{FF2B5EF4-FFF2-40B4-BE49-F238E27FC236}">
                <a16:creationId xmlns:a16="http://schemas.microsoft.com/office/drawing/2014/main" id="{7F51EFE1-C263-4879-AB8D-77E061AD4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1313"/>
            <a:ext cx="8229600" cy="1143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ETA Alto Cotia 1">
            <a:extLst>
              <a:ext uri="{FF2B5EF4-FFF2-40B4-BE49-F238E27FC236}">
                <a16:creationId xmlns:a16="http://schemas.microsoft.com/office/drawing/2014/main" id="{BFD51074-C531-4E5A-88C5-FBB5C7DA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799147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C3DE9280-34A9-4408-91AB-2BE89BFA124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868" name="Text Box 4">
            <a:extLst>
              <a:ext uri="{FF2B5EF4-FFF2-40B4-BE49-F238E27FC236}">
                <a16:creationId xmlns:a16="http://schemas.microsoft.com/office/drawing/2014/main" id="{78C73DCD-250D-475F-A732-50F74D0FD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188913"/>
            <a:ext cx="9288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TRATAMENTO CONVENCIONAL</a:t>
            </a:r>
          </a:p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SISTEMA ALTO COTIA</a:t>
            </a:r>
          </a:p>
        </p:txBody>
      </p:sp>
      <p:sp>
        <p:nvSpPr>
          <p:cNvPr id="15365" name="Oval 6">
            <a:extLst>
              <a:ext uri="{FF2B5EF4-FFF2-40B4-BE49-F238E27FC236}">
                <a16:creationId xmlns:a16="http://schemas.microsoft.com/office/drawing/2014/main" id="{8E509393-EAC2-4813-85A1-5AC3FCB3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644900"/>
            <a:ext cx="647700" cy="15128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66" name="Oval 7">
            <a:extLst>
              <a:ext uri="{FF2B5EF4-FFF2-40B4-BE49-F238E27FC236}">
                <a16:creationId xmlns:a16="http://schemas.microsoft.com/office/drawing/2014/main" id="{53A2E94B-199B-4246-B31D-C92F80BD5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500438"/>
            <a:ext cx="719137" cy="7207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67" name="Oval 10">
            <a:extLst>
              <a:ext uri="{FF2B5EF4-FFF2-40B4-BE49-F238E27FC236}">
                <a16:creationId xmlns:a16="http://schemas.microsoft.com/office/drawing/2014/main" id="{6F500B11-B4AF-4AEB-BD33-D40E7E717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636838"/>
            <a:ext cx="1863725" cy="901700"/>
          </a:xfrm>
          <a:prstGeom prst="ellips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Sistema Alto Cotia</a:t>
            </a:r>
          </a:p>
        </p:txBody>
      </p:sp>
      <p:sp>
        <p:nvSpPr>
          <p:cNvPr id="15368" name="Oval 12">
            <a:extLst>
              <a:ext uri="{FF2B5EF4-FFF2-40B4-BE49-F238E27FC236}">
                <a16:creationId xmlns:a16="http://schemas.microsoft.com/office/drawing/2014/main" id="{475D0154-E39F-444D-B502-E10942DB0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068638"/>
            <a:ext cx="1223962" cy="2447925"/>
          </a:xfrm>
          <a:prstGeom prst="ellips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>
              <a:latin typeface="Tahoma" panose="020B0604030504040204" pitchFamily="34" charset="0"/>
            </a:endParaRPr>
          </a:p>
        </p:txBody>
      </p:sp>
      <p:cxnSp>
        <p:nvCxnSpPr>
          <p:cNvPr id="15369" name="AutoShape 13">
            <a:extLst>
              <a:ext uri="{FF2B5EF4-FFF2-40B4-BE49-F238E27FC236}">
                <a16:creationId xmlns:a16="http://schemas.microsoft.com/office/drawing/2014/main" id="{67366C8A-DCE4-4542-827C-51F7BAA1D2AB}"/>
              </a:ext>
            </a:extLst>
          </p:cNvPr>
          <p:cNvCxnSpPr>
            <a:cxnSpLocks noChangeShapeType="1"/>
            <a:stCxn id="15367" idx="4"/>
            <a:endCxn id="15368" idx="2"/>
          </p:cNvCxnSpPr>
          <p:nvPr/>
        </p:nvCxnSpPr>
        <p:spPr bwMode="auto">
          <a:xfrm rot="16200000" flipH="1">
            <a:off x="1852613" y="3317875"/>
            <a:ext cx="738187" cy="1211263"/>
          </a:xfrm>
          <a:prstGeom prst="curvedConnector2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70" name="AutoShape 14">
            <a:extLst>
              <a:ext uri="{FF2B5EF4-FFF2-40B4-BE49-F238E27FC236}">
                <a16:creationId xmlns:a16="http://schemas.microsoft.com/office/drawing/2014/main" id="{43895AC4-8AD1-442A-A634-78A837FDBC21}"/>
              </a:ext>
            </a:extLst>
          </p:cNvPr>
          <p:cNvCxnSpPr>
            <a:cxnSpLocks noChangeShapeType="1"/>
            <a:stCxn id="15367" idx="6"/>
            <a:endCxn id="15368" idx="2"/>
          </p:cNvCxnSpPr>
          <p:nvPr/>
        </p:nvCxnSpPr>
        <p:spPr bwMode="auto">
          <a:xfrm>
            <a:off x="2563813" y="3087688"/>
            <a:ext cx="263525" cy="1204912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08D20BDF-662C-463E-9448-4FF1173DF49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4899" name="Rectangle 3">
            <a:extLst>
              <a:ext uri="{FF2B5EF4-FFF2-40B4-BE49-F238E27FC236}">
                <a16:creationId xmlns:a16="http://schemas.microsoft.com/office/drawing/2014/main" id="{EF55B032-C9A3-491D-A4F7-2E6A013E3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35172" name="Object 4">
            <a:extLst>
              <a:ext uri="{FF2B5EF4-FFF2-40B4-BE49-F238E27FC236}">
                <a16:creationId xmlns:a16="http://schemas.microsoft.com/office/drawing/2014/main" id="{C0FB526C-1465-4FB6-950B-1AD4CBB84A53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323850" y="1935163"/>
          <a:ext cx="8569325" cy="469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4" name="Gráfico" r:id="rId4" imgW="5105400" imgH="2800350" progId="Excel.Chart.8">
                  <p:embed followColorScheme="full"/>
                </p:oleObj>
              </mc:Choice>
              <mc:Fallback>
                <p:oleObj name="Gráfico" r:id="rId4" imgW="5105400" imgH="28003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935163"/>
                        <a:ext cx="8569325" cy="469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extLst>
              <a:ext uri="{FF2B5EF4-FFF2-40B4-BE49-F238E27FC236}">
                <a16:creationId xmlns:a16="http://schemas.microsoft.com/office/drawing/2014/main" id="{8984C4FD-6FD7-44F6-A462-CB0DB2982AD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5923" name="Rectangle 3">
            <a:extLst>
              <a:ext uri="{FF2B5EF4-FFF2-40B4-BE49-F238E27FC236}">
                <a16:creationId xmlns:a16="http://schemas.microsoft.com/office/drawing/2014/main" id="{B5A1592E-8A18-4B8D-8A2A-A5EEF80F6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36196" name="Object 4">
            <a:extLst>
              <a:ext uri="{FF2B5EF4-FFF2-40B4-BE49-F238E27FC236}">
                <a16:creationId xmlns:a16="http://schemas.microsoft.com/office/drawing/2014/main" id="{E72A927E-35A3-4521-A96B-28A65A4A024C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468313" y="1916113"/>
          <a:ext cx="8424862" cy="461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8" name="Gráfico" r:id="rId4" imgW="5114925" imgH="2800350" progId="Excel.Chart.8">
                  <p:embed followColorScheme="full"/>
                </p:oleObj>
              </mc:Choice>
              <mc:Fallback>
                <p:oleObj name="Gráfico" r:id="rId4" imgW="5114925" imgH="28003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916113"/>
                        <a:ext cx="8424862" cy="461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967F0074-7D99-4029-9D2D-BBB668C21C4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47" name="Rectangle 3">
            <a:extLst>
              <a:ext uri="{FF2B5EF4-FFF2-40B4-BE49-F238E27FC236}">
                <a16:creationId xmlns:a16="http://schemas.microsoft.com/office/drawing/2014/main" id="{F609295F-33AB-4C63-B315-C43269C1B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37220" name="Object 4">
            <a:extLst>
              <a:ext uri="{FF2B5EF4-FFF2-40B4-BE49-F238E27FC236}">
                <a16:creationId xmlns:a16="http://schemas.microsoft.com/office/drawing/2014/main" id="{D79CD8F7-3A65-419F-A222-8AA5B254FE1E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250825" y="1895475"/>
          <a:ext cx="8569325" cy="474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2" name="Gráfico" r:id="rId4" imgW="5076825" imgH="2809875" progId="Excel.Chart.8">
                  <p:embed followColorScheme="full"/>
                </p:oleObj>
              </mc:Choice>
              <mc:Fallback>
                <p:oleObj name="Gráfico" r:id="rId4" imgW="5076825" imgH="28098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895475"/>
                        <a:ext cx="8569325" cy="474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>
            <a:extLst>
              <a:ext uri="{FF2B5EF4-FFF2-40B4-BE49-F238E27FC236}">
                <a16:creationId xmlns:a16="http://schemas.microsoft.com/office/drawing/2014/main" id="{2C2FFB05-6694-4C59-810D-1F658506D93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7971" name="Rectangle 3">
            <a:extLst>
              <a:ext uri="{FF2B5EF4-FFF2-40B4-BE49-F238E27FC236}">
                <a16:creationId xmlns:a16="http://schemas.microsoft.com/office/drawing/2014/main" id="{B0DA2869-062C-4FB3-92BC-0C8FB6EF53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38244" name="Object 4">
            <a:extLst>
              <a:ext uri="{FF2B5EF4-FFF2-40B4-BE49-F238E27FC236}">
                <a16:creationId xmlns:a16="http://schemas.microsoft.com/office/drawing/2014/main" id="{777E8A6E-B47C-45B7-8D28-2AFBC51EB4DF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468313" y="1846263"/>
          <a:ext cx="8424862" cy="477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6" name="Gráfico" r:id="rId4" imgW="5038725" imgH="2857500" progId="Excel.Chart.8">
                  <p:embed followColorScheme="full"/>
                </p:oleObj>
              </mc:Choice>
              <mc:Fallback>
                <p:oleObj name="Gráfico" r:id="rId4" imgW="5038725" imgH="28575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846263"/>
                        <a:ext cx="8424862" cy="477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>
            <a:extLst>
              <a:ext uri="{FF2B5EF4-FFF2-40B4-BE49-F238E27FC236}">
                <a16:creationId xmlns:a16="http://schemas.microsoft.com/office/drawing/2014/main" id="{6C6B1ABE-AC66-4D01-8D8D-AF2423F95BD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8995" name="Rectangle 3">
            <a:extLst>
              <a:ext uri="{FF2B5EF4-FFF2-40B4-BE49-F238E27FC236}">
                <a16:creationId xmlns:a16="http://schemas.microsoft.com/office/drawing/2014/main" id="{9C3D465B-82FC-423C-9CDB-F9E2968223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39268" name="Object 4">
            <a:extLst>
              <a:ext uri="{FF2B5EF4-FFF2-40B4-BE49-F238E27FC236}">
                <a16:creationId xmlns:a16="http://schemas.microsoft.com/office/drawing/2014/main" id="{E8DA415B-9D3D-43C6-8F15-E58E814806FD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250825" y="1916113"/>
          <a:ext cx="8713788" cy="469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0" name="Gráfico" r:id="rId4" imgW="5248275" imgH="2828925" progId="Excel.Chart.8">
                  <p:embed followColorScheme="full"/>
                </p:oleObj>
              </mc:Choice>
              <mc:Fallback>
                <p:oleObj name="Gráfico" r:id="rId4" imgW="5248275" imgH="282892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16113"/>
                        <a:ext cx="8713788" cy="469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>
            <a:extLst>
              <a:ext uri="{FF2B5EF4-FFF2-40B4-BE49-F238E27FC236}">
                <a16:creationId xmlns:a16="http://schemas.microsoft.com/office/drawing/2014/main" id="{AF25BF9E-355B-4CC7-847E-89A58029CE1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0019" name="Rectangle 3">
            <a:extLst>
              <a:ext uri="{FF2B5EF4-FFF2-40B4-BE49-F238E27FC236}">
                <a16:creationId xmlns:a16="http://schemas.microsoft.com/office/drawing/2014/main" id="{2667B0F8-914F-40E8-9B0D-FC3EAED30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ESTUDO DE CASO – ETA ABV</a:t>
            </a:r>
          </a:p>
        </p:txBody>
      </p:sp>
      <p:graphicFrame>
        <p:nvGraphicFramePr>
          <p:cNvPr id="140292" name="Object 4">
            <a:extLst>
              <a:ext uri="{FF2B5EF4-FFF2-40B4-BE49-F238E27FC236}">
                <a16:creationId xmlns:a16="http://schemas.microsoft.com/office/drawing/2014/main" id="{FA45FF41-55C3-4194-A97E-5BDB2BDD197C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9388" y="1878013"/>
          <a:ext cx="8713787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4" name="Gráfico" r:id="rId4" imgW="5067300" imgH="2762250" progId="Excel.Chart.8">
                  <p:embed followColorScheme="full"/>
                </p:oleObj>
              </mc:Choice>
              <mc:Fallback>
                <p:oleObj name="Gráfico" r:id="rId4" imgW="5067300" imgH="27622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78013"/>
                        <a:ext cx="8713787" cy="474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>
            <a:extLst>
              <a:ext uri="{FF2B5EF4-FFF2-40B4-BE49-F238E27FC236}">
                <a16:creationId xmlns:a16="http://schemas.microsoft.com/office/drawing/2014/main" id="{CD4F85AA-D285-4183-BAFE-3471C65856B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9235" name="Rectangle 3">
            <a:extLst>
              <a:ext uri="{FF2B5EF4-FFF2-40B4-BE49-F238E27FC236}">
                <a16:creationId xmlns:a16="http://schemas.microsoft.com/office/drawing/2014/main" id="{9EB8B8DB-18FA-40EC-8982-8096516B7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6557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REMOÇÃO DE CONs POR PROCESSOS DE COAGULAÇÃO</a:t>
            </a:r>
          </a:p>
        </p:txBody>
      </p:sp>
      <p:sp>
        <p:nvSpPr>
          <p:cNvPr id="479238" name="Text Box 6">
            <a:extLst>
              <a:ext uri="{FF2B5EF4-FFF2-40B4-BE49-F238E27FC236}">
                <a16:creationId xmlns:a16="http://schemas.microsoft.com/office/drawing/2014/main" id="{C03C440C-6998-43E7-A6A6-19951F7AE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44675"/>
            <a:ext cx="8135938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 remoção de CONs pelo processo de coagulação apresentou-se ser efetiva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Sais de ferro mais eficientes quando comparados com sais de alumínio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pH de coagulação entre 5,5 a 6,5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Otimização possível entre a remoção de turbidez e CONs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 otimização de CONs exige maiores dosagens de coagulante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9FE6E34F-C836-4496-90B1-C2EF4100508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3571" name="Rectangle 3">
            <a:extLst>
              <a:ext uri="{FF2B5EF4-FFF2-40B4-BE49-F238E27FC236}">
                <a16:creationId xmlns:a16="http://schemas.microsoft.com/office/drawing/2014/main" id="{3419D4F5-8912-4217-9B4B-19EC19526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pt-BR" altLang="pt-BR" sz="3600" b="0"/>
              <a:t>CLORO E SUAS REAÇÕES </a:t>
            </a:r>
            <a:br>
              <a:rPr lang="pt-BR" altLang="pt-BR" sz="3600" b="0"/>
            </a:br>
            <a:r>
              <a:rPr lang="pt-BR" altLang="pt-BR" sz="3600" b="0"/>
              <a:t>DEMANDA DE CLORO</a:t>
            </a:r>
          </a:p>
        </p:txBody>
      </p:sp>
      <p:sp>
        <p:nvSpPr>
          <p:cNvPr id="493572" name="Text Box 4">
            <a:extLst>
              <a:ext uri="{FF2B5EF4-FFF2-40B4-BE49-F238E27FC236}">
                <a16:creationId xmlns:a16="http://schemas.microsoft.com/office/drawing/2014/main" id="{E301CF69-8952-4F5C-82D0-36870F10F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Água Bruta: Sistema Cantareira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Bruta: 1,94 mg/L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Coagulada: 1,77 mg/L</a:t>
            </a:r>
          </a:p>
        </p:txBody>
      </p:sp>
      <p:graphicFrame>
        <p:nvGraphicFramePr>
          <p:cNvPr id="142341" name="Object 5">
            <a:extLst>
              <a:ext uri="{FF2B5EF4-FFF2-40B4-BE49-F238E27FC236}">
                <a16:creationId xmlns:a16="http://schemas.microsoft.com/office/drawing/2014/main" id="{EA90DEF6-7F33-46DC-B43D-4C8C1402829C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250825" y="1196975"/>
          <a:ext cx="8785225" cy="501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3" name="Gráfico" r:id="rId4" imgW="6810375" imgH="3886200" progId="Excel.Chart.8">
                  <p:embed followColorScheme="full"/>
                </p:oleObj>
              </mc:Choice>
              <mc:Fallback>
                <p:oleObj name="Gráfico" r:id="rId4" imgW="681037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96975"/>
                        <a:ext cx="8785225" cy="501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>
            <a:extLst>
              <a:ext uri="{FF2B5EF4-FFF2-40B4-BE49-F238E27FC236}">
                <a16:creationId xmlns:a16="http://schemas.microsoft.com/office/drawing/2014/main" id="{54547B48-28A3-4613-BD20-DE8E7F80AA5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4595" name="Rectangle 3">
            <a:extLst>
              <a:ext uri="{FF2B5EF4-FFF2-40B4-BE49-F238E27FC236}">
                <a16:creationId xmlns:a16="http://schemas.microsoft.com/office/drawing/2014/main" id="{BB49A98E-CDA6-4B5F-9E95-6C7FEC2BC9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pt-BR" altLang="pt-BR" sz="3600" b="0"/>
              <a:t>CLORO E SUAS REAÇÕES </a:t>
            </a:r>
            <a:br>
              <a:rPr lang="pt-BR" altLang="pt-BR" sz="3600" b="0"/>
            </a:br>
            <a:r>
              <a:rPr lang="pt-BR" altLang="pt-BR" sz="3600" b="0"/>
              <a:t>DEMANDA DE CLORO</a:t>
            </a:r>
          </a:p>
        </p:txBody>
      </p:sp>
      <p:sp>
        <p:nvSpPr>
          <p:cNvPr id="494596" name="Text Box 4">
            <a:extLst>
              <a:ext uri="{FF2B5EF4-FFF2-40B4-BE49-F238E27FC236}">
                <a16:creationId xmlns:a16="http://schemas.microsoft.com/office/drawing/2014/main" id="{49DAD8FC-0B71-44E3-8C5F-91DEA3532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Água Bruta: Sistema Alto Tietê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Bruta: 4,01 mg/L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Coagulada: 3,38 mg/L</a:t>
            </a:r>
          </a:p>
        </p:txBody>
      </p:sp>
      <p:graphicFrame>
        <p:nvGraphicFramePr>
          <p:cNvPr id="143365" name="Object 5">
            <a:extLst>
              <a:ext uri="{FF2B5EF4-FFF2-40B4-BE49-F238E27FC236}">
                <a16:creationId xmlns:a16="http://schemas.microsoft.com/office/drawing/2014/main" id="{ADBBC21D-8F03-4A19-926B-B08705B42A4E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07950" y="1257300"/>
          <a:ext cx="8856663" cy="505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7" name="Gráfico" r:id="rId4" imgW="6810375" imgH="3886200" progId="Excel.Chart.8">
                  <p:embed followColorScheme="full"/>
                </p:oleObj>
              </mc:Choice>
              <mc:Fallback>
                <p:oleObj name="Gráfico" r:id="rId4" imgW="681037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257300"/>
                        <a:ext cx="8856663" cy="505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>
            <a:extLst>
              <a:ext uri="{FF2B5EF4-FFF2-40B4-BE49-F238E27FC236}">
                <a16:creationId xmlns:a16="http://schemas.microsoft.com/office/drawing/2014/main" id="{BA1A7CF7-25AC-4386-8E9F-956F02752AA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5619" name="Rectangle 3">
            <a:extLst>
              <a:ext uri="{FF2B5EF4-FFF2-40B4-BE49-F238E27FC236}">
                <a16:creationId xmlns:a16="http://schemas.microsoft.com/office/drawing/2014/main" id="{85D496CC-8C0B-43C0-AD3D-34F3BC9C5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pt-BR" altLang="pt-BR" sz="3600" b="0"/>
              <a:t>CLORO E SUAS REAÇÕES </a:t>
            </a:r>
            <a:br>
              <a:rPr lang="pt-BR" altLang="pt-BR" sz="3600" b="0"/>
            </a:br>
            <a:r>
              <a:rPr lang="pt-BR" altLang="pt-BR" sz="3600" b="0"/>
              <a:t>DEMANDA DE CLORO</a:t>
            </a:r>
          </a:p>
        </p:txBody>
      </p:sp>
      <p:sp>
        <p:nvSpPr>
          <p:cNvPr id="495620" name="Text Box 4">
            <a:extLst>
              <a:ext uri="{FF2B5EF4-FFF2-40B4-BE49-F238E27FC236}">
                <a16:creationId xmlns:a16="http://schemas.microsoft.com/office/drawing/2014/main" id="{74143D29-1DA3-49B7-853D-B49AF405B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Água Bruta: Sistema Rio Claro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Bruta: 5,73 mg/L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Coagulada: 2,27 mg/L</a:t>
            </a:r>
          </a:p>
        </p:txBody>
      </p:sp>
      <p:graphicFrame>
        <p:nvGraphicFramePr>
          <p:cNvPr id="144389" name="Object 5">
            <a:extLst>
              <a:ext uri="{FF2B5EF4-FFF2-40B4-BE49-F238E27FC236}">
                <a16:creationId xmlns:a16="http://schemas.microsoft.com/office/drawing/2014/main" id="{56215D4F-52BE-4B7E-B440-982892E19F41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07950" y="1268413"/>
          <a:ext cx="8856663" cy="505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1" name="Gráfico" r:id="rId4" imgW="6810375" imgH="3886200" progId="Excel.Chart.8">
                  <p:embed followColorScheme="full"/>
                </p:oleObj>
              </mc:Choice>
              <mc:Fallback>
                <p:oleObj name="Gráfico" r:id="rId4" imgW="681037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268413"/>
                        <a:ext cx="8856663" cy="505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86B10ADD-0CC8-412C-A6D1-24299FA7986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64" name="Text Box 4">
            <a:extLst>
              <a:ext uri="{FF2B5EF4-FFF2-40B4-BE49-F238E27FC236}">
                <a16:creationId xmlns:a16="http://schemas.microsoft.com/office/drawing/2014/main" id="{0ABD103B-2D2F-4B4C-8D2E-DEDA65F06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188913"/>
            <a:ext cx="9288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TRATAMENTO CONVENCIONAL</a:t>
            </a:r>
          </a:p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SISTEMA ALTO COTIA</a:t>
            </a:r>
          </a:p>
        </p:txBody>
      </p:sp>
      <p:grpSp>
        <p:nvGrpSpPr>
          <p:cNvPr id="16388" name="Group 12">
            <a:extLst>
              <a:ext uri="{FF2B5EF4-FFF2-40B4-BE49-F238E27FC236}">
                <a16:creationId xmlns:a16="http://schemas.microsoft.com/office/drawing/2014/main" id="{B108AE50-156A-4929-9C5F-1909E1FD5140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628775"/>
            <a:ext cx="4391025" cy="3240088"/>
            <a:chOff x="295" y="1026"/>
            <a:chExt cx="2766" cy="2041"/>
          </a:xfrm>
        </p:grpSpPr>
        <p:pic>
          <p:nvPicPr>
            <p:cNvPr id="16390" name="Picture 2" descr="ETA Alto Cotia 1">
              <a:extLst>
                <a:ext uri="{FF2B5EF4-FFF2-40B4-BE49-F238E27FC236}">
                  <a16:creationId xmlns:a16="http://schemas.microsoft.com/office/drawing/2014/main" id="{6757E105-1310-4D45-9D69-9859A711E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026"/>
              <a:ext cx="2766" cy="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Oval 5">
              <a:extLst>
                <a:ext uri="{FF2B5EF4-FFF2-40B4-BE49-F238E27FC236}">
                  <a16:creationId xmlns:a16="http://schemas.microsoft.com/office/drawing/2014/main" id="{0F305DA7-B79F-4AB9-BB9E-1DF182F0D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" y="1847"/>
              <a:ext cx="224" cy="617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6392" name="Oval 6">
              <a:extLst>
                <a:ext uri="{FF2B5EF4-FFF2-40B4-BE49-F238E27FC236}">
                  <a16:creationId xmlns:a16="http://schemas.microsoft.com/office/drawing/2014/main" id="{CB83B763-B4D9-4AFD-887A-E54DC1E1C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1788"/>
              <a:ext cx="249" cy="29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6393" name="Oval 7">
              <a:extLst>
                <a:ext uri="{FF2B5EF4-FFF2-40B4-BE49-F238E27FC236}">
                  <a16:creationId xmlns:a16="http://schemas.microsoft.com/office/drawing/2014/main" id="{1D93382F-E5D5-4329-AFBB-B3059B20E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1192"/>
              <a:ext cx="862" cy="404"/>
            </a:xfrm>
            <a:prstGeom prst="ellips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200" b="1">
                  <a:latin typeface="Tahoma" panose="020B0604030504040204" pitchFamily="34" charset="0"/>
                </a:rPr>
                <a:t>Sistema Alto Cotia</a:t>
              </a:r>
            </a:p>
          </p:txBody>
        </p:sp>
        <p:sp>
          <p:nvSpPr>
            <p:cNvPr id="16394" name="Oval 8">
              <a:extLst>
                <a:ext uri="{FF2B5EF4-FFF2-40B4-BE49-F238E27FC236}">
                  <a16:creationId xmlns:a16="http://schemas.microsoft.com/office/drawing/2014/main" id="{AC24F459-29F5-4D65-B9B6-C784761C3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7" y="1613"/>
              <a:ext cx="424" cy="997"/>
            </a:xfrm>
            <a:prstGeom prst="ellips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pt-BR" altLang="pt-BR">
                <a:latin typeface="Tahoma" panose="020B0604030504040204" pitchFamily="34" charset="0"/>
              </a:endParaRPr>
            </a:p>
          </p:txBody>
        </p:sp>
        <p:cxnSp>
          <p:nvCxnSpPr>
            <p:cNvPr id="16395" name="AutoShape 9">
              <a:extLst>
                <a:ext uri="{FF2B5EF4-FFF2-40B4-BE49-F238E27FC236}">
                  <a16:creationId xmlns:a16="http://schemas.microsoft.com/office/drawing/2014/main" id="{8487AA28-DB73-4235-B27C-7B657188828A}"/>
                </a:ext>
              </a:extLst>
            </p:cNvPr>
            <p:cNvCxnSpPr>
              <a:cxnSpLocks noChangeShapeType="1"/>
              <a:stCxn id="16393" idx="4"/>
              <a:endCxn id="16394" idx="2"/>
            </p:cNvCxnSpPr>
            <p:nvPr/>
          </p:nvCxnSpPr>
          <p:spPr bwMode="auto">
            <a:xfrm rot="16200000" flipH="1">
              <a:off x="686" y="1691"/>
              <a:ext cx="506" cy="336"/>
            </a:xfrm>
            <a:prstGeom prst="curvedConnector2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96" name="AutoShape 10">
              <a:extLst>
                <a:ext uri="{FF2B5EF4-FFF2-40B4-BE49-F238E27FC236}">
                  <a16:creationId xmlns:a16="http://schemas.microsoft.com/office/drawing/2014/main" id="{7A1956AA-5E17-4315-9EE8-1EE50FDF3B9E}"/>
                </a:ext>
              </a:extLst>
            </p:cNvPr>
            <p:cNvCxnSpPr>
              <a:cxnSpLocks noChangeShapeType="1"/>
              <a:stCxn id="16393" idx="4"/>
              <a:endCxn id="16394" idx="1"/>
            </p:cNvCxnSpPr>
            <p:nvPr/>
          </p:nvCxnSpPr>
          <p:spPr bwMode="auto">
            <a:xfrm rot="16200000" flipH="1">
              <a:off x="903" y="1474"/>
              <a:ext cx="143" cy="408"/>
            </a:xfrm>
            <a:prstGeom prst="curvedConnector3">
              <a:avLst>
                <a:gd name="adj1" fmla="val 33565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6389" name="Picture 13" descr="PEDROB~3">
            <a:extLst>
              <a:ext uri="{FF2B5EF4-FFF2-40B4-BE49-F238E27FC236}">
                <a16:creationId xmlns:a16="http://schemas.microsoft.com/office/drawing/2014/main" id="{D5B076BD-A4B4-435E-83A2-1D7C4CBDE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068638"/>
            <a:ext cx="568801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>
            <a:extLst>
              <a:ext uri="{FF2B5EF4-FFF2-40B4-BE49-F238E27FC236}">
                <a16:creationId xmlns:a16="http://schemas.microsoft.com/office/drawing/2014/main" id="{781833F4-7F5B-4960-848B-C11BE9B9835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6643" name="Rectangle 3">
            <a:extLst>
              <a:ext uri="{FF2B5EF4-FFF2-40B4-BE49-F238E27FC236}">
                <a16:creationId xmlns:a16="http://schemas.microsoft.com/office/drawing/2014/main" id="{D5C7C0CC-3FD4-4D1C-808C-F4DBE4047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pt-BR" altLang="pt-BR" sz="3600" b="0"/>
              <a:t>CLORO E SUAS REAÇÕES </a:t>
            </a:r>
            <a:br>
              <a:rPr lang="pt-BR" altLang="pt-BR" sz="3600" b="0"/>
            </a:br>
            <a:r>
              <a:rPr lang="pt-BR" altLang="pt-BR" sz="3600" b="0"/>
              <a:t>DEMANDA DE CLORO</a:t>
            </a:r>
          </a:p>
        </p:txBody>
      </p:sp>
      <p:sp>
        <p:nvSpPr>
          <p:cNvPr id="496644" name="Text Box 4">
            <a:extLst>
              <a:ext uri="{FF2B5EF4-FFF2-40B4-BE49-F238E27FC236}">
                <a16:creationId xmlns:a16="http://schemas.microsoft.com/office/drawing/2014/main" id="{D710F1D8-1C40-447F-B558-8DBFFFBDB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Água Bruta: Sistema Cantareira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Bruta: 2,39 mg/L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Coagulada: 1,10 mg/L</a:t>
            </a:r>
          </a:p>
        </p:txBody>
      </p:sp>
      <p:graphicFrame>
        <p:nvGraphicFramePr>
          <p:cNvPr id="145413" name="Object 5">
            <a:extLst>
              <a:ext uri="{FF2B5EF4-FFF2-40B4-BE49-F238E27FC236}">
                <a16:creationId xmlns:a16="http://schemas.microsoft.com/office/drawing/2014/main" id="{B2A4079F-112A-48C7-B1BD-BF2F45D587B2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71438" y="1274763"/>
          <a:ext cx="8964612" cy="496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5" name="Gráfico" r:id="rId4" imgW="7019925" imgH="3886200" progId="Excel.Chart.8">
                  <p:embed followColorScheme="full"/>
                </p:oleObj>
              </mc:Choice>
              <mc:Fallback>
                <p:oleObj name="Gráfico" r:id="rId4" imgW="701992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274763"/>
                        <a:ext cx="8964612" cy="496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B30E4BD6-13CE-412E-92E4-9A8AC484B6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7667" name="Rectangle 3">
            <a:extLst>
              <a:ext uri="{FF2B5EF4-FFF2-40B4-BE49-F238E27FC236}">
                <a16:creationId xmlns:a16="http://schemas.microsoft.com/office/drawing/2014/main" id="{C9D9C8CF-118E-4B6F-9B64-78FF9255D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pt-BR" altLang="pt-BR" sz="3600" b="0"/>
              <a:t>CLORO E SUAS REAÇÕES </a:t>
            </a:r>
            <a:br>
              <a:rPr lang="pt-BR" altLang="pt-BR" sz="3600" b="0"/>
            </a:br>
            <a:r>
              <a:rPr lang="pt-BR" altLang="pt-BR" sz="3600" b="0"/>
              <a:t>DEMANDA DE CLORO</a:t>
            </a:r>
          </a:p>
        </p:txBody>
      </p:sp>
      <p:sp>
        <p:nvSpPr>
          <p:cNvPr id="497668" name="Text Box 4">
            <a:extLst>
              <a:ext uri="{FF2B5EF4-FFF2-40B4-BE49-F238E27FC236}">
                <a16:creationId xmlns:a16="http://schemas.microsoft.com/office/drawing/2014/main" id="{FC261F9F-1872-44C3-9FDC-F79EF2BDA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Água Bruta: Sistema Alto Tietê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Bruta: 5,95 mg/L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Coagulada: 2,99 mg/L</a:t>
            </a:r>
          </a:p>
        </p:txBody>
      </p:sp>
      <p:graphicFrame>
        <p:nvGraphicFramePr>
          <p:cNvPr id="146437" name="Object 5">
            <a:extLst>
              <a:ext uri="{FF2B5EF4-FFF2-40B4-BE49-F238E27FC236}">
                <a16:creationId xmlns:a16="http://schemas.microsoft.com/office/drawing/2014/main" id="{57E2401B-F5B0-49B1-83B0-FC25A387AD74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-34925" y="1125538"/>
          <a:ext cx="9144000" cy="506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9" name="Gráfico" r:id="rId4" imgW="7019925" imgH="3886200" progId="Excel.Chart.8">
                  <p:embed followColorScheme="full"/>
                </p:oleObj>
              </mc:Choice>
              <mc:Fallback>
                <p:oleObj name="Gráfico" r:id="rId4" imgW="701992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4925" y="1125538"/>
                        <a:ext cx="9144000" cy="506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>
            <a:extLst>
              <a:ext uri="{FF2B5EF4-FFF2-40B4-BE49-F238E27FC236}">
                <a16:creationId xmlns:a16="http://schemas.microsoft.com/office/drawing/2014/main" id="{009026BB-71CB-490C-BDE6-D43BEEE68CD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8691" name="Rectangle 3">
            <a:extLst>
              <a:ext uri="{FF2B5EF4-FFF2-40B4-BE49-F238E27FC236}">
                <a16:creationId xmlns:a16="http://schemas.microsoft.com/office/drawing/2014/main" id="{B08F2E8F-B73E-47AB-98A4-DE8C77D09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716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pPr eaLnBrk="1" hangingPunct="1">
              <a:defRPr/>
            </a:pPr>
            <a:r>
              <a:rPr lang="pt-BR" altLang="pt-BR" sz="3600" b="0"/>
              <a:t>CLORO E SUAS REAÇÕES </a:t>
            </a:r>
            <a:br>
              <a:rPr lang="pt-BR" altLang="pt-BR" sz="3600" b="0"/>
            </a:br>
            <a:r>
              <a:rPr lang="pt-BR" altLang="pt-BR" sz="3600" b="0"/>
              <a:t>DEMANDA DE CLORO</a:t>
            </a:r>
          </a:p>
        </p:txBody>
      </p:sp>
      <p:sp>
        <p:nvSpPr>
          <p:cNvPr id="498692" name="Text Box 4">
            <a:extLst>
              <a:ext uri="{FF2B5EF4-FFF2-40B4-BE49-F238E27FC236}">
                <a16:creationId xmlns:a16="http://schemas.microsoft.com/office/drawing/2014/main" id="{17678040-3107-44EF-92A0-D7A856D3B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26125"/>
            <a:ext cx="4103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Água Bruta: Sistema Rio Claro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Bruta: 2,29 mg/L</a:t>
            </a:r>
          </a:p>
          <a:p>
            <a:pPr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COT Água Coagulada: 1,10 mg/L</a:t>
            </a:r>
          </a:p>
        </p:txBody>
      </p:sp>
      <p:graphicFrame>
        <p:nvGraphicFramePr>
          <p:cNvPr id="147461" name="Object 5">
            <a:extLst>
              <a:ext uri="{FF2B5EF4-FFF2-40B4-BE49-F238E27FC236}">
                <a16:creationId xmlns:a16="http://schemas.microsoft.com/office/drawing/2014/main" id="{B4338F35-39F2-4B0A-A314-3C52EE3504BB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0" y="1196975"/>
          <a:ext cx="9144000" cy="506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3" name="Gráfico" r:id="rId4" imgW="7019925" imgH="3886200" progId="Excel.Chart.8">
                  <p:embed followColorScheme="full"/>
                </p:oleObj>
              </mc:Choice>
              <mc:Fallback>
                <p:oleObj name="Gráfico" r:id="rId4" imgW="7019925" imgH="3886200" progId="Excel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975"/>
                        <a:ext cx="9144000" cy="506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 descr="arial1l">
            <a:extLst>
              <a:ext uri="{FF2B5EF4-FFF2-40B4-BE49-F238E27FC236}">
                <a16:creationId xmlns:a16="http://schemas.microsoft.com/office/drawing/2014/main" id="{E78D4EBC-0458-49FB-AC13-6110CCF59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1341438"/>
            <a:ext cx="3529013" cy="2378075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000" b="1">
                <a:solidFill>
                  <a:srgbClr val="FFFF00"/>
                </a:solidFill>
                <a:latin typeface="Times New Roman" panose="02020603050405020304" pitchFamily="18" charset="0"/>
              </a:rPr>
              <a:t>Adoção de diferentes agentes oxidantes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000" b="1">
                <a:solidFill>
                  <a:srgbClr val="FFFF00"/>
                </a:solidFill>
                <a:latin typeface="Times New Roman" panose="02020603050405020304" pitchFamily="18" charset="0"/>
              </a:rPr>
              <a:t>Otimização do processo de coagulação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000" b="1">
                <a:solidFill>
                  <a:srgbClr val="FFFF00"/>
                </a:solidFill>
                <a:latin typeface="Times New Roman" panose="02020603050405020304" pitchFamily="18" charset="0"/>
              </a:rPr>
              <a:t>Processos de membrana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sz="2000" b="1">
                <a:solidFill>
                  <a:srgbClr val="FFFF00"/>
                </a:solidFill>
                <a:latin typeface="Times New Roman" panose="02020603050405020304" pitchFamily="18" charset="0"/>
              </a:rPr>
              <a:t>Aplicação de CAG</a:t>
            </a:r>
          </a:p>
        </p:txBody>
      </p:sp>
      <p:sp>
        <p:nvSpPr>
          <p:cNvPr id="302083" name="Text Box 3">
            <a:extLst>
              <a:ext uri="{FF2B5EF4-FFF2-40B4-BE49-F238E27FC236}">
                <a16:creationId xmlns:a16="http://schemas.microsoft.com/office/drawing/2014/main" id="{E6DA8E1B-A32E-4302-9AC9-6C47F745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975" y="4090988"/>
            <a:ext cx="2613025" cy="366712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9900">
                  <a:gamma/>
                  <a:shade val="46275"/>
                  <a:invGamma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altLang="pt-B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Qualidade da água final</a:t>
            </a:r>
            <a:endParaRPr lang="pt-BR" altLang="pt-BR" b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48484" name="Text Box 4" descr="fchn6a">
            <a:extLst>
              <a:ext uri="{FF2B5EF4-FFF2-40B4-BE49-F238E27FC236}">
                <a16:creationId xmlns:a16="http://schemas.microsoft.com/office/drawing/2014/main" id="{062EC52F-0D9D-4083-8990-B99FBD4DF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5734050"/>
            <a:ext cx="1482725" cy="9477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Estéticamente agradável</a:t>
            </a:r>
          </a:p>
          <a:p>
            <a:pPr algn="ctr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8485" name="Text Box 5" descr="fchn6a">
            <a:extLst>
              <a:ext uri="{FF2B5EF4-FFF2-40B4-BE49-F238E27FC236}">
                <a16:creationId xmlns:a16="http://schemas.microsoft.com/office/drawing/2014/main" id="{5323A01D-E220-4A30-A82A-89CE38401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5724525"/>
            <a:ext cx="1258887" cy="9477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inorgânicos</a:t>
            </a:r>
          </a:p>
          <a:p>
            <a:pPr algn="ctr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8486" name="Text Box 6" descr="fchn6a">
            <a:extLst>
              <a:ext uri="{FF2B5EF4-FFF2-40B4-BE49-F238E27FC236}">
                <a16:creationId xmlns:a16="http://schemas.microsoft.com/office/drawing/2014/main" id="{113152C8-5A9D-4F2D-BD03-C2425449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24525"/>
            <a:ext cx="1227138" cy="9477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orgânicos</a:t>
            </a:r>
          </a:p>
          <a:p>
            <a:pPr algn="ctr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8487" name="Text Box 7" descr="fchn6a">
            <a:extLst>
              <a:ext uri="{FF2B5EF4-FFF2-40B4-BE49-F238E27FC236}">
                <a16:creationId xmlns:a16="http://schemas.microsoft.com/office/drawing/2014/main" id="{14D0EEAE-7D91-47DC-8FF5-5823406F2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24525"/>
            <a:ext cx="1617663" cy="9477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Sub-produtos da desinfecção</a:t>
            </a:r>
          </a:p>
          <a:p>
            <a:pPr algn="ctr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8488" name="Text Box 8" descr="fchn6a">
            <a:extLst>
              <a:ext uri="{FF2B5EF4-FFF2-40B4-BE49-F238E27FC236}">
                <a16:creationId xmlns:a16="http://schemas.microsoft.com/office/drawing/2014/main" id="{64AE47BE-8995-4E15-A060-3EC767F79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5724525"/>
            <a:ext cx="1898650" cy="9477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Microbiologicamente segura</a:t>
            </a:r>
          </a:p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8489" name="Line 9">
            <a:extLst>
              <a:ext uri="{FF2B5EF4-FFF2-40B4-BE49-F238E27FC236}">
                <a16:creationId xmlns:a16="http://schemas.microsoft.com/office/drawing/2014/main" id="{A5249A8E-FB90-4F13-A784-EE63703D3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53025"/>
            <a:ext cx="730091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8490" name="Line 10">
            <a:extLst>
              <a:ext uri="{FF2B5EF4-FFF2-40B4-BE49-F238E27FC236}">
                <a16:creationId xmlns:a16="http://schemas.microsoft.com/office/drawing/2014/main" id="{6B1015DB-F84A-4262-A410-A580BBAC6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67313"/>
            <a:ext cx="0" cy="547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8491" name="Line 11">
            <a:extLst>
              <a:ext uri="{FF2B5EF4-FFF2-40B4-BE49-F238E27FC236}">
                <a16:creationId xmlns:a16="http://schemas.microsoft.com/office/drawing/2014/main" id="{59F4B85C-1253-4FC4-A417-2F7A14008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7800" y="515302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8492" name="Line 12">
            <a:extLst>
              <a:ext uri="{FF2B5EF4-FFF2-40B4-BE49-F238E27FC236}">
                <a16:creationId xmlns:a16="http://schemas.microsoft.com/office/drawing/2014/main" id="{5787DEC8-FCC5-4E8A-8839-7B7B56AEA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5" y="514826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8493" name="Line 13">
            <a:extLst>
              <a:ext uri="{FF2B5EF4-FFF2-40B4-BE49-F238E27FC236}">
                <a16:creationId xmlns:a16="http://schemas.microsoft.com/office/drawing/2014/main" id="{910AB5B2-0CEE-499F-96E9-6B343DB2C3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8388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8494" name="Line 14">
            <a:extLst>
              <a:ext uri="{FF2B5EF4-FFF2-40B4-BE49-F238E27FC236}">
                <a16:creationId xmlns:a16="http://schemas.microsoft.com/office/drawing/2014/main" id="{01ADE135-545C-4FF0-8781-36B834832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7050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8495" name="Text Box 15">
            <a:extLst>
              <a:ext uri="{FF2B5EF4-FFF2-40B4-BE49-F238E27FC236}">
                <a16:creationId xmlns:a16="http://schemas.microsoft.com/office/drawing/2014/main" id="{A7A9907C-057D-4042-994B-D05DA06AE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475" y="188913"/>
            <a:ext cx="1700213" cy="641350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4700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imes New Roman" panose="02020603050405020304" pitchFamily="18" charset="0"/>
              </a:rPr>
              <a:t>Qualidade da água bruta</a:t>
            </a:r>
            <a:endParaRPr lang="pt-BR" altLang="pt-BR" b="1">
              <a:latin typeface="Times New Roman" panose="02020603050405020304" pitchFamily="18" charset="0"/>
            </a:endParaRPr>
          </a:p>
        </p:txBody>
      </p:sp>
      <p:cxnSp>
        <p:nvCxnSpPr>
          <p:cNvPr id="148496" name="AutoShape 16">
            <a:extLst>
              <a:ext uri="{FF2B5EF4-FFF2-40B4-BE49-F238E27FC236}">
                <a16:creationId xmlns:a16="http://schemas.microsoft.com/office/drawing/2014/main" id="{F321B1E6-1F42-42B6-9C71-26B9A7370141}"/>
              </a:ext>
            </a:extLst>
          </p:cNvPr>
          <p:cNvCxnSpPr>
            <a:cxnSpLocks noChangeShapeType="1"/>
            <a:stCxn id="148495" idx="2"/>
            <a:endCxn id="148482" idx="0"/>
          </p:cNvCxnSpPr>
          <p:nvPr/>
        </p:nvCxnSpPr>
        <p:spPr bwMode="auto">
          <a:xfrm rot="5400000">
            <a:off x="7258050" y="773113"/>
            <a:ext cx="511175" cy="625475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8497" name="Picture 17">
            <a:extLst>
              <a:ext uri="{FF2B5EF4-FFF2-40B4-BE49-F238E27FC236}">
                <a16:creationId xmlns:a16="http://schemas.microsoft.com/office/drawing/2014/main" id="{CF277E29-5E3F-4936-82D2-8147C787890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8498" name="AutoShape 18">
            <a:extLst>
              <a:ext uri="{FF2B5EF4-FFF2-40B4-BE49-F238E27FC236}">
                <a16:creationId xmlns:a16="http://schemas.microsoft.com/office/drawing/2014/main" id="{2A94EB92-B75E-4570-A061-9602A7814BF2}"/>
              </a:ext>
            </a:extLst>
          </p:cNvPr>
          <p:cNvCxnSpPr>
            <a:cxnSpLocks noChangeShapeType="1"/>
            <a:stCxn id="302083" idx="2"/>
            <a:endCxn id="148492" idx="0"/>
          </p:cNvCxnSpPr>
          <p:nvPr/>
        </p:nvCxnSpPr>
        <p:spPr bwMode="auto">
          <a:xfrm rot="5400000">
            <a:off x="5017294" y="3710781"/>
            <a:ext cx="676275" cy="2170113"/>
          </a:xfrm>
          <a:prstGeom prst="bentConnector3">
            <a:avLst>
              <a:gd name="adj1" fmla="val 5094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8499" name="Oval 19">
            <a:extLst>
              <a:ext uri="{FF2B5EF4-FFF2-40B4-BE49-F238E27FC236}">
                <a16:creationId xmlns:a16="http://schemas.microsoft.com/office/drawing/2014/main" id="{3145BBAE-D96A-4F04-9687-A606074FC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5661025"/>
            <a:ext cx="1584325" cy="1006475"/>
          </a:xfrm>
          <a:prstGeom prst="ellipse">
            <a:avLst/>
          </a:prstGeom>
          <a:solidFill>
            <a:srgbClr val="FF99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2100" name="Rectangle 20">
            <a:extLst>
              <a:ext uri="{FF2B5EF4-FFF2-40B4-BE49-F238E27FC236}">
                <a16:creationId xmlns:a16="http://schemas.microsoft.com/office/drawing/2014/main" id="{2FAAAF4D-5DAA-4274-8733-66C0B1BE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2060575"/>
            <a:ext cx="525621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pt-BR" altLang="pt-BR" sz="2400" b="1"/>
              <a:t>Controle da formação de DBP’s</a:t>
            </a:r>
          </a:p>
          <a:p>
            <a:pPr>
              <a:defRPr/>
            </a:pPr>
            <a:r>
              <a:rPr lang="pt-BR" altLang="pt-BR" sz="2400" b="1"/>
              <a:t>Remoção de compostos orgânicos precursores</a:t>
            </a:r>
          </a:p>
          <a:p>
            <a:pPr>
              <a:defRPr/>
            </a:pPr>
            <a:r>
              <a:rPr lang="pt-BR" altLang="pt-BR" sz="2400" b="1"/>
              <a:t>Agilidade e flexibilidade da ETA com respeito à adoção de Padrões de Qualidade mais restritivos</a:t>
            </a:r>
          </a:p>
        </p:txBody>
      </p:sp>
      <p:cxnSp>
        <p:nvCxnSpPr>
          <p:cNvPr id="148501" name="AutoShape 22">
            <a:extLst>
              <a:ext uri="{FF2B5EF4-FFF2-40B4-BE49-F238E27FC236}">
                <a16:creationId xmlns:a16="http://schemas.microsoft.com/office/drawing/2014/main" id="{35A12EB8-3929-460B-860F-C18792BFECAC}"/>
              </a:ext>
            </a:extLst>
          </p:cNvPr>
          <p:cNvCxnSpPr>
            <a:cxnSpLocks noChangeShapeType="1"/>
            <a:stCxn id="148482" idx="2"/>
            <a:endCxn id="302083" idx="0"/>
          </p:cNvCxnSpPr>
          <p:nvPr/>
        </p:nvCxnSpPr>
        <p:spPr bwMode="auto">
          <a:xfrm rot="5400000">
            <a:off x="6634956" y="3525045"/>
            <a:ext cx="371475" cy="760412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2103" name="Rectangle 23">
            <a:extLst>
              <a:ext uri="{FF2B5EF4-FFF2-40B4-BE49-F238E27FC236}">
                <a16:creationId xmlns:a16="http://schemas.microsoft.com/office/drawing/2014/main" id="{70DF4FE0-0A28-411B-8E09-285384078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5888"/>
            <a:ext cx="645160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pt-BR" altLang="pt-BR" sz="3200">
                <a:solidFill>
                  <a:schemeClr val="tx1"/>
                </a:solidFill>
              </a:rPr>
              <a:t>TRATAMENTO AVANÇADO DE ÁGUAS DE ABASTECIMENTO</a:t>
            </a:r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610D0743-3AFE-46D1-B771-6380C33FDF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7388" y="2060575"/>
            <a:ext cx="7772400" cy="27114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9600">
                <a:solidFill>
                  <a:schemeClr val="tx1"/>
                </a:solidFill>
              </a:rPr>
              <a:t>Muito Obrigado !!!</a:t>
            </a:r>
          </a:p>
        </p:txBody>
      </p:sp>
      <p:pic>
        <p:nvPicPr>
          <p:cNvPr id="149507" name="Picture 5">
            <a:extLst>
              <a:ext uri="{FF2B5EF4-FFF2-40B4-BE49-F238E27FC236}">
                <a16:creationId xmlns:a16="http://schemas.microsoft.com/office/drawing/2014/main" id="{C3A01B6A-E330-4337-8E81-B03779191E8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ETA Rio Claro 1">
            <a:extLst>
              <a:ext uri="{FF2B5EF4-FFF2-40B4-BE49-F238E27FC236}">
                <a16:creationId xmlns:a16="http://schemas.microsoft.com/office/drawing/2014/main" id="{077994AE-F05E-4AB0-8882-282313A7A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7993062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D0145EE9-6B43-4694-BB81-871F949C4E9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3891" name="Text Box 3">
            <a:extLst>
              <a:ext uri="{FF2B5EF4-FFF2-40B4-BE49-F238E27FC236}">
                <a16:creationId xmlns:a16="http://schemas.microsoft.com/office/drawing/2014/main" id="{B7DBD202-4E3F-4C56-BDE4-26855F927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246063"/>
            <a:ext cx="9288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TRATAMENTO CONVENCIONAL</a:t>
            </a:r>
          </a:p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SISTEMA RIO CLARO</a:t>
            </a:r>
          </a:p>
        </p:txBody>
      </p:sp>
      <p:sp>
        <p:nvSpPr>
          <p:cNvPr id="17413" name="Oval 5">
            <a:extLst>
              <a:ext uri="{FF2B5EF4-FFF2-40B4-BE49-F238E27FC236}">
                <a16:creationId xmlns:a16="http://schemas.microsoft.com/office/drawing/2014/main" id="{5AF2FC0A-B1C3-44BC-A32A-55E192791277}"/>
              </a:ext>
            </a:extLst>
          </p:cNvPr>
          <p:cNvSpPr>
            <a:spLocks noChangeArrowheads="1"/>
          </p:cNvSpPr>
          <p:nvPr/>
        </p:nvSpPr>
        <p:spPr bwMode="auto">
          <a:xfrm rot="4682470">
            <a:off x="1763713" y="3644900"/>
            <a:ext cx="1368425" cy="9366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4" name="Oval 6">
            <a:extLst>
              <a:ext uri="{FF2B5EF4-FFF2-40B4-BE49-F238E27FC236}">
                <a16:creationId xmlns:a16="http://schemas.microsoft.com/office/drawing/2014/main" id="{4F2D6553-9D06-4863-8B13-A9FFDA6EE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644900"/>
            <a:ext cx="1368425" cy="7921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5" name="Oval 9">
            <a:extLst>
              <a:ext uri="{FF2B5EF4-FFF2-40B4-BE49-F238E27FC236}">
                <a16:creationId xmlns:a16="http://schemas.microsoft.com/office/drawing/2014/main" id="{37106D1F-71AF-4B7A-90E7-84C3A4A5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644900"/>
            <a:ext cx="647700" cy="15128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6" name="Oval 10">
            <a:extLst>
              <a:ext uri="{FF2B5EF4-FFF2-40B4-BE49-F238E27FC236}">
                <a16:creationId xmlns:a16="http://schemas.microsoft.com/office/drawing/2014/main" id="{AE8EC9C4-E29C-4281-83D7-8181C44BC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500438"/>
            <a:ext cx="719137" cy="7207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7" name="Oval 11">
            <a:extLst>
              <a:ext uri="{FF2B5EF4-FFF2-40B4-BE49-F238E27FC236}">
                <a16:creationId xmlns:a16="http://schemas.microsoft.com/office/drawing/2014/main" id="{D080CE41-C73C-40C7-89E4-7C82E090D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636838"/>
            <a:ext cx="1863725" cy="901700"/>
          </a:xfrm>
          <a:prstGeom prst="ellips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Sistema Rio Claro</a:t>
            </a:r>
          </a:p>
        </p:txBody>
      </p:sp>
      <p:sp>
        <p:nvSpPr>
          <p:cNvPr id="17418" name="Oval 12">
            <a:extLst>
              <a:ext uri="{FF2B5EF4-FFF2-40B4-BE49-F238E27FC236}">
                <a16:creationId xmlns:a16="http://schemas.microsoft.com/office/drawing/2014/main" id="{95F19960-E97B-4321-9012-10483FA96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860800"/>
            <a:ext cx="1511300" cy="1008063"/>
          </a:xfrm>
          <a:prstGeom prst="ellips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>
              <a:latin typeface="Tahoma" panose="020B0604030504040204" pitchFamily="34" charset="0"/>
            </a:endParaRPr>
          </a:p>
        </p:txBody>
      </p:sp>
      <p:cxnSp>
        <p:nvCxnSpPr>
          <p:cNvPr id="17419" name="AutoShape 13">
            <a:extLst>
              <a:ext uri="{FF2B5EF4-FFF2-40B4-BE49-F238E27FC236}">
                <a16:creationId xmlns:a16="http://schemas.microsoft.com/office/drawing/2014/main" id="{4BF7DC44-88D8-40AF-8EC4-80A498C2F7D6}"/>
              </a:ext>
            </a:extLst>
          </p:cNvPr>
          <p:cNvCxnSpPr>
            <a:cxnSpLocks noChangeShapeType="1"/>
            <a:stCxn id="17417" idx="4"/>
            <a:endCxn id="17418" idx="2"/>
          </p:cNvCxnSpPr>
          <p:nvPr/>
        </p:nvCxnSpPr>
        <p:spPr bwMode="auto">
          <a:xfrm rot="16200000" flipH="1">
            <a:off x="2212182" y="2958306"/>
            <a:ext cx="811212" cy="2003425"/>
          </a:xfrm>
          <a:prstGeom prst="curvedConnector2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20" name="AutoShape 14">
            <a:extLst>
              <a:ext uri="{FF2B5EF4-FFF2-40B4-BE49-F238E27FC236}">
                <a16:creationId xmlns:a16="http://schemas.microsoft.com/office/drawing/2014/main" id="{647A53D2-EC1D-44F7-BC44-6839EBA30E05}"/>
              </a:ext>
            </a:extLst>
          </p:cNvPr>
          <p:cNvCxnSpPr>
            <a:cxnSpLocks noChangeShapeType="1"/>
            <a:stCxn id="17417" idx="6"/>
            <a:endCxn id="17418" idx="2"/>
          </p:cNvCxnSpPr>
          <p:nvPr/>
        </p:nvCxnSpPr>
        <p:spPr bwMode="auto">
          <a:xfrm>
            <a:off x="2563813" y="3087688"/>
            <a:ext cx="1055687" cy="1277937"/>
          </a:xfrm>
          <a:prstGeom prst="curvedConnector3">
            <a:avLst>
              <a:gd name="adj1" fmla="val 49926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ETA Rio Claro 2">
            <a:extLst>
              <a:ext uri="{FF2B5EF4-FFF2-40B4-BE49-F238E27FC236}">
                <a16:creationId xmlns:a16="http://schemas.microsoft.com/office/drawing/2014/main" id="{03BBE34A-8225-4CFD-91C1-72FD3395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731963"/>
            <a:ext cx="8207375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C03BCB04-B831-4871-B6B1-7A064B57593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940" name="Text Box 4">
            <a:extLst>
              <a:ext uri="{FF2B5EF4-FFF2-40B4-BE49-F238E27FC236}">
                <a16:creationId xmlns:a16="http://schemas.microsoft.com/office/drawing/2014/main" id="{D74E1AE1-2217-46B4-86DA-88037ADDF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246063"/>
            <a:ext cx="9288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TRATAMENTO CONVENCIONAL</a:t>
            </a:r>
          </a:p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SISTEMA RIO CLARO</a:t>
            </a:r>
          </a:p>
        </p:txBody>
      </p:sp>
      <p:sp>
        <p:nvSpPr>
          <p:cNvPr id="18437" name="Oval 5">
            <a:extLst>
              <a:ext uri="{FF2B5EF4-FFF2-40B4-BE49-F238E27FC236}">
                <a16:creationId xmlns:a16="http://schemas.microsoft.com/office/drawing/2014/main" id="{F5682A61-F0CA-483E-8331-12DDAFC6A45C}"/>
              </a:ext>
            </a:extLst>
          </p:cNvPr>
          <p:cNvSpPr>
            <a:spLocks noChangeArrowheads="1"/>
          </p:cNvSpPr>
          <p:nvPr/>
        </p:nvSpPr>
        <p:spPr bwMode="auto">
          <a:xfrm rot="4682470">
            <a:off x="1763713" y="3644900"/>
            <a:ext cx="1368425" cy="9366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38" name="Oval 6">
            <a:extLst>
              <a:ext uri="{FF2B5EF4-FFF2-40B4-BE49-F238E27FC236}">
                <a16:creationId xmlns:a16="http://schemas.microsoft.com/office/drawing/2014/main" id="{9B87C5BA-1B63-44CB-9D53-7AF1C2E3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644900"/>
            <a:ext cx="1368425" cy="7921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39" name="Oval 8">
            <a:extLst>
              <a:ext uri="{FF2B5EF4-FFF2-40B4-BE49-F238E27FC236}">
                <a16:creationId xmlns:a16="http://schemas.microsoft.com/office/drawing/2014/main" id="{92F8E7AF-F206-4682-BD41-C4302AA14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644900"/>
            <a:ext cx="647700" cy="15128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0" name="Oval 9">
            <a:extLst>
              <a:ext uri="{FF2B5EF4-FFF2-40B4-BE49-F238E27FC236}">
                <a16:creationId xmlns:a16="http://schemas.microsoft.com/office/drawing/2014/main" id="{E5702110-06C0-4951-9FDD-1F3731217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500438"/>
            <a:ext cx="719137" cy="7207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1" name="Oval 10">
            <a:extLst>
              <a:ext uri="{FF2B5EF4-FFF2-40B4-BE49-F238E27FC236}">
                <a16:creationId xmlns:a16="http://schemas.microsoft.com/office/drawing/2014/main" id="{24779232-EDA7-4CC4-8A99-3CAEAF15D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636838"/>
            <a:ext cx="1863725" cy="901700"/>
          </a:xfrm>
          <a:prstGeom prst="ellips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Sistema Rio Claro</a:t>
            </a:r>
          </a:p>
        </p:txBody>
      </p:sp>
      <p:sp>
        <p:nvSpPr>
          <p:cNvPr id="18442" name="Oval 11">
            <a:extLst>
              <a:ext uri="{FF2B5EF4-FFF2-40B4-BE49-F238E27FC236}">
                <a16:creationId xmlns:a16="http://schemas.microsoft.com/office/drawing/2014/main" id="{B1A99296-8CDB-47F4-8EA7-E24C2031E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357563"/>
            <a:ext cx="2232025" cy="1727200"/>
          </a:xfrm>
          <a:prstGeom prst="ellips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>
              <a:latin typeface="Tahoma" panose="020B0604030504040204" pitchFamily="34" charset="0"/>
            </a:endParaRPr>
          </a:p>
        </p:txBody>
      </p:sp>
      <p:cxnSp>
        <p:nvCxnSpPr>
          <p:cNvPr id="18443" name="AutoShape 12">
            <a:extLst>
              <a:ext uri="{FF2B5EF4-FFF2-40B4-BE49-F238E27FC236}">
                <a16:creationId xmlns:a16="http://schemas.microsoft.com/office/drawing/2014/main" id="{EAD08F9A-0566-49C4-A849-CDA006EDBEDD}"/>
              </a:ext>
            </a:extLst>
          </p:cNvPr>
          <p:cNvCxnSpPr>
            <a:cxnSpLocks noChangeShapeType="1"/>
            <a:stCxn id="18441" idx="4"/>
            <a:endCxn id="18442" idx="2"/>
          </p:cNvCxnSpPr>
          <p:nvPr/>
        </p:nvCxnSpPr>
        <p:spPr bwMode="auto">
          <a:xfrm rot="16200000" flipH="1">
            <a:off x="2032794" y="3137694"/>
            <a:ext cx="666750" cy="1500188"/>
          </a:xfrm>
          <a:prstGeom prst="curvedConnector2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4" name="AutoShape 13">
            <a:extLst>
              <a:ext uri="{FF2B5EF4-FFF2-40B4-BE49-F238E27FC236}">
                <a16:creationId xmlns:a16="http://schemas.microsoft.com/office/drawing/2014/main" id="{ED4DB482-3AB7-49D3-B9E8-EEA88E89640D}"/>
              </a:ext>
            </a:extLst>
          </p:cNvPr>
          <p:cNvCxnSpPr>
            <a:cxnSpLocks noChangeShapeType="1"/>
            <a:stCxn id="18441" idx="6"/>
            <a:endCxn id="18442" idx="2"/>
          </p:cNvCxnSpPr>
          <p:nvPr/>
        </p:nvCxnSpPr>
        <p:spPr bwMode="auto">
          <a:xfrm>
            <a:off x="2563813" y="3087688"/>
            <a:ext cx="552450" cy="1133475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id="{6203D065-3CFD-4FC0-9B2A-C6B8F68BF0C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988" name="Text Box 4">
            <a:extLst>
              <a:ext uri="{FF2B5EF4-FFF2-40B4-BE49-F238E27FC236}">
                <a16:creationId xmlns:a16="http://schemas.microsoft.com/office/drawing/2014/main" id="{FF11CF92-FE27-47DC-9DFC-505A35533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246063"/>
            <a:ext cx="9288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TRATAMENTO CONVENCIONAL</a:t>
            </a:r>
          </a:p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SISTEMA RIO CLARO</a:t>
            </a:r>
          </a:p>
        </p:txBody>
      </p:sp>
      <p:grpSp>
        <p:nvGrpSpPr>
          <p:cNvPr id="19460" name="Group 14">
            <a:extLst>
              <a:ext uri="{FF2B5EF4-FFF2-40B4-BE49-F238E27FC236}">
                <a16:creationId xmlns:a16="http://schemas.microsoft.com/office/drawing/2014/main" id="{30357545-ECCA-4D22-8B21-C04DF9B33F2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565400"/>
            <a:ext cx="4967287" cy="4073525"/>
            <a:chOff x="113" y="1434"/>
            <a:chExt cx="3129" cy="2566"/>
          </a:xfrm>
        </p:grpSpPr>
        <p:pic>
          <p:nvPicPr>
            <p:cNvPr id="19462" name="Picture 2" descr="ETA Rio Claro 2">
              <a:extLst>
                <a:ext uri="{FF2B5EF4-FFF2-40B4-BE49-F238E27FC236}">
                  <a16:creationId xmlns:a16="http://schemas.microsoft.com/office/drawing/2014/main" id="{37B29E32-D936-4B94-98E1-D771A1264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434"/>
              <a:ext cx="3129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Oval 5">
              <a:extLst>
                <a:ext uri="{FF2B5EF4-FFF2-40B4-BE49-F238E27FC236}">
                  <a16:creationId xmlns:a16="http://schemas.microsoft.com/office/drawing/2014/main" id="{099E7784-CC9A-40CD-B69C-2A63EFE69D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82470">
              <a:off x="479" y="2511"/>
              <a:ext cx="722" cy="357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9464" name="Oval 6">
              <a:extLst>
                <a:ext uri="{FF2B5EF4-FFF2-40B4-BE49-F238E27FC236}">
                  <a16:creationId xmlns:a16="http://schemas.microsoft.com/office/drawing/2014/main" id="{35100248-7CF1-4D2E-9FB1-69CF4B72D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" y="2443"/>
              <a:ext cx="521" cy="41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9465" name="Oval 7">
              <a:extLst>
                <a:ext uri="{FF2B5EF4-FFF2-40B4-BE49-F238E27FC236}">
                  <a16:creationId xmlns:a16="http://schemas.microsoft.com/office/drawing/2014/main" id="{10F93D8D-48A4-4FF5-B90F-C7532C444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" y="2443"/>
              <a:ext cx="247" cy="79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9466" name="Oval 8">
              <a:extLst>
                <a:ext uri="{FF2B5EF4-FFF2-40B4-BE49-F238E27FC236}">
                  <a16:creationId xmlns:a16="http://schemas.microsoft.com/office/drawing/2014/main" id="{24F849D3-CF0F-4DF0-83B2-C3C1ED1A7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" y="2367"/>
              <a:ext cx="274" cy="38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9467" name="Oval 9">
              <a:extLst>
                <a:ext uri="{FF2B5EF4-FFF2-40B4-BE49-F238E27FC236}">
                  <a16:creationId xmlns:a16="http://schemas.microsoft.com/office/drawing/2014/main" id="{BDC376F9-74DB-488D-BA5B-9533D7C96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1842"/>
              <a:ext cx="805" cy="404"/>
            </a:xfrm>
            <a:prstGeom prst="ellips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200" b="1">
                  <a:latin typeface="Tahoma" panose="020B0604030504040204" pitchFamily="34" charset="0"/>
                </a:rPr>
                <a:t>Sistema Rio Claro</a:t>
              </a:r>
            </a:p>
          </p:txBody>
        </p:sp>
        <p:sp>
          <p:nvSpPr>
            <p:cNvPr id="19468" name="Oval 10">
              <a:extLst>
                <a:ext uri="{FF2B5EF4-FFF2-40B4-BE49-F238E27FC236}">
                  <a16:creationId xmlns:a16="http://schemas.microsoft.com/office/drawing/2014/main" id="{0B840E48-64DE-4614-A9E2-90981693C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" y="2291"/>
              <a:ext cx="851" cy="911"/>
            </a:xfrm>
            <a:prstGeom prst="ellips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pt-BR" altLang="pt-BR">
                <a:latin typeface="Tahoma" panose="020B0604030504040204" pitchFamily="34" charset="0"/>
              </a:endParaRPr>
            </a:p>
          </p:txBody>
        </p:sp>
        <p:cxnSp>
          <p:nvCxnSpPr>
            <p:cNvPr id="19469" name="AutoShape 11">
              <a:extLst>
                <a:ext uri="{FF2B5EF4-FFF2-40B4-BE49-F238E27FC236}">
                  <a16:creationId xmlns:a16="http://schemas.microsoft.com/office/drawing/2014/main" id="{D2C29CF9-D288-4243-9217-56AC37CCB0ED}"/>
                </a:ext>
              </a:extLst>
            </p:cNvPr>
            <p:cNvCxnSpPr>
              <a:cxnSpLocks noChangeShapeType="1"/>
              <a:stCxn id="19467" idx="4"/>
              <a:endCxn id="19468" idx="2"/>
            </p:cNvCxnSpPr>
            <p:nvPr/>
          </p:nvCxnSpPr>
          <p:spPr bwMode="auto">
            <a:xfrm rot="16200000" flipH="1">
              <a:off x="580" y="2237"/>
              <a:ext cx="491" cy="530"/>
            </a:xfrm>
            <a:prstGeom prst="curvedConnector2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70" name="AutoShape 12">
              <a:extLst>
                <a:ext uri="{FF2B5EF4-FFF2-40B4-BE49-F238E27FC236}">
                  <a16:creationId xmlns:a16="http://schemas.microsoft.com/office/drawing/2014/main" id="{BD6B01B4-657C-4B02-8B8A-C36BB534B989}"/>
                </a:ext>
              </a:extLst>
            </p:cNvPr>
            <p:cNvCxnSpPr>
              <a:cxnSpLocks noChangeShapeType="1"/>
              <a:stCxn id="19467" idx="6"/>
              <a:endCxn id="19468" idx="2"/>
            </p:cNvCxnSpPr>
            <p:nvPr/>
          </p:nvCxnSpPr>
          <p:spPr bwMode="auto">
            <a:xfrm>
              <a:off x="973" y="2044"/>
              <a:ext cx="118" cy="703"/>
            </a:xfrm>
            <a:prstGeom prst="curvedConnector3">
              <a:avLst>
                <a:gd name="adj1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9461" name="Picture 15" descr="SISTEM~1">
            <a:extLst>
              <a:ext uri="{FF2B5EF4-FFF2-40B4-BE49-F238E27FC236}">
                <a16:creationId xmlns:a16="http://schemas.microsoft.com/office/drawing/2014/main" id="{052317A4-5D69-45B1-BF28-77E4BC25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47244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3ABBB67-C993-4A1C-A60A-46B5FB26537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9011" name="Text Box 3">
            <a:extLst>
              <a:ext uri="{FF2B5EF4-FFF2-40B4-BE49-F238E27FC236}">
                <a16:creationId xmlns:a16="http://schemas.microsoft.com/office/drawing/2014/main" id="{5BA2181D-F240-409B-84CA-0BC57372A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246063"/>
            <a:ext cx="9288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TRATAMENTO CONVENCIONAL</a:t>
            </a:r>
          </a:p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SISTEMA RIO CLARO</a:t>
            </a:r>
          </a:p>
        </p:txBody>
      </p:sp>
      <p:grpSp>
        <p:nvGrpSpPr>
          <p:cNvPr id="20484" name="Group 4">
            <a:extLst>
              <a:ext uri="{FF2B5EF4-FFF2-40B4-BE49-F238E27FC236}">
                <a16:creationId xmlns:a16="http://schemas.microsoft.com/office/drawing/2014/main" id="{931D1E05-948D-429E-8CD6-9E8450E7C2F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565400"/>
            <a:ext cx="4967287" cy="4073525"/>
            <a:chOff x="113" y="1434"/>
            <a:chExt cx="3129" cy="2566"/>
          </a:xfrm>
        </p:grpSpPr>
        <p:pic>
          <p:nvPicPr>
            <p:cNvPr id="20486" name="Picture 5" descr="ETA Rio Claro 2">
              <a:extLst>
                <a:ext uri="{FF2B5EF4-FFF2-40B4-BE49-F238E27FC236}">
                  <a16:creationId xmlns:a16="http://schemas.microsoft.com/office/drawing/2014/main" id="{84F7B84D-2084-4CA6-ADBB-95840051E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434"/>
              <a:ext cx="3129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Oval 6">
              <a:extLst>
                <a:ext uri="{FF2B5EF4-FFF2-40B4-BE49-F238E27FC236}">
                  <a16:creationId xmlns:a16="http://schemas.microsoft.com/office/drawing/2014/main" id="{4B80F26F-7789-4908-8309-AC946D62FA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82470">
              <a:off x="479" y="2511"/>
              <a:ext cx="722" cy="357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20488" name="Oval 7">
              <a:extLst>
                <a:ext uri="{FF2B5EF4-FFF2-40B4-BE49-F238E27FC236}">
                  <a16:creationId xmlns:a16="http://schemas.microsoft.com/office/drawing/2014/main" id="{54F14932-E52C-4A9B-A051-3CED37120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" y="2443"/>
              <a:ext cx="521" cy="41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20489" name="Oval 8">
              <a:extLst>
                <a:ext uri="{FF2B5EF4-FFF2-40B4-BE49-F238E27FC236}">
                  <a16:creationId xmlns:a16="http://schemas.microsoft.com/office/drawing/2014/main" id="{3E90B514-00BC-4BC3-9E0C-7897360E0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" y="2443"/>
              <a:ext cx="247" cy="79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20490" name="Oval 9">
              <a:extLst>
                <a:ext uri="{FF2B5EF4-FFF2-40B4-BE49-F238E27FC236}">
                  <a16:creationId xmlns:a16="http://schemas.microsoft.com/office/drawing/2014/main" id="{35CEA22F-1912-4E23-A347-0AFCC6E36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" y="2367"/>
              <a:ext cx="274" cy="38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20491" name="Oval 10">
              <a:extLst>
                <a:ext uri="{FF2B5EF4-FFF2-40B4-BE49-F238E27FC236}">
                  <a16:creationId xmlns:a16="http://schemas.microsoft.com/office/drawing/2014/main" id="{0593636E-D408-4EB4-9D98-C5230C457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1842"/>
              <a:ext cx="805" cy="404"/>
            </a:xfrm>
            <a:prstGeom prst="ellips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200" b="1">
                  <a:latin typeface="Tahoma" panose="020B0604030504040204" pitchFamily="34" charset="0"/>
                </a:rPr>
                <a:t>Sistema Rio Claro</a:t>
              </a:r>
            </a:p>
          </p:txBody>
        </p:sp>
        <p:sp>
          <p:nvSpPr>
            <p:cNvPr id="20492" name="Oval 11">
              <a:extLst>
                <a:ext uri="{FF2B5EF4-FFF2-40B4-BE49-F238E27FC236}">
                  <a16:creationId xmlns:a16="http://schemas.microsoft.com/office/drawing/2014/main" id="{7B8BD873-E467-4436-B7C9-36262D5B8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" y="2291"/>
              <a:ext cx="851" cy="911"/>
            </a:xfrm>
            <a:prstGeom prst="ellips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pt-BR" altLang="pt-BR">
                <a:latin typeface="Tahoma" panose="020B0604030504040204" pitchFamily="34" charset="0"/>
              </a:endParaRPr>
            </a:p>
          </p:txBody>
        </p:sp>
        <p:cxnSp>
          <p:nvCxnSpPr>
            <p:cNvPr id="20493" name="AutoShape 12">
              <a:extLst>
                <a:ext uri="{FF2B5EF4-FFF2-40B4-BE49-F238E27FC236}">
                  <a16:creationId xmlns:a16="http://schemas.microsoft.com/office/drawing/2014/main" id="{61D6C203-C6C0-4827-9CDB-7DE2A3E3C597}"/>
                </a:ext>
              </a:extLst>
            </p:cNvPr>
            <p:cNvCxnSpPr>
              <a:cxnSpLocks noChangeShapeType="1"/>
              <a:stCxn id="20491" idx="4"/>
              <a:endCxn id="20492" idx="2"/>
            </p:cNvCxnSpPr>
            <p:nvPr/>
          </p:nvCxnSpPr>
          <p:spPr bwMode="auto">
            <a:xfrm rot="16200000" flipH="1">
              <a:off x="580" y="2237"/>
              <a:ext cx="491" cy="530"/>
            </a:xfrm>
            <a:prstGeom prst="curvedConnector2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94" name="AutoShape 13">
              <a:extLst>
                <a:ext uri="{FF2B5EF4-FFF2-40B4-BE49-F238E27FC236}">
                  <a16:creationId xmlns:a16="http://schemas.microsoft.com/office/drawing/2014/main" id="{1F2B20E0-596F-45A2-A906-33DDF97673BC}"/>
                </a:ext>
              </a:extLst>
            </p:cNvPr>
            <p:cNvCxnSpPr>
              <a:cxnSpLocks noChangeShapeType="1"/>
              <a:stCxn id="20491" idx="6"/>
              <a:endCxn id="20492" idx="2"/>
            </p:cNvCxnSpPr>
            <p:nvPr/>
          </p:nvCxnSpPr>
          <p:spPr bwMode="auto">
            <a:xfrm>
              <a:off x="973" y="2044"/>
              <a:ext cx="118" cy="703"/>
            </a:xfrm>
            <a:prstGeom prst="curvedConnector3">
              <a:avLst>
                <a:gd name="adj1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0485" name="Picture 15" descr="3ETA~1">
            <a:extLst>
              <a:ext uri="{FF2B5EF4-FFF2-40B4-BE49-F238E27FC236}">
                <a16:creationId xmlns:a16="http://schemas.microsoft.com/office/drawing/2014/main" id="{9BE92E0D-3EE9-4973-AE97-DBE3F1C5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73238"/>
            <a:ext cx="4986338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0C02A7E3-FA21-4779-9B01-854A7E21C32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39" name="Rectangle 3">
            <a:extLst>
              <a:ext uri="{FF2B5EF4-FFF2-40B4-BE49-F238E27FC236}">
                <a16:creationId xmlns:a16="http://schemas.microsoft.com/office/drawing/2014/main" id="{F88E7EE3-2EF1-4F5C-9877-3F54AC32D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85763"/>
            <a:ext cx="8245475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>
                <a:solidFill>
                  <a:schemeClr val="tx1"/>
                </a:solidFill>
              </a:rPr>
              <a:t>CONTAMINANTES ORGÂNICOS EM ÁGUAS NATURAIS: ORIGEM</a:t>
            </a:r>
          </a:p>
        </p:txBody>
      </p:sp>
      <p:sp>
        <p:nvSpPr>
          <p:cNvPr id="321540" name="AutoShape 4">
            <a:extLst>
              <a:ext uri="{FF2B5EF4-FFF2-40B4-BE49-F238E27FC236}">
                <a16:creationId xmlns:a16="http://schemas.microsoft.com/office/drawing/2014/main" id="{0AB8CC5A-CDB2-4B6B-8AB6-8215C376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550" y="1924050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Águas Naturais</a:t>
            </a:r>
          </a:p>
        </p:txBody>
      </p:sp>
      <p:sp>
        <p:nvSpPr>
          <p:cNvPr id="321541" name="AutoShape 5">
            <a:extLst>
              <a:ext uri="{FF2B5EF4-FFF2-40B4-BE49-F238E27FC236}">
                <a16:creationId xmlns:a16="http://schemas.microsoft.com/office/drawing/2014/main" id="{6C29477F-B600-42D8-8BD8-55EF84763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021013"/>
            <a:ext cx="3167062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Dissolvidos</a:t>
            </a:r>
          </a:p>
        </p:txBody>
      </p:sp>
      <p:cxnSp>
        <p:nvCxnSpPr>
          <p:cNvPr id="21510" name="AutoShape 6">
            <a:extLst>
              <a:ext uri="{FF2B5EF4-FFF2-40B4-BE49-F238E27FC236}">
                <a16:creationId xmlns:a16="http://schemas.microsoft.com/office/drawing/2014/main" id="{72C2AA54-9336-4836-97D5-B0E7F2A8BF68}"/>
              </a:ext>
            </a:extLst>
          </p:cNvPr>
          <p:cNvCxnSpPr>
            <a:cxnSpLocks noChangeShapeType="1"/>
            <a:stCxn id="321540" idx="3"/>
            <a:endCxn id="321541" idx="1"/>
          </p:cNvCxnSpPr>
          <p:nvPr/>
        </p:nvCxnSpPr>
        <p:spPr bwMode="auto">
          <a:xfrm rot="5400000">
            <a:off x="2856707" y="1475581"/>
            <a:ext cx="750888" cy="2670175"/>
          </a:xfrm>
          <a:prstGeom prst="bentConnector3">
            <a:avLst>
              <a:gd name="adj1" fmla="val 38903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1543" name="AutoShape 7">
            <a:extLst>
              <a:ext uri="{FF2B5EF4-FFF2-40B4-BE49-F238E27FC236}">
                <a16:creationId xmlns:a16="http://schemas.microsoft.com/office/drawing/2014/main" id="{E81831CF-BF97-4BA8-B756-5F2A07CF1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92663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Inorgânicos</a:t>
            </a:r>
          </a:p>
        </p:txBody>
      </p:sp>
      <p:sp>
        <p:nvSpPr>
          <p:cNvPr id="321544" name="AutoShape 8">
            <a:extLst>
              <a:ext uri="{FF2B5EF4-FFF2-40B4-BE49-F238E27FC236}">
                <a16:creationId xmlns:a16="http://schemas.microsoft.com/office/drawing/2014/main" id="{1DFE3119-CA01-42A2-9ADD-FCE1E566F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4795838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Orgânicos</a:t>
            </a:r>
          </a:p>
        </p:txBody>
      </p:sp>
      <p:cxnSp>
        <p:nvCxnSpPr>
          <p:cNvPr id="21513" name="AutoShape 9">
            <a:extLst>
              <a:ext uri="{FF2B5EF4-FFF2-40B4-BE49-F238E27FC236}">
                <a16:creationId xmlns:a16="http://schemas.microsoft.com/office/drawing/2014/main" id="{EE58AA90-0776-43F0-B78C-AE68655B58B3}"/>
              </a:ext>
            </a:extLst>
          </p:cNvPr>
          <p:cNvCxnSpPr>
            <a:cxnSpLocks noChangeShapeType="1"/>
            <a:stCxn id="321541" idx="3"/>
            <a:endCxn id="321543" idx="1"/>
          </p:cNvCxnSpPr>
          <p:nvPr/>
        </p:nvCxnSpPr>
        <p:spPr bwMode="auto">
          <a:xfrm rot="5400000">
            <a:off x="893763" y="3917950"/>
            <a:ext cx="1239837" cy="766763"/>
          </a:xfrm>
          <a:prstGeom prst="bentConnector3">
            <a:avLst>
              <a:gd name="adj1" fmla="val 4481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14" name="AutoShape 10">
            <a:extLst>
              <a:ext uri="{FF2B5EF4-FFF2-40B4-BE49-F238E27FC236}">
                <a16:creationId xmlns:a16="http://schemas.microsoft.com/office/drawing/2014/main" id="{511DC920-8E87-41D3-9449-3637752A160E}"/>
              </a:ext>
            </a:extLst>
          </p:cNvPr>
          <p:cNvCxnSpPr>
            <a:cxnSpLocks noChangeShapeType="1"/>
            <a:stCxn id="321541" idx="3"/>
            <a:endCxn id="321544" idx="1"/>
          </p:cNvCxnSpPr>
          <p:nvPr/>
        </p:nvCxnSpPr>
        <p:spPr bwMode="auto">
          <a:xfrm rot="16200000" flipH="1">
            <a:off x="1963738" y="3614738"/>
            <a:ext cx="1243012" cy="1376362"/>
          </a:xfrm>
          <a:prstGeom prst="bentConnector3">
            <a:avLst>
              <a:gd name="adj1" fmla="val 4482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1547" name="AutoShape 11">
            <a:extLst>
              <a:ext uri="{FF2B5EF4-FFF2-40B4-BE49-F238E27FC236}">
                <a16:creationId xmlns:a16="http://schemas.microsoft.com/office/drawing/2014/main" id="{86860521-1AA4-461C-BD1F-5DD078E66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756275"/>
            <a:ext cx="158432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21548" name="AutoShape 12">
            <a:extLst>
              <a:ext uri="{FF2B5EF4-FFF2-40B4-BE49-F238E27FC236}">
                <a16:creationId xmlns:a16="http://schemas.microsoft.com/office/drawing/2014/main" id="{E13AEEC0-D123-4663-9962-AB21B0671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756275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21517" name="AutoShape 13">
            <a:extLst>
              <a:ext uri="{FF2B5EF4-FFF2-40B4-BE49-F238E27FC236}">
                <a16:creationId xmlns:a16="http://schemas.microsoft.com/office/drawing/2014/main" id="{0A7D9878-F9CE-4E70-9128-BE5E114BE22B}"/>
              </a:ext>
            </a:extLst>
          </p:cNvPr>
          <p:cNvCxnSpPr>
            <a:cxnSpLocks noChangeShapeType="1"/>
            <a:stCxn id="321544" idx="3"/>
            <a:endCxn id="321548" idx="1"/>
          </p:cNvCxnSpPr>
          <p:nvPr/>
        </p:nvCxnSpPr>
        <p:spPr bwMode="auto">
          <a:xfrm rot="16200000" flipH="1">
            <a:off x="3128963" y="5451475"/>
            <a:ext cx="577850" cy="28892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518" name="AutoShape 14">
            <a:extLst>
              <a:ext uri="{FF2B5EF4-FFF2-40B4-BE49-F238E27FC236}">
                <a16:creationId xmlns:a16="http://schemas.microsoft.com/office/drawing/2014/main" id="{54F07CCE-1D95-489F-9A81-EC0EB95D67BD}"/>
              </a:ext>
            </a:extLst>
          </p:cNvPr>
          <p:cNvCxnSpPr>
            <a:cxnSpLocks noChangeShapeType="1"/>
            <a:stCxn id="321544" idx="3"/>
            <a:endCxn id="321547" idx="1"/>
          </p:cNvCxnSpPr>
          <p:nvPr/>
        </p:nvCxnSpPr>
        <p:spPr bwMode="auto">
          <a:xfrm rot="5400000">
            <a:off x="2017713" y="4629150"/>
            <a:ext cx="577850" cy="193357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19" name="AutoShape 16">
            <a:extLst>
              <a:ext uri="{FF2B5EF4-FFF2-40B4-BE49-F238E27FC236}">
                <a16:creationId xmlns:a16="http://schemas.microsoft.com/office/drawing/2014/main" id="{053E3FAE-3C5F-4284-9EB4-5113C6C9AA21}"/>
              </a:ext>
            </a:extLst>
          </p:cNvPr>
          <p:cNvSpPr>
            <a:spLocks/>
          </p:cNvSpPr>
          <p:nvPr/>
        </p:nvSpPr>
        <p:spPr bwMode="auto">
          <a:xfrm>
            <a:off x="4787900" y="2997200"/>
            <a:ext cx="792163" cy="3095625"/>
          </a:xfrm>
          <a:prstGeom prst="leftBrace">
            <a:avLst>
              <a:gd name="adj1" fmla="val 32565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21553" name="Text Box 17">
            <a:extLst>
              <a:ext uri="{FF2B5EF4-FFF2-40B4-BE49-F238E27FC236}">
                <a16:creationId xmlns:a16="http://schemas.microsoft.com/office/drawing/2014/main" id="{CCFBAD0C-2F8E-4ACF-9466-28A55D0C5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055938"/>
            <a:ext cx="3671888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naturais oriundos de degradação de matéria vegetal (Substâncias Húmicas)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naturais subprodutos metabólicos de algas e demais microrganismos</a:t>
            </a:r>
          </a:p>
        </p:txBody>
      </p:sp>
      <p:cxnSp>
        <p:nvCxnSpPr>
          <p:cNvPr id="21521" name="AutoShape 18">
            <a:extLst>
              <a:ext uri="{FF2B5EF4-FFF2-40B4-BE49-F238E27FC236}">
                <a16:creationId xmlns:a16="http://schemas.microsoft.com/office/drawing/2014/main" id="{95BBD441-57E1-49B4-B824-DD0840CAB4A8}"/>
              </a:ext>
            </a:extLst>
          </p:cNvPr>
          <p:cNvCxnSpPr>
            <a:cxnSpLocks noChangeShapeType="1"/>
            <a:stCxn id="321548" idx="4"/>
            <a:endCxn id="21519" idx="1"/>
          </p:cNvCxnSpPr>
          <p:nvPr/>
        </p:nvCxnSpPr>
        <p:spPr bwMode="auto">
          <a:xfrm flipV="1">
            <a:off x="4352925" y="4545013"/>
            <a:ext cx="422275" cy="1530350"/>
          </a:xfrm>
          <a:prstGeom prst="curvedConnector3">
            <a:avLst>
              <a:gd name="adj1" fmla="val 66542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22" name="Oval 15">
            <a:extLst>
              <a:ext uri="{FF2B5EF4-FFF2-40B4-BE49-F238E27FC236}">
                <a16:creationId xmlns:a16="http://schemas.microsoft.com/office/drawing/2014/main" id="{8FB8BECF-83AA-44BF-83EA-C26451874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538638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BF13358-700D-463F-A765-BDDBE0BC679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1" name="Rectangle 3">
            <a:extLst>
              <a:ext uri="{FF2B5EF4-FFF2-40B4-BE49-F238E27FC236}">
                <a16:creationId xmlns:a16="http://schemas.microsoft.com/office/drawing/2014/main" id="{A908711B-771F-4E01-8CE5-DF187D014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TRATAMENTO AVANÇADO DE ÁGUAS DE ABASTECIMENTO</a:t>
            </a:r>
          </a:p>
        </p:txBody>
      </p:sp>
      <p:sp>
        <p:nvSpPr>
          <p:cNvPr id="191492" name="Rectangle 4">
            <a:extLst>
              <a:ext uri="{FF2B5EF4-FFF2-40B4-BE49-F238E27FC236}">
                <a16:creationId xmlns:a16="http://schemas.microsoft.com/office/drawing/2014/main" id="{29B10C55-418D-45BE-9E02-E1B4B5C3A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092325"/>
            <a:ext cx="8229600" cy="44323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b="1"/>
              <a:t>Introdução</a:t>
            </a:r>
          </a:p>
          <a:p>
            <a:pPr eaLnBrk="1" hangingPunct="1">
              <a:defRPr/>
            </a:pPr>
            <a:r>
              <a:rPr lang="pt-BR" altLang="pt-BR" b="1"/>
              <a:t>Compostos orgânicos em águas de abastecimento </a:t>
            </a:r>
          </a:p>
          <a:p>
            <a:pPr eaLnBrk="1" hangingPunct="1">
              <a:defRPr/>
            </a:pPr>
            <a:r>
              <a:rPr lang="pt-BR" altLang="pt-BR" b="1"/>
              <a:t>Origem dos compostos orgânicos em águas de abastecimento </a:t>
            </a:r>
          </a:p>
          <a:p>
            <a:pPr eaLnBrk="1" hangingPunct="1">
              <a:defRPr/>
            </a:pPr>
            <a:r>
              <a:rPr lang="pt-BR" altLang="pt-BR" b="1"/>
              <a:t>Necessidade de remoção de compostos orgânicos no tratamento de águas de abastecimento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ETA ABV 1">
            <a:extLst>
              <a:ext uri="{FF2B5EF4-FFF2-40B4-BE49-F238E27FC236}">
                <a16:creationId xmlns:a16="http://schemas.microsoft.com/office/drawing/2014/main" id="{B89FE187-79CD-43A1-BBF6-882B9065CE4B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019300"/>
            <a:ext cx="7416800" cy="4649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EBF2FE3-DDAE-463D-83EC-A73AAFC4076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8835" name="Text Box 3">
            <a:extLst>
              <a:ext uri="{FF2B5EF4-FFF2-40B4-BE49-F238E27FC236}">
                <a16:creationId xmlns:a16="http://schemas.microsoft.com/office/drawing/2014/main" id="{E084872D-3BCE-4F9C-9FC0-16F74A5E0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325" y="449263"/>
            <a:ext cx="92884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TRATAMENTO CONVENCIONAL</a:t>
            </a:r>
          </a:p>
          <a:p>
            <a:pPr algn="ctr" eaLnBrk="0" hangingPunct="0">
              <a:defRPr/>
            </a:pPr>
            <a:r>
              <a:rPr lang="pt-BR" altLang="pt-BR" sz="3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RESERVATÓRIO DO GUARAPIRANGA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20510A91-3D1B-41F8-BE03-D86750093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4724400"/>
            <a:ext cx="3122612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pt-BR" altLang="pt-BR" sz="1400" b="1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C3CC81EA-B293-49E3-924A-77BF61001C7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2564" name="Rectangle 4">
            <a:extLst>
              <a:ext uri="{FF2B5EF4-FFF2-40B4-BE49-F238E27FC236}">
                <a16:creationId xmlns:a16="http://schemas.microsoft.com/office/drawing/2014/main" id="{EC1BE923-E051-41CD-B7C5-DBB771271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686800" cy="1311275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 anchorCtr="0">
            <a:spAutoFit/>
          </a:bodyPr>
          <a:lstStyle/>
          <a:p>
            <a:pPr>
              <a:defRPr/>
            </a:pPr>
            <a:r>
              <a:rPr lang="pt-BR" altLang="pt-BR" sz="4000">
                <a:solidFill>
                  <a:srgbClr val="FFFFFF"/>
                </a:solidFill>
              </a:rPr>
              <a:t>TRATAMENTO CONVENCIONAL</a:t>
            </a:r>
            <a:br>
              <a:rPr lang="pt-BR" altLang="pt-BR" sz="4000">
                <a:solidFill>
                  <a:srgbClr val="FFFFFF"/>
                </a:solidFill>
              </a:rPr>
            </a:br>
            <a:r>
              <a:rPr lang="pt-BR" altLang="pt-BR" sz="4000">
                <a:solidFill>
                  <a:srgbClr val="FFFFFF"/>
                </a:solidFill>
              </a:rPr>
              <a:t> RESERVATÓRIO TAIAÇUPEBA </a:t>
            </a:r>
          </a:p>
        </p:txBody>
      </p:sp>
      <p:pic>
        <p:nvPicPr>
          <p:cNvPr id="23557" name="Picture 5" descr="ETA Alto Tietê 1">
            <a:extLst>
              <a:ext uri="{FF2B5EF4-FFF2-40B4-BE49-F238E27FC236}">
                <a16:creationId xmlns:a16="http://schemas.microsoft.com/office/drawing/2014/main" id="{40F016D4-E6BC-4364-BE9F-02F84459220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773238"/>
            <a:ext cx="7561263" cy="4740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TA Alto Tietê 2">
            <a:extLst>
              <a:ext uri="{FF2B5EF4-FFF2-40B4-BE49-F238E27FC236}">
                <a16:creationId xmlns:a16="http://schemas.microsoft.com/office/drawing/2014/main" id="{4CBFB3E3-A854-4132-8C8A-BB2B5E5BB09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916113"/>
            <a:ext cx="7313612" cy="4586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89913670-6A6D-400C-961B-AEB014670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4724400"/>
            <a:ext cx="3122612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pt-BR" altLang="pt-BR" sz="1400" b="1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46F3F91F-8014-46AF-B410-80FB4C6ED92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3589" name="Rectangle 5">
            <a:extLst>
              <a:ext uri="{FF2B5EF4-FFF2-40B4-BE49-F238E27FC236}">
                <a16:creationId xmlns:a16="http://schemas.microsoft.com/office/drawing/2014/main" id="{33E963A4-D037-46E7-A61D-AB34DFC7A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686800" cy="1311275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 anchorCtr="0">
            <a:spAutoFit/>
          </a:bodyPr>
          <a:lstStyle/>
          <a:p>
            <a:pPr>
              <a:defRPr/>
            </a:pPr>
            <a:r>
              <a:rPr lang="pt-BR" altLang="pt-BR" sz="4000">
                <a:solidFill>
                  <a:srgbClr val="FFFFFF"/>
                </a:solidFill>
              </a:rPr>
              <a:t>TRATAMENTO CONVENCIONAL</a:t>
            </a:r>
            <a:br>
              <a:rPr lang="pt-BR" altLang="pt-BR" sz="4000">
                <a:solidFill>
                  <a:srgbClr val="FFFFFF"/>
                </a:solidFill>
              </a:rPr>
            </a:br>
            <a:r>
              <a:rPr lang="pt-BR" altLang="pt-BR" sz="4000">
                <a:solidFill>
                  <a:srgbClr val="FFFFFF"/>
                </a:solidFill>
              </a:rPr>
              <a:t> RESERVATÓRIO TAIAÇUPEBA </a:t>
            </a:r>
          </a:p>
        </p:txBody>
      </p:sp>
      <p:sp>
        <p:nvSpPr>
          <p:cNvPr id="24582" name="Oval 6">
            <a:extLst>
              <a:ext uri="{FF2B5EF4-FFF2-40B4-BE49-F238E27FC236}">
                <a16:creationId xmlns:a16="http://schemas.microsoft.com/office/drawing/2014/main" id="{42672D4D-1D88-4D95-A79E-F1072B997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933825"/>
            <a:ext cx="2160587" cy="5762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ETA Taiaçupeba</a:t>
            </a:r>
          </a:p>
        </p:txBody>
      </p:sp>
      <p:sp>
        <p:nvSpPr>
          <p:cNvPr id="24583" name="Oval 7">
            <a:extLst>
              <a:ext uri="{FF2B5EF4-FFF2-40B4-BE49-F238E27FC236}">
                <a16:creationId xmlns:a16="http://schemas.microsoft.com/office/drawing/2014/main" id="{869B1821-EBBE-47C0-98EE-C9429F373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708275"/>
            <a:ext cx="936625" cy="8636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24584" name="AutoShape 8">
            <a:extLst>
              <a:ext uri="{FF2B5EF4-FFF2-40B4-BE49-F238E27FC236}">
                <a16:creationId xmlns:a16="http://schemas.microsoft.com/office/drawing/2014/main" id="{F55B4DC0-13C3-491B-BAE8-8CB05EC7EBD0}"/>
              </a:ext>
            </a:extLst>
          </p:cNvPr>
          <p:cNvCxnSpPr>
            <a:cxnSpLocks noChangeShapeType="1"/>
            <a:stCxn id="24582" idx="0"/>
            <a:endCxn id="24583" idx="5"/>
          </p:cNvCxnSpPr>
          <p:nvPr/>
        </p:nvCxnSpPr>
        <p:spPr bwMode="auto">
          <a:xfrm rot="5400000" flipH="1">
            <a:off x="3258344" y="2978944"/>
            <a:ext cx="476250" cy="1433512"/>
          </a:xfrm>
          <a:prstGeom prst="curvedConnector3">
            <a:avLst>
              <a:gd name="adj1" fmla="val 38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TA Alto Tietê 5">
            <a:extLst>
              <a:ext uri="{FF2B5EF4-FFF2-40B4-BE49-F238E27FC236}">
                <a16:creationId xmlns:a16="http://schemas.microsoft.com/office/drawing/2014/main" id="{F054F064-B50B-480B-9C4C-700D3DCEDE7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855788"/>
            <a:ext cx="7561263" cy="4741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DD6777D4-2673-4BE9-990B-7846AF42C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4724400"/>
            <a:ext cx="3122612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pt-BR" altLang="pt-BR" sz="1400" b="1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7A8ADA1F-DD39-4FE0-99D0-F11F7955D26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613" name="Rectangle 5">
            <a:extLst>
              <a:ext uri="{FF2B5EF4-FFF2-40B4-BE49-F238E27FC236}">
                <a16:creationId xmlns:a16="http://schemas.microsoft.com/office/drawing/2014/main" id="{1656B61C-7B5F-4CFB-9BF4-E173F8A7DF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686800" cy="1311275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 anchorCtr="0">
            <a:spAutoFit/>
          </a:bodyPr>
          <a:lstStyle/>
          <a:p>
            <a:pPr>
              <a:defRPr/>
            </a:pPr>
            <a:r>
              <a:rPr lang="pt-BR" altLang="pt-BR" sz="4000">
                <a:solidFill>
                  <a:srgbClr val="FFFFFF"/>
                </a:solidFill>
              </a:rPr>
              <a:t>TRATAMENTO CONVENCIONAL</a:t>
            </a:r>
            <a:br>
              <a:rPr lang="pt-BR" altLang="pt-BR" sz="4000">
                <a:solidFill>
                  <a:srgbClr val="FFFFFF"/>
                </a:solidFill>
              </a:rPr>
            </a:br>
            <a:r>
              <a:rPr lang="pt-BR" altLang="pt-BR" sz="4000">
                <a:solidFill>
                  <a:srgbClr val="FFFFFF"/>
                </a:solidFill>
              </a:rPr>
              <a:t> RESERVATÓRIO TAIAÇUPEBA </a:t>
            </a:r>
          </a:p>
        </p:txBody>
      </p:sp>
      <p:sp>
        <p:nvSpPr>
          <p:cNvPr id="25606" name="Oval 6">
            <a:extLst>
              <a:ext uri="{FF2B5EF4-FFF2-40B4-BE49-F238E27FC236}">
                <a16:creationId xmlns:a16="http://schemas.microsoft.com/office/drawing/2014/main" id="{580022AB-8FD7-48AF-AA4D-69B96A079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060575"/>
            <a:ext cx="2160588" cy="8953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Captação Reservatório Taiaçupeba</a:t>
            </a:r>
          </a:p>
        </p:txBody>
      </p:sp>
      <p:sp>
        <p:nvSpPr>
          <p:cNvPr id="25607" name="Oval 7">
            <a:extLst>
              <a:ext uri="{FF2B5EF4-FFF2-40B4-BE49-F238E27FC236}">
                <a16:creationId xmlns:a16="http://schemas.microsoft.com/office/drawing/2014/main" id="{75A97600-45A9-4C3A-A15E-DC06467EA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3860800"/>
            <a:ext cx="936625" cy="8636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25608" name="AutoShape 8">
            <a:extLst>
              <a:ext uri="{FF2B5EF4-FFF2-40B4-BE49-F238E27FC236}">
                <a16:creationId xmlns:a16="http://schemas.microsoft.com/office/drawing/2014/main" id="{3667A0E7-777B-49D0-91E5-5FA98010A5D5}"/>
              </a:ext>
            </a:extLst>
          </p:cNvPr>
          <p:cNvCxnSpPr>
            <a:cxnSpLocks noChangeShapeType="1"/>
            <a:stCxn id="25606" idx="6"/>
            <a:endCxn id="25607" idx="2"/>
          </p:cNvCxnSpPr>
          <p:nvPr/>
        </p:nvCxnSpPr>
        <p:spPr bwMode="auto">
          <a:xfrm>
            <a:off x="3852863" y="2508250"/>
            <a:ext cx="993775" cy="1784350"/>
          </a:xfrm>
          <a:prstGeom prst="curvedConnector3">
            <a:avLst>
              <a:gd name="adj1" fmla="val 5063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DDD7624-F645-4D31-BE2B-DE14C1E8F70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5635" name="Rectangle 3">
            <a:extLst>
              <a:ext uri="{FF2B5EF4-FFF2-40B4-BE49-F238E27FC236}">
                <a16:creationId xmlns:a16="http://schemas.microsoft.com/office/drawing/2014/main" id="{E6A85169-E0A9-4735-9659-3985CB397B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85763"/>
            <a:ext cx="8245475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>
                <a:solidFill>
                  <a:schemeClr val="tx1"/>
                </a:solidFill>
              </a:rPr>
              <a:t>CONTAMINANTES ORGÂNICOS EM ÁGUAS NATURAIS: ORIGEM</a:t>
            </a:r>
          </a:p>
        </p:txBody>
      </p:sp>
      <p:sp>
        <p:nvSpPr>
          <p:cNvPr id="325636" name="AutoShape 4">
            <a:extLst>
              <a:ext uri="{FF2B5EF4-FFF2-40B4-BE49-F238E27FC236}">
                <a16:creationId xmlns:a16="http://schemas.microsoft.com/office/drawing/2014/main" id="{435336D1-E0E8-4C5E-B76E-C5B6FF272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916113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Águas Naturais</a:t>
            </a:r>
          </a:p>
        </p:txBody>
      </p:sp>
      <p:sp>
        <p:nvSpPr>
          <p:cNvPr id="325637" name="AutoShape 5">
            <a:extLst>
              <a:ext uri="{FF2B5EF4-FFF2-40B4-BE49-F238E27FC236}">
                <a16:creationId xmlns:a16="http://schemas.microsoft.com/office/drawing/2014/main" id="{F7220C7B-110C-4C3A-A70C-3A3C417AA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021013"/>
            <a:ext cx="3167062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Dissolvidos</a:t>
            </a:r>
          </a:p>
        </p:txBody>
      </p:sp>
      <p:cxnSp>
        <p:nvCxnSpPr>
          <p:cNvPr id="26630" name="AutoShape 6">
            <a:extLst>
              <a:ext uri="{FF2B5EF4-FFF2-40B4-BE49-F238E27FC236}">
                <a16:creationId xmlns:a16="http://schemas.microsoft.com/office/drawing/2014/main" id="{170BD191-463F-41BA-A680-02673E405CE4}"/>
              </a:ext>
            </a:extLst>
          </p:cNvPr>
          <p:cNvCxnSpPr>
            <a:cxnSpLocks noChangeShapeType="1"/>
            <a:stCxn id="325636" idx="3"/>
            <a:endCxn id="325637" idx="1"/>
          </p:cNvCxnSpPr>
          <p:nvPr/>
        </p:nvCxnSpPr>
        <p:spPr bwMode="auto">
          <a:xfrm rot="5400000">
            <a:off x="1978819" y="2345532"/>
            <a:ext cx="758825" cy="922337"/>
          </a:xfrm>
          <a:prstGeom prst="bentConnector3">
            <a:avLst>
              <a:gd name="adj1" fmla="val 3912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5639" name="AutoShape 7">
            <a:extLst>
              <a:ext uri="{FF2B5EF4-FFF2-40B4-BE49-F238E27FC236}">
                <a16:creationId xmlns:a16="http://schemas.microsoft.com/office/drawing/2014/main" id="{B43D8C8E-670A-456A-A24F-F1E89A5AF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92663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Inorgânicos</a:t>
            </a:r>
          </a:p>
        </p:txBody>
      </p:sp>
      <p:sp>
        <p:nvSpPr>
          <p:cNvPr id="325640" name="AutoShape 8">
            <a:extLst>
              <a:ext uri="{FF2B5EF4-FFF2-40B4-BE49-F238E27FC236}">
                <a16:creationId xmlns:a16="http://schemas.microsoft.com/office/drawing/2014/main" id="{1FF865F2-229A-4B12-90E7-D65DE5FE6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4795838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Orgânicos</a:t>
            </a:r>
          </a:p>
        </p:txBody>
      </p:sp>
      <p:cxnSp>
        <p:nvCxnSpPr>
          <p:cNvPr id="26633" name="AutoShape 9">
            <a:extLst>
              <a:ext uri="{FF2B5EF4-FFF2-40B4-BE49-F238E27FC236}">
                <a16:creationId xmlns:a16="http://schemas.microsoft.com/office/drawing/2014/main" id="{CF964B0F-CF83-4F6A-A01E-638EE8C8C261}"/>
              </a:ext>
            </a:extLst>
          </p:cNvPr>
          <p:cNvCxnSpPr>
            <a:cxnSpLocks noChangeShapeType="1"/>
            <a:stCxn id="325637" idx="3"/>
            <a:endCxn id="325639" idx="1"/>
          </p:cNvCxnSpPr>
          <p:nvPr/>
        </p:nvCxnSpPr>
        <p:spPr bwMode="auto">
          <a:xfrm rot="5400000">
            <a:off x="893763" y="3917950"/>
            <a:ext cx="1239837" cy="766763"/>
          </a:xfrm>
          <a:prstGeom prst="bentConnector3">
            <a:avLst>
              <a:gd name="adj1" fmla="val 4481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34" name="AutoShape 10">
            <a:extLst>
              <a:ext uri="{FF2B5EF4-FFF2-40B4-BE49-F238E27FC236}">
                <a16:creationId xmlns:a16="http://schemas.microsoft.com/office/drawing/2014/main" id="{D7C3E087-F013-46D1-9C5F-E643427253F6}"/>
              </a:ext>
            </a:extLst>
          </p:cNvPr>
          <p:cNvCxnSpPr>
            <a:cxnSpLocks noChangeShapeType="1"/>
            <a:stCxn id="325637" idx="3"/>
            <a:endCxn id="325640" idx="1"/>
          </p:cNvCxnSpPr>
          <p:nvPr/>
        </p:nvCxnSpPr>
        <p:spPr bwMode="auto">
          <a:xfrm rot="16200000" flipH="1">
            <a:off x="1963738" y="3614738"/>
            <a:ext cx="1243012" cy="1376362"/>
          </a:xfrm>
          <a:prstGeom prst="bentConnector3">
            <a:avLst>
              <a:gd name="adj1" fmla="val 4482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5643" name="AutoShape 11">
            <a:extLst>
              <a:ext uri="{FF2B5EF4-FFF2-40B4-BE49-F238E27FC236}">
                <a16:creationId xmlns:a16="http://schemas.microsoft.com/office/drawing/2014/main" id="{94DDD1F0-87F2-47BD-A89C-9527DB2B9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756275"/>
            <a:ext cx="158432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25644" name="AutoShape 12">
            <a:extLst>
              <a:ext uri="{FF2B5EF4-FFF2-40B4-BE49-F238E27FC236}">
                <a16:creationId xmlns:a16="http://schemas.microsoft.com/office/drawing/2014/main" id="{410AD5F7-B08F-4474-8F81-3C0004D9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756275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26637" name="AutoShape 13">
            <a:extLst>
              <a:ext uri="{FF2B5EF4-FFF2-40B4-BE49-F238E27FC236}">
                <a16:creationId xmlns:a16="http://schemas.microsoft.com/office/drawing/2014/main" id="{7E26BA28-7465-4824-A670-9FEEA44E4C9C}"/>
              </a:ext>
            </a:extLst>
          </p:cNvPr>
          <p:cNvCxnSpPr>
            <a:cxnSpLocks noChangeShapeType="1"/>
            <a:stCxn id="325640" idx="3"/>
            <a:endCxn id="325644" idx="1"/>
          </p:cNvCxnSpPr>
          <p:nvPr/>
        </p:nvCxnSpPr>
        <p:spPr bwMode="auto">
          <a:xfrm rot="16200000" flipH="1">
            <a:off x="3128963" y="5451475"/>
            <a:ext cx="577850" cy="28892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38" name="AutoShape 14">
            <a:extLst>
              <a:ext uri="{FF2B5EF4-FFF2-40B4-BE49-F238E27FC236}">
                <a16:creationId xmlns:a16="http://schemas.microsoft.com/office/drawing/2014/main" id="{62EA4C7C-5AF9-4C2E-8115-EFC7A164EC33}"/>
              </a:ext>
            </a:extLst>
          </p:cNvPr>
          <p:cNvCxnSpPr>
            <a:cxnSpLocks noChangeShapeType="1"/>
            <a:stCxn id="325640" idx="3"/>
            <a:endCxn id="325643" idx="1"/>
          </p:cNvCxnSpPr>
          <p:nvPr/>
        </p:nvCxnSpPr>
        <p:spPr bwMode="auto">
          <a:xfrm rot="5400000">
            <a:off x="2017713" y="4629150"/>
            <a:ext cx="577850" cy="193357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39" name="Oval 15">
            <a:extLst>
              <a:ext uri="{FF2B5EF4-FFF2-40B4-BE49-F238E27FC236}">
                <a16:creationId xmlns:a16="http://schemas.microsoft.com/office/drawing/2014/main" id="{4FA5A539-179D-4EE3-8850-5BA876BDD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538638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6640" name="AutoShape 16">
            <a:extLst>
              <a:ext uri="{FF2B5EF4-FFF2-40B4-BE49-F238E27FC236}">
                <a16:creationId xmlns:a16="http://schemas.microsoft.com/office/drawing/2014/main" id="{94096202-AF84-4916-96ED-5D0378B60836}"/>
              </a:ext>
            </a:extLst>
          </p:cNvPr>
          <p:cNvSpPr>
            <a:spLocks/>
          </p:cNvSpPr>
          <p:nvPr/>
        </p:nvSpPr>
        <p:spPr bwMode="auto">
          <a:xfrm>
            <a:off x="4787900" y="1557338"/>
            <a:ext cx="792163" cy="4103687"/>
          </a:xfrm>
          <a:prstGeom prst="leftBrace">
            <a:avLst>
              <a:gd name="adj1" fmla="val 43170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25649" name="Text Box 17">
            <a:extLst>
              <a:ext uri="{FF2B5EF4-FFF2-40B4-BE49-F238E27FC236}">
                <a16:creationId xmlns:a16="http://schemas.microsoft.com/office/drawing/2014/main" id="{7D30D914-0EB9-4FA9-95B8-869218E8A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025" y="1620838"/>
            <a:ext cx="3671888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naturais oriundos de degradação de matéria vegetal (Substâncias Húmicas)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naturais subprodutos metabólicos de algas e demais microrganismos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sintéticos, de origem antropogênica</a:t>
            </a:r>
          </a:p>
        </p:txBody>
      </p:sp>
      <p:cxnSp>
        <p:nvCxnSpPr>
          <p:cNvPr id="26642" name="AutoShape 18">
            <a:extLst>
              <a:ext uri="{FF2B5EF4-FFF2-40B4-BE49-F238E27FC236}">
                <a16:creationId xmlns:a16="http://schemas.microsoft.com/office/drawing/2014/main" id="{F498ABE1-2A36-4A85-9A6A-036AFCE00276}"/>
              </a:ext>
            </a:extLst>
          </p:cNvPr>
          <p:cNvCxnSpPr>
            <a:cxnSpLocks noChangeShapeType="1"/>
            <a:stCxn id="26639" idx="7"/>
            <a:endCxn id="26640" idx="1"/>
          </p:cNvCxnSpPr>
          <p:nvPr/>
        </p:nvCxnSpPr>
        <p:spPr bwMode="auto">
          <a:xfrm rot="-5400000">
            <a:off x="3507581" y="4307682"/>
            <a:ext cx="1965325" cy="569912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TA Cubatão 1">
            <a:extLst>
              <a:ext uri="{FF2B5EF4-FFF2-40B4-BE49-F238E27FC236}">
                <a16:creationId xmlns:a16="http://schemas.microsoft.com/office/drawing/2014/main" id="{38518E2C-5A06-4C9C-8948-FC39133A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80645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85F1A03C-FE04-4873-8796-255D3EE3D00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660" name="Text Box 4">
            <a:extLst>
              <a:ext uri="{FF2B5EF4-FFF2-40B4-BE49-F238E27FC236}">
                <a16:creationId xmlns:a16="http://schemas.microsoft.com/office/drawing/2014/main" id="{F573BF61-7B76-4048-A07E-FC1D5928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188913"/>
            <a:ext cx="9288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TRATAMENTO CONVENCIONAL</a:t>
            </a:r>
          </a:p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ETA CUBATÃO – B. SANTISTA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TA Cubatão 2">
            <a:extLst>
              <a:ext uri="{FF2B5EF4-FFF2-40B4-BE49-F238E27FC236}">
                <a16:creationId xmlns:a16="http://schemas.microsoft.com/office/drawing/2014/main" id="{25DACFCF-12A1-4499-8CE8-176C36D2C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7991475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5A1CD619-DB89-4D55-BBAA-2DD18D2FDA7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684" name="Text Box 4">
            <a:extLst>
              <a:ext uri="{FF2B5EF4-FFF2-40B4-BE49-F238E27FC236}">
                <a16:creationId xmlns:a16="http://schemas.microsoft.com/office/drawing/2014/main" id="{9A02B2B4-99C6-4C31-B392-3FE9D7CBA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188913"/>
            <a:ext cx="9288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TRATAMENTO CONVENCIONAL</a:t>
            </a:r>
          </a:p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ETA CUBATÃO – B. SANTISTA</a:t>
            </a:r>
          </a:p>
        </p:txBody>
      </p:sp>
      <p:sp>
        <p:nvSpPr>
          <p:cNvPr id="28677" name="Oval 5">
            <a:extLst>
              <a:ext uri="{FF2B5EF4-FFF2-40B4-BE49-F238E27FC236}">
                <a16:creationId xmlns:a16="http://schemas.microsoft.com/office/drawing/2014/main" id="{525AF67C-0FBB-4D5C-B18D-C7065B9F2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2420938"/>
            <a:ext cx="1368425" cy="8953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ETA Cubatão</a:t>
            </a:r>
          </a:p>
        </p:txBody>
      </p:sp>
      <p:sp>
        <p:nvSpPr>
          <p:cNvPr id="28678" name="Oval 6">
            <a:extLst>
              <a:ext uri="{FF2B5EF4-FFF2-40B4-BE49-F238E27FC236}">
                <a16:creationId xmlns:a16="http://schemas.microsoft.com/office/drawing/2014/main" id="{2EB3BFF1-19B0-4067-A74F-C8B166B2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429000"/>
            <a:ext cx="936625" cy="8636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28679" name="AutoShape 7">
            <a:extLst>
              <a:ext uri="{FF2B5EF4-FFF2-40B4-BE49-F238E27FC236}">
                <a16:creationId xmlns:a16="http://schemas.microsoft.com/office/drawing/2014/main" id="{E52D4C19-C51E-4F1C-A52D-A068E663941A}"/>
              </a:ext>
            </a:extLst>
          </p:cNvPr>
          <p:cNvCxnSpPr>
            <a:cxnSpLocks noChangeShapeType="1"/>
            <a:stCxn id="28677" idx="6"/>
            <a:endCxn id="28678" idx="2"/>
          </p:cNvCxnSpPr>
          <p:nvPr/>
        </p:nvCxnSpPr>
        <p:spPr bwMode="auto">
          <a:xfrm>
            <a:off x="4787900" y="2868613"/>
            <a:ext cx="347663" cy="992187"/>
          </a:xfrm>
          <a:prstGeom prst="curvedConnector3">
            <a:avLst>
              <a:gd name="adj1" fmla="val 5159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80" name="Oval 8">
            <a:extLst>
              <a:ext uri="{FF2B5EF4-FFF2-40B4-BE49-F238E27FC236}">
                <a16:creationId xmlns:a16="http://schemas.microsoft.com/office/drawing/2014/main" id="{F13440B9-470F-4257-809E-3ADDE29E0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05263"/>
            <a:ext cx="2160587" cy="8953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Captação </a:t>
            </a:r>
          </a:p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Rio Cubatão</a:t>
            </a:r>
          </a:p>
        </p:txBody>
      </p:sp>
      <p:sp>
        <p:nvSpPr>
          <p:cNvPr id="28681" name="Oval 9">
            <a:extLst>
              <a:ext uri="{FF2B5EF4-FFF2-40B4-BE49-F238E27FC236}">
                <a16:creationId xmlns:a16="http://schemas.microsoft.com/office/drawing/2014/main" id="{5C044378-3F2D-479B-AD4D-8DE826F05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013325"/>
            <a:ext cx="936625" cy="8636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28682" name="AutoShape 10">
            <a:extLst>
              <a:ext uri="{FF2B5EF4-FFF2-40B4-BE49-F238E27FC236}">
                <a16:creationId xmlns:a16="http://schemas.microsoft.com/office/drawing/2014/main" id="{5F7B0523-7622-4A9B-8485-3C4922F51B3A}"/>
              </a:ext>
            </a:extLst>
          </p:cNvPr>
          <p:cNvCxnSpPr>
            <a:cxnSpLocks noChangeShapeType="1"/>
            <a:stCxn id="28680" idx="6"/>
            <a:endCxn id="28681" idx="2"/>
          </p:cNvCxnSpPr>
          <p:nvPr/>
        </p:nvCxnSpPr>
        <p:spPr bwMode="auto">
          <a:xfrm>
            <a:off x="2555875" y="4452938"/>
            <a:ext cx="347663" cy="992187"/>
          </a:xfrm>
          <a:prstGeom prst="curvedConnector3">
            <a:avLst>
              <a:gd name="adj1" fmla="val 5159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TA Cubatão 5">
            <a:extLst>
              <a:ext uri="{FF2B5EF4-FFF2-40B4-BE49-F238E27FC236}">
                <a16:creationId xmlns:a16="http://schemas.microsoft.com/office/drawing/2014/main" id="{25D87F92-0FD9-47CF-BEB3-ADBA6049B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7964487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5CDAF927-4075-40E6-8B2C-D55781DC210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8708" name="Text Box 4">
            <a:extLst>
              <a:ext uri="{FF2B5EF4-FFF2-40B4-BE49-F238E27FC236}">
                <a16:creationId xmlns:a16="http://schemas.microsoft.com/office/drawing/2014/main" id="{F190C41F-5B8D-491B-BDFA-70A800BCF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188913"/>
            <a:ext cx="9288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TRATAMENTO CONVENCIONAL</a:t>
            </a:r>
          </a:p>
          <a:p>
            <a:pPr algn="ctr">
              <a:defRPr/>
            </a:pPr>
            <a:r>
              <a:rPr lang="pt-BR" altLang="pt-BR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ETA CUBATÃO – B. SANTISTA</a:t>
            </a:r>
          </a:p>
        </p:txBody>
      </p:sp>
      <p:sp>
        <p:nvSpPr>
          <p:cNvPr id="29701" name="Oval 5">
            <a:extLst>
              <a:ext uri="{FF2B5EF4-FFF2-40B4-BE49-F238E27FC236}">
                <a16:creationId xmlns:a16="http://schemas.microsoft.com/office/drawing/2014/main" id="{23998B2E-4D40-466A-BB8F-5B4BB2DE8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2965450"/>
            <a:ext cx="1368425" cy="8953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ETA Cubatão</a:t>
            </a:r>
          </a:p>
        </p:txBody>
      </p:sp>
      <p:sp>
        <p:nvSpPr>
          <p:cNvPr id="29702" name="Oval 6">
            <a:extLst>
              <a:ext uri="{FF2B5EF4-FFF2-40B4-BE49-F238E27FC236}">
                <a16:creationId xmlns:a16="http://schemas.microsoft.com/office/drawing/2014/main" id="{0C43C339-F0DE-4782-B739-8D39391AD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063" y="4589463"/>
            <a:ext cx="503237" cy="4318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29703" name="AutoShape 7">
            <a:extLst>
              <a:ext uri="{FF2B5EF4-FFF2-40B4-BE49-F238E27FC236}">
                <a16:creationId xmlns:a16="http://schemas.microsoft.com/office/drawing/2014/main" id="{944CB82C-307A-40B0-89DC-8619903BD4E5}"/>
              </a:ext>
            </a:extLst>
          </p:cNvPr>
          <p:cNvCxnSpPr>
            <a:cxnSpLocks noChangeShapeType="1"/>
            <a:stCxn id="29701" idx="4"/>
            <a:endCxn id="29702" idx="7"/>
          </p:cNvCxnSpPr>
          <p:nvPr/>
        </p:nvCxnSpPr>
        <p:spPr bwMode="auto">
          <a:xfrm rot="5400000">
            <a:off x="6016625" y="3600450"/>
            <a:ext cx="779463" cy="1300163"/>
          </a:xfrm>
          <a:prstGeom prst="curvedConnector3">
            <a:avLst>
              <a:gd name="adj1" fmla="val 4663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04" name="Oval 8">
            <a:extLst>
              <a:ext uri="{FF2B5EF4-FFF2-40B4-BE49-F238E27FC236}">
                <a16:creationId xmlns:a16="http://schemas.microsoft.com/office/drawing/2014/main" id="{F409CAD5-8D06-4798-818D-AC65F7311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4478338"/>
            <a:ext cx="2017712" cy="8953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Captação </a:t>
            </a:r>
          </a:p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Rio Cubatão</a:t>
            </a:r>
          </a:p>
        </p:txBody>
      </p:sp>
      <p:sp>
        <p:nvSpPr>
          <p:cNvPr id="29705" name="Oval 9">
            <a:extLst>
              <a:ext uri="{FF2B5EF4-FFF2-40B4-BE49-F238E27FC236}">
                <a16:creationId xmlns:a16="http://schemas.microsoft.com/office/drawing/2014/main" id="{71652FDE-BBF0-4B81-A1A2-0F2BA83E1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4941888"/>
            <a:ext cx="431800" cy="4318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29706" name="AutoShape 10">
            <a:extLst>
              <a:ext uri="{FF2B5EF4-FFF2-40B4-BE49-F238E27FC236}">
                <a16:creationId xmlns:a16="http://schemas.microsoft.com/office/drawing/2014/main" id="{8F1EAA18-A41E-47B2-AB8A-A69F47506CAC}"/>
              </a:ext>
            </a:extLst>
          </p:cNvPr>
          <p:cNvCxnSpPr>
            <a:cxnSpLocks noChangeShapeType="1"/>
            <a:stCxn id="29704" idx="6"/>
            <a:endCxn id="29705" idx="2"/>
          </p:cNvCxnSpPr>
          <p:nvPr/>
        </p:nvCxnSpPr>
        <p:spPr bwMode="auto">
          <a:xfrm>
            <a:off x="4429125" y="4926013"/>
            <a:ext cx="346075" cy="231775"/>
          </a:xfrm>
          <a:prstGeom prst="curvedConnector3">
            <a:avLst>
              <a:gd name="adj1" fmla="val 51833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07" name="Oval 11">
            <a:extLst>
              <a:ext uri="{FF2B5EF4-FFF2-40B4-BE49-F238E27FC236}">
                <a16:creationId xmlns:a16="http://schemas.microsoft.com/office/drawing/2014/main" id="{09BCDE76-0909-4043-B2BA-6FF17EF23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113" y="2801938"/>
            <a:ext cx="1944687" cy="8953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Descarga  </a:t>
            </a:r>
          </a:p>
          <a:p>
            <a:pPr algn="ctr" eaLnBrk="1" hangingPunct="1"/>
            <a:r>
              <a:rPr lang="pt-BR" altLang="pt-BR">
                <a:latin typeface="Tahoma" panose="020B0604030504040204" pitchFamily="34" charset="0"/>
              </a:rPr>
              <a:t>Billings</a:t>
            </a:r>
          </a:p>
        </p:txBody>
      </p:sp>
      <p:sp>
        <p:nvSpPr>
          <p:cNvPr id="29708" name="Oval 12">
            <a:extLst>
              <a:ext uri="{FF2B5EF4-FFF2-40B4-BE49-F238E27FC236}">
                <a16:creationId xmlns:a16="http://schemas.microsoft.com/office/drawing/2014/main" id="{D55EFA86-D698-4AF1-96E1-A12FD0BD1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00" y="3987800"/>
            <a:ext cx="647700" cy="6477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29709" name="AutoShape 13">
            <a:extLst>
              <a:ext uri="{FF2B5EF4-FFF2-40B4-BE49-F238E27FC236}">
                <a16:creationId xmlns:a16="http://schemas.microsoft.com/office/drawing/2014/main" id="{EF393B4E-B6DA-4F0B-8CE0-5E47F86B097E}"/>
              </a:ext>
            </a:extLst>
          </p:cNvPr>
          <p:cNvCxnSpPr>
            <a:cxnSpLocks noChangeShapeType="1"/>
            <a:stCxn id="29707" idx="6"/>
            <a:endCxn id="29708" idx="2"/>
          </p:cNvCxnSpPr>
          <p:nvPr/>
        </p:nvCxnSpPr>
        <p:spPr bwMode="auto">
          <a:xfrm>
            <a:off x="3860800" y="3249613"/>
            <a:ext cx="990600" cy="1062037"/>
          </a:xfrm>
          <a:prstGeom prst="curvedConnector3">
            <a:avLst>
              <a:gd name="adj1" fmla="val 50639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886B251C-EECE-42E7-817F-DB5827B7D94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9731" name="Rectangle 3">
            <a:extLst>
              <a:ext uri="{FF2B5EF4-FFF2-40B4-BE49-F238E27FC236}">
                <a16:creationId xmlns:a16="http://schemas.microsoft.com/office/drawing/2014/main" id="{43E6B33B-F6AA-46C4-AAF4-5B7026B1F5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85763"/>
            <a:ext cx="8245475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>
                <a:solidFill>
                  <a:schemeClr val="tx1"/>
                </a:solidFill>
              </a:rPr>
              <a:t>CONTAMINANTES ORGÂNICOS EM ÁGUAS NATURAIS: ORIGEM</a:t>
            </a:r>
          </a:p>
        </p:txBody>
      </p:sp>
      <p:sp>
        <p:nvSpPr>
          <p:cNvPr id="329732" name="AutoShape 4">
            <a:extLst>
              <a:ext uri="{FF2B5EF4-FFF2-40B4-BE49-F238E27FC236}">
                <a16:creationId xmlns:a16="http://schemas.microsoft.com/office/drawing/2014/main" id="{9F35EEC2-3C58-4FCE-AA3E-000B0C9F8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916113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Águas Naturais</a:t>
            </a:r>
          </a:p>
        </p:txBody>
      </p:sp>
      <p:sp>
        <p:nvSpPr>
          <p:cNvPr id="329733" name="AutoShape 5">
            <a:extLst>
              <a:ext uri="{FF2B5EF4-FFF2-40B4-BE49-F238E27FC236}">
                <a16:creationId xmlns:a16="http://schemas.microsoft.com/office/drawing/2014/main" id="{F2707278-58FA-46EB-B437-BD2357A11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021013"/>
            <a:ext cx="3167062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Dissolvidos</a:t>
            </a:r>
          </a:p>
        </p:txBody>
      </p:sp>
      <p:cxnSp>
        <p:nvCxnSpPr>
          <p:cNvPr id="30726" name="AutoShape 6">
            <a:extLst>
              <a:ext uri="{FF2B5EF4-FFF2-40B4-BE49-F238E27FC236}">
                <a16:creationId xmlns:a16="http://schemas.microsoft.com/office/drawing/2014/main" id="{AB8A229C-5464-4D4D-AED0-066B6591A590}"/>
              </a:ext>
            </a:extLst>
          </p:cNvPr>
          <p:cNvCxnSpPr>
            <a:cxnSpLocks noChangeShapeType="1"/>
            <a:stCxn id="329732" idx="3"/>
            <a:endCxn id="329733" idx="1"/>
          </p:cNvCxnSpPr>
          <p:nvPr/>
        </p:nvCxnSpPr>
        <p:spPr bwMode="auto">
          <a:xfrm rot="5400000">
            <a:off x="1978819" y="2345532"/>
            <a:ext cx="758825" cy="922337"/>
          </a:xfrm>
          <a:prstGeom prst="bentConnector3">
            <a:avLst>
              <a:gd name="adj1" fmla="val 3912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9735" name="AutoShape 7">
            <a:extLst>
              <a:ext uri="{FF2B5EF4-FFF2-40B4-BE49-F238E27FC236}">
                <a16:creationId xmlns:a16="http://schemas.microsoft.com/office/drawing/2014/main" id="{4B612AF4-D243-49DB-9C0D-E00F7D723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92663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Inorgânicos</a:t>
            </a:r>
          </a:p>
        </p:txBody>
      </p:sp>
      <p:sp>
        <p:nvSpPr>
          <p:cNvPr id="329736" name="AutoShape 8">
            <a:extLst>
              <a:ext uri="{FF2B5EF4-FFF2-40B4-BE49-F238E27FC236}">
                <a16:creationId xmlns:a16="http://schemas.microsoft.com/office/drawing/2014/main" id="{42DE536B-2195-40CC-8784-39BB6BBD7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4795838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Orgânicos</a:t>
            </a:r>
          </a:p>
        </p:txBody>
      </p:sp>
      <p:cxnSp>
        <p:nvCxnSpPr>
          <p:cNvPr id="30729" name="AutoShape 9">
            <a:extLst>
              <a:ext uri="{FF2B5EF4-FFF2-40B4-BE49-F238E27FC236}">
                <a16:creationId xmlns:a16="http://schemas.microsoft.com/office/drawing/2014/main" id="{B2C53A87-6702-4747-A11B-12ADC2E91BD7}"/>
              </a:ext>
            </a:extLst>
          </p:cNvPr>
          <p:cNvCxnSpPr>
            <a:cxnSpLocks noChangeShapeType="1"/>
            <a:stCxn id="329733" idx="3"/>
            <a:endCxn id="329735" idx="1"/>
          </p:cNvCxnSpPr>
          <p:nvPr/>
        </p:nvCxnSpPr>
        <p:spPr bwMode="auto">
          <a:xfrm rot="5400000">
            <a:off x="893763" y="3917950"/>
            <a:ext cx="1239837" cy="766763"/>
          </a:xfrm>
          <a:prstGeom prst="bentConnector3">
            <a:avLst>
              <a:gd name="adj1" fmla="val 4481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0" name="AutoShape 10">
            <a:extLst>
              <a:ext uri="{FF2B5EF4-FFF2-40B4-BE49-F238E27FC236}">
                <a16:creationId xmlns:a16="http://schemas.microsoft.com/office/drawing/2014/main" id="{DF4EE5D1-5F2F-48D9-8C61-607FA09B422C}"/>
              </a:ext>
            </a:extLst>
          </p:cNvPr>
          <p:cNvCxnSpPr>
            <a:cxnSpLocks noChangeShapeType="1"/>
            <a:stCxn id="329733" idx="3"/>
            <a:endCxn id="329736" idx="1"/>
          </p:cNvCxnSpPr>
          <p:nvPr/>
        </p:nvCxnSpPr>
        <p:spPr bwMode="auto">
          <a:xfrm rot="16200000" flipH="1">
            <a:off x="1963738" y="3614738"/>
            <a:ext cx="1243012" cy="1376362"/>
          </a:xfrm>
          <a:prstGeom prst="bentConnector3">
            <a:avLst>
              <a:gd name="adj1" fmla="val 4482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9739" name="AutoShape 11">
            <a:extLst>
              <a:ext uri="{FF2B5EF4-FFF2-40B4-BE49-F238E27FC236}">
                <a16:creationId xmlns:a16="http://schemas.microsoft.com/office/drawing/2014/main" id="{66C0C59E-D6D1-4644-AE3B-BA548E89B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756275"/>
            <a:ext cx="158432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29740" name="AutoShape 12">
            <a:extLst>
              <a:ext uri="{FF2B5EF4-FFF2-40B4-BE49-F238E27FC236}">
                <a16:creationId xmlns:a16="http://schemas.microsoft.com/office/drawing/2014/main" id="{53650600-513F-4A11-B985-2A77596CE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756275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30733" name="AutoShape 13">
            <a:extLst>
              <a:ext uri="{FF2B5EF4-FFF2-40B4-BE49-F238E27FC236}">
                <a16:creationId xmlns:a16="http://schemas.microsoft.com/office/drawing/2014/main" id="{1549591E-733E-4338-BB89-4FF80F43182F}"/>
              </a:ext>
            </a:extLst>
          </p:cNvPr>
          <p:cNvCxnSpPr>
            <a:cxnSpLocks noChangeShapeType="1"/>
            <a:stCxn id="329736" idx="3"/>
            <a:endCxn id="329740" idx="1"/>
          </p:cNvCxnSpPr>
          <p:nvPr/>
        </p:nvCxnSpPr>
        <p:spPr bwMode="auto">
          <a:xfrm rot="16200000" flipH="1">
            <a:off x="3128963" y="5451475"/>
            <a:ext cx="577850" cy="28892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4" name="AutoShape 14">
            <a:extLst>
              <a:ext uri="{FF2B5EF4-FFF2-40B4-BE49-F238E27FC236}">
                <a16:creationId xmlns:a16="http://schemas.microsoft.com/office/drawing/2014/main" id="{170329A5-4477-4522-839D-B4AE5ECB8137}"/>
              </a:ext>
            </a:extLst>
          </p:cNvPr>
          <p:cNvCxnSpPr>
            <a:cxnSpLocks noChangeShapeType="1"/>
            <a:stCxn id="329736" idx="3"/>
            <a:endCxn id="329739" idx="1"/>
          </p:cNvCxnSpPr>
          <p:nvPr/>
        </p:nvCxnSpPr>
        <p:spPr bwMode="auto">
          <a:xfrm rot="5400000">
            <a:off x="2017713" y="4629150"/>
            <a:ext cx="577850" cy="193357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35" name="Oval 15">
            <a:extLst>
              <a:ext uri="{FF2B5EF4-FFF2-40B4-BE49-F238E27FC236}">
                <a16:creationId xmlns:a16="http://schemas.microsoft.com/office/drawing/2014/main" id="{AD05EE2E-C27B-45E7-81BC-5BFA31BBC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538638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36" name="AutoShape 16">
            <a:extLst>
              <a:ext uri="{FF2B5EF4-FFF2-40B4-BE49-F238E27FC236}">
                <a16:creationId xmlns:a16="http://schemas.microsoft.com/office/drawing/2014/main" id="{44106354-66E8-477F-B0B6-7C7540B319A2}"/>
              </a:ext>
            </a:extLst>
          </p:cNvPr>
          <p:cNvSpPr>
            <a:spLocks/>
          </p:cNvSpPr>
          <p:nvPr/>
        </p:nvSpPr>
        <p:spPr bwMode="auto">
          <a:xfrm>
            <a:off x="4787900" y="1557338"/>
            <a:ext cx="792163" cy="5040312"/>
          </a:xfrm>
          <a:prstGeom prst="leftBrace">
            <a:avLst>
              <a:gd name="adj1" fmla="val 53023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29745" name="Text Box 17">
            <a:extLst>
              <a:ext uri="{FF2B5EF4-FFF2-40B4-BE49-F238E27FC236}">
                <a16:creationId xmlns:a16="http://schemas.microsoft.com/office/drawing/2014/main" id="{498BD3BD-012E-4B2F-80E6-DFC96DD0E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025" y="1620838"/>
            <a:ext cx="3671888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naturais oriundos de degradação de matéria vegetal (Substâncias Húmicas)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naturais subprodutos metabólicos de algas e demais microrganismos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sintéticos, de origem antropogênica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formados no processo de tratamento</a:t>
            </a:r>
          </a:p>
        </p:txBody>
      </p:sp>
      <p:cxnSp>
        <p:nvCxnSpPr>
          <p:cNvPr id="30738" name="AutoShape 18">
            <a:extLst>
              <a:ext uri="{FF2B5EF4-FFF2-40B4-BE49-F238E27FC236}">
                <a16:creationId xmlns:a16="http://schemas.microsoft.com/office/drawing/2014/main" id="{ABE69B0F-A0F8-4B02-B1F8-8E8D576ACE72}"/>
              </a:ext>
            </a:extLst>
          </p:cNvPr>
          <p:cNvCxnSpPr>
            <a:cxnSpLocks noChangeShapeType="1"/>
            <a:stCxn id="30735" idx="7"/>
            <a:endCxn id="30736" idx="1"/>
          </p:cNvCxnSpPr>
          <p:nvPr/>
        </p:nvCxnSpPr>
        <p:spPr bwMode="auto">
          <a:xfrm rot="-5400000">
            <a:off x="3741738" y="4541838"/>
            <a:ext cx="1497012" cy="569912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ACB0F3A8-9CC9-4FA4-A220-9DCCECB4DEB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755" name="Rectangle 3">
            <a:extLst>
              <a:ext uri="{FF2B5EF4-FFF2-40B4-BE49-F238E27FC236}">
                <a16:creationId xmlns:a16="http://schemas.microsoft.com/office/drawing/2014/main" id="{4FBEE239-F157-4C7E-8695-25973B1649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1463"/>
            <a:ext cx="91440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>
                <a:solidFill>
                  <a:schemeClr val="tx1"/>
                </a:solidFill>
              </a:rPr>
              <a:t>CONTAMINANTES ORGÂNICOS EM ÁGUAS NATURAIS: PROBLEMAS</a:t>
            </a:r>
          </a:p>
        </p:txBody>
      </p:sp>
      <p:sp>
        <p:nvSpPr>
          <p:cNvPr id="330756" name="AutoShape 4">
            <a:extLst>
              <a:ext uri="{FF2B5EF4-FFF2-40B4-BE49-F238E27FC236}">
                <a16:creationId xmlns:a16="http://schemas.microsoft.com/office/drawing/2014/main" id="{B33E6567-035D-4BD7-9771-7BA32E9AB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1916113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Águas Naturais</a:t>
            </a:r>
          </a:p>
        </p:txBody>
      </p:sp>
      <p:sp>
        <p:nvSpPr>
          <p:cNvPr id="330757" name="AutoShape 5">
            <a:extLst>
              <a:ext uri="{FF2B5EF4-FFF2-40B4-BE49-F238E27FC236}">
                <a16:creationId xmlns:a16="http://schemas.microsoft.com/office/drawing/2014/main" id="{0828F85D-3A51-4964-8E21-BDA65A14A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3021013"/>
            <a:ext cx="3167062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Dissolvidos</a:t>
            </a:r>
          </a:p>
        </p:txBody>
      </p:sp>
      <p:cxnSp>
        <p:nvCxnSpPr>
          <p:cNvPr id="31750" name="AutoShape 6">
            <a:extLst>
              <a:ext uri="{FF2B5EF4-FFF2-40B4-BE49-F238E27FC236}">
                <a16:creationId xmlns:a16="http://schemas.microsoft.com/office/drawing/2014/main" id="{9291B3DD-7CA3-4D73-9459-DD8C00795620}"/>
              </a:ext>
            </a:extLst>
          </p:cNvPr>
          <p:cNvCxnSpPr>
            <a:cxnSpLocks noChangeShapeType="1"/>
            <a:stCxn id="330756" idx="3"/>
            <a:endCxn id="330757" idx="1"/>
          </p:cNvCxnSpPr>
          <p:nvPr/>
        </p:nvCxnSpPr>
        <p:spPr bwMode="auto">
          <a:xfrm rot="5400000">
            <a:off x="1835944" y="2345532"/>
            <a:ext cx="758825" cy="922337"/>
          </a:xfrm>
          <a:prstGeom prst="bentConnector3">
            <a:avLst>
              <a:gd name="adj1" fmla="val 3912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0759" name="AutoShape 7">
            <a:extLst>
              <a:ext uri="{FF2B5EF4-FFF2-40B4-BE49-F238E27FC236}">
                <a16:creationId xmlns:a16="http://schemas.microsoft.com/office/drawing/2014/main" id="{5D3DB0C0-F890-4843-B67E-47991E9BE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792663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Inorgânicos</a:t>
            </a:r>
          </a:p>
        </p:txBody>
      </p:sp>
      <p:sp>
        <p:nvSpPr>
          <p:cNvPr id="330760" name="AutoShape 8">
            <a:extLst>
              <a:ext uri="{FF2B5EF4-FFF2-40B4-BE49-F238E27FC236}">
                <a16:creationId xmlns:a16="http://schemas.microsoft.com/office/drawing/2014/main" id="{B7E8961F-86A2-4ADF-A1DF-25361524F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795838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Orgânicos</a:t>
            </a:r>
          </a:p>
        </p:txBody>
      </p:sp>
      <p:cxnSp>
        <p:nvCxnSpPr>
          <p:cNvPr id="31753" name="AutoShape 9">
            <a:extLst>
              <a:ext uri="{FF2B5EF4-FFF2-40B4-BE49-F238E27FC236}">
                <a16:creationId xmlns:a16="http://schemas.microsoft.com/office/drawing/2014/main" id="{B1076831-4873-4A3A-8ED3-69D278423C42}"/>
              </a:ext>
            </a:extLst>
          </p:cNvPr>
          <p:cNvCxnSpPr>
            <a:cxnSpLocks noChangeShapeType="1"/>
            <a:stCxn id="330757" idx="3"/>
            <a:endCxn id="330759" idx="1"/>
          </p:cNvCxnSpPr>
          <p:nvPr/>
        </p:nvCxnSpPr>
        <p:spPr bwMode="auto">
          <a:xfrm rot="5400000">
            <a:off x="750888" y="3917950"/>
            <a:ext cx="1239837" cy="766763"/>
          </a:xfrm>
          <a:prstGeom prst="bentConnector3">
            <a:avLst>
              <a:gd name="adj1" fmla="val 4481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AutoShape 10">
            <a:extLst>
              <a:ext uri="{FF2B5EF4-FFF2-40B4-BE49-F238E27FC236}">
                <a16:creationId xmlns:a16="http://schemas.microsoft.com/office/drawing/2014/main" id="{77A49AE0-00AC-42F6-AA46-7BE4496B5450}"/>
              </a:ext>
            </a:extLst>
          </p:cNvPr>
          <p:cNvCxnSpPr>
            <a:cxnSpLocks noChangeShapeType="1"/>
            <a:stCxn id="330757" idx="3"/>
            <a:endCxn id="330760" idx="1"/>
          </p:cNvCxnSpPr>
          <p:nvPr/>
        </p:nvCxnSpPr>
        <p:spPr bwMode="auto">
          <a:xfrm rot="16200000" flipH="1">
            <a:off x="1820863" y="3614738"/>
            <a:ext cx="1243012" cy="1376362"/>
          </a:xfrm>
          <a:prstGeom prst="bentConnector3">
            <a:avLst>
              <a:gd name="adj1" fmla="val 4482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0763" name="AutoShape 11">
            <a:extLst>
              <a:ext uri="{FF2B5EF4-FFF2-40B4-BE49-F238E27FC236}">
                <a16:creationId xmlns:a16="http://schemas.microsoft.com/office/drawing/2014/main" id="{F14B403D-53D6-427B-A06F-47D776DF2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756275"/>
            <a:ext cx="158432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30764" name="AutoShape 12">
            <a:extLst>
              <a:ext uri="{FF2B5EF4-FFF2-40B4-BE49-F238E27FC236}">
                <a16:creationId xmlns:a16="http://schemas.microsoft.com/office/drawing/2014/main" id="{57FAE2A7-14D1-48C2-AD17-75F188449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5756275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31757" name="AutoShape 13">
            <a:extLst>
              <a:ext uri="{FF2B5EF4-FFF2-40B4-BE49-F238E27FC236}">
                <a16:creationId xmlns:a16="http://schemas.microsoft.com/office/drawing/2014/main" id="{76D8FBD8-BA21-49A5-9B27-61B79AC68632}"/>
              </a:ext>
            </a:extLst>
          </p:cNvPr>
          <p:cNvCxnSpPr>
            <a:cxnSpLocks noChangeShapeType="1"/>
            <a:stCxn id="330760" idx="3"/>
            <a:endCxn id="330764" idx="1"/>
          </p:cNvCxnSpPr>
          <p:nvPr/>
        </p:nvCxnSpPr>
        <p:spPr bwMode="auto">
          <a:xfrm rot="16200000" flipH="1">
            <a:off x="2986088" y="5451475"/>
            <a:ext cx="577850" cy="28892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8" name="AutoShape 14">
            <a:extLst>
              <a:ext uri="{FF2B5EF4-FFF2-40B4-BE49-F238E27FC236}">
                <a16:creationId xmlns:a16="http://schemas.microsoft.com/office/drawing/2014/main" id="{9E1E4A24-8335-4E71-AFCF-E9534620F127}"/>
              </a:ext>
            </a:extLst>
          </p:cNvPr>
          <p:cNvCxnSpPr>
            <a:cxnSpLocks noChangeShapeType="1"/>
            <a:stCxn id="330760" idx="3"/>
            <a:endCxn id="330763" idx="1"/>
          </p:cNvCxnSpPr>
          <p:nvPr/>
        </p:nvCxnSpPr>
        <p:spPr bwMode="auto">
          <a:xfrm rot="5400000">
            <a:off x="1874838" y="4629150"/>
            <a:ext cx="577850" cy="193357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9" name="Oval 15">
            <a:extLst>
              <a:ext uri="{FF2B5EF4-FFF2-40B4-BE49-F238E27FC236}">
                <a16:creationId xmlns:a16="http://schemas.microsoft.com/office/drawing/2014/main" id="{1489D82E-FA70-44A0-800C-3D09A1011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38638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1760" name="AutoShape 16">
            <a:extLst>
              <a:ext uri="{FF2B5EF4-FFF2-40B4-BE49-F238E27FC236}">
                <a16:creationId xmlns:a16="http://schemas.microsoft.com/office/drawing/2014/main" id="{B5E5EDA4-6E34-47D6-83F6-1BC1EC6EFA25}"/>
              </a:ext>
            </a:extLst>
          </p:cNvPr>
          <p:cNvSpPr>
            <a:spLocks/>
          </p:cNvSpPr>
          <p:nvPr/>
        </p:nvSpPr>
        <p:spPr bwMode="auto">
          <a:xfrm>
            <a:off x="4500563" y="1844675"/>
            <a:ext cx="792162" cy="4608513"/>
          </a:xfrm>
          <a:prstGeom prst="leftBrace">
            <a:avLst>
              <a:gd name="adj1" fmla="val 48480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30769" name="Text Box 17">
            <a:extLst>
              <a:ext uri="{FF2B5EF4-FFF2-40B4-BE49-F238E27FC236}">
                <a16:creationId xmlns:a16="http://schemas.microsoft.com/office/drawing/2014/main" id="{0EB8CFC8-D60E-48A6-803D-D1C0A7940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989138"/>
            <a:ext cx="4211637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Conferir cor real elevada na água tratada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Causar gosto e odor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Interferir nos processos de oxidação química de ferro e manganês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Complexar metais, aumentando sua solubilidade em meio aquoso</a:t>
            </a:r>
          </a:p>
        </p:txBody>
      </p:sp>
      <p:cxnSp>
        <p:nvCxnSpPr>
          <p:cNvPr id="31762" name="AutoShape 18">
            <a:extLst>
              <a:ext uri="{FF2B5EF4-FFF2-40B4-BE49-F238E27FC236}">
                <a16:creationId xmlns:a16="http://schemas.microsoft.com/office/drawing/2014/main" id="{67589124-0962-4290-B73C-8C211ACD2438}"/>
              </a:ext>
            </a:extLst>
          </p:cNvPr>
          <p:cNvCxnSpPr>
            <a:cxnSpLocks noChangeShapeType="1"/>
            <a:stCxn id="31759" idx="7"/>
            <a:endCxn id="31760" idx="1"/>
          </p:cNvCxnSpPr>
          <p:nvPr/>
        </p:nvCxnSpPr>
        <p:spPr bwMode="auto">
          <a:xfrm rot="-5400000">
            <a:off x="3562350" y="4649788"/>
            <a:ext cx="1425575" cy="425450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49192F4-6D67-48A5-A4EB-E0344DC58A7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6419" name="Rectangle 3">
            <a:extLst>
              <a:ext uri="{FF2B5EF4-FFF2-40B4-BE49-F238E27FC236}">
                <a16:creationId xmlns:a16="http://schemas.microsoft.com/office/drawing/2014/main" id="{A93BF9CD-E893-4D24-809D-30D327BA84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TRATAMENTO AVANÇADO DE ÁGUAS DE ABASTECIMENTO</a:t>
            </a:r>
          </a:p>
        </p:txBody>
      </p:sp>
      <p:sp>
        <p:nvSpPr>
          <p:cNvPr id="316420" name="Rectangle 4">
            <a:extLst>
              <a:ext uri="{FF2B5EF4-FFF2-40B4-BE49-F238E27FC236}">
                <a16:creationId xmlns:a16="http://schemas.microsoft.com/office/drawing/2014/main" id="{8AEC2EBC-6231-4714-856D-28825D429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4640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b="1"/>
              <a:t>Características dos compostos orgânicos em águas de abastecimento</a:t>
            </a:r>
          </a:p>
          <a:p>
            <a:pPr eaLnBrk="1" hangingPunct="1">
              <a:defRPr/>
            </a:pPr>
            <a:r>
              <a:rPr lang="pt-BR" altLang="pt-BR" b="1"/>
              <a:t>Técnicas de quantificação de compostos orgânicos em fase líquida</a:t>
            </a:r>
          </a:p>
          <a:p>
            <a:pPr eaLnBrk="1" hangingPunct="1">
              <a:defRPr/>
            </a:pPr>
            <a:r>
              <a:rPr lang="pt-BR" altLang="pt-BR" b="1"/>
              <a:t>Mecanismos de remoção de compostos orgânicos em fase líquida</a:t>
            </a:r>
          </a:p>
          <a:p>
            <a:pPr eaLnBrk="1" hangingPunct="1">
              <a:defRPr/>
            </a:pPr>
            <a:r>
              <a:rPr lang="pt-BR" altLang="pt-BR" b="1"/>
              <a:t>Compostos orgânicos naturais: características e classificação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704768D2-6128-48C3-B5DC-8F1E1DFAFDB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1779" name="Rectangle 3">
            <a:extLst>
              <a:ext uri="{FF2B5EF4-FFF2-40B4-BE49-F238E27FC236}">
                <a16:creationId xmlns:a16="http://schemas.microsoft.com/office/drawing/2014/main" id="{C65DE308-C9CB-46D8-ACCC-180F26404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1463"/>
            <a:ext cx="91440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>
                <a:solidFill>
                  <a:schemeClr val="tx1"/>
                </a:solidFill>
              </a:rPr>
              <a:t>CONTAMINANTES ORGÂNICOS EM ÁGUAS NATURAIS: PROBLEMAS</a:t>
            </a:r>
          </a:p>
        </p:txBody>
      </p:sp>
      <p:sp>
        <p:nvSpPr>
          <p:cNvPr id="331780" name="AutoShape 4">
            <a:extLst>
              <a:ext uri="{FF2B5EF4-FFF2-40B4-BE49-F238E27FC236}">
                <a16:creationId xmlns:a16="http://schemas.microsoft.com/office/drawing/2014/main" id="{4231C1FA-DDDD-49A9-87BF-25832BEE7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1916113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Águas Naturais</a:t>
            </a:r>
          </a:p>
        </p:txBody>
      </p:sp>
      <p:sp>
        <p:nvSpPr>
          <p:cNvPr id="331781" name="AutoShape 5">
            <a:extLst>
              <a:ext uri="{FF2B5EF4-FFF2-40B4-BE49-F238E27FC236}">
                <a16:creationId xmlns:a16="http://schemas.microsoft.com/office/drawing/2014/main" id="{A94803BA-FDB9-4E51-AB36-D2C1EAC00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3021013"/>
            <a:ext cx="3167062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Dissolvidos</a:t>
            </a:r>
          </a:p>
        </p:txBody>
      </p:sp>
      <p:cxnSp>
        <p:nvCxnSpPr>
          <p:cNvPr id="32774" name="AutoShape 6">
            <a:extLst>
              <a:ext uri="{FF2B5EF4-FFF2-40B4-BE49-F238E27FC236}">
                <a16:creationId xmlns:a16="http://schemas.microsoft.com/office/drawing/2014/main" id="{4E05AF8A-FE47-44D7-A553-C892D0979091}"/>
              </a:ext>
            </a:extLst>
          </p:cNvPr>
          <p:cNvCxnSpPr>
            <a:cxnSpLocks noChangeShapeType="1"/>
            <a:stCxn id="331780" idx="3"/>
            <a:endCxn id="331781" idx="1"/>
          </p:cNvCxnSpPr>
          <p:nvPr/>
        </p:nvCxnSpPr>
        <p:spPr bwMode="auto">
          <a:xfrm rot="5400000">
            <a:off x="1835944" y="2345532"/>
            <a:ext cx="758825" cy="922337"/>
          </a:xfrm>
          <a:prstGeom prst="bentConnector3">
            <a:avLst>
              <a:gd name="adj1" fmla="val 3912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1783" name="AutoShape 7">
            <a:extLst>
              <a:ext uri="{FF2B5EF4-FFF2-40B4-BE49-F238E27FC236}">
                <a16:creationId xmlns:a16="http://schemas.microsoft.com/office/drawing/2014/main" id="{8C27FA35-2DD9-4100-8154-B7817B42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792663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Inorgânicos</a:t>
            </a:r>
          </a:p>
        </p:txBody>
      </p:sp>
      <p:sp>
        <p:nvSpPr>
          <p:cNvPr id="331784" name="AutoShape 8">
            <a:extLst>
              <a:ext uri="{FF2B5EF4-FFF2-40B4-BE49-F238E27FC236}">
                <a16:creationId xmlns:a16="http://schemas.microsoft.com/office/drawing/2014/main" id="{CDE75451-8E5F-4C39-9279-3118EE24B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795838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Orgânicos</a:t>
            </a:r>
          </a:p>
        </p:txBody>
      </p:sp>
      <p:cxnSp>
        <p:nvCxnSpPr>
          <p:cNvPr id="32777" name="AutoShape 9">
            <a:extLst>
              <a:ext uri="{FF2B5EF4-FFF2-40B4-BE49-F238E27FC236}">
                <a16:creationId xmlns:a16="http://schemas.microsoft.com/office/drawing/2014/main" id="{9D42B4CD-9A9C-411E-AE6F-3FE782FD2767}"/>
              </a:ext>
            </a:extLst>
          </p:cNvPr>
          <p:cNvCxnSpPr>
            <a:cxnSpLocks noChangeShapeType="1"/>
            <a:stCxn id="331781" idx="3"/>
            <a:endCxn id="331783" idx="1"/>
          </p:cNvCxnSpPr>
          <p:nvPr/>
        </p:nvCxnSpPr>
        <p:spPr bwMode="auto">
          <a:xfrm rot="5400000">
            <a:off x="750888" y="3917950"/>
            <a:ext cx="1239837" cy="766763"/>
          </a:xfrm>
          <a:prstGeom prst="bentConnector3">
            <a:avLst>
              <a:gd name="adj1" fmla="val 4481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78" name="AutoShape 10">
            <a:extLst>
              <a:ext uri="{FF2B5EF4-FFF2-40B4-BE49-F238E27FC236}">
                <a16:creationId xmlns:a16="http://schemas.microsoft.com/office/drawing/2014/main" id="{85E0B669-00C7-484D-A8AF-8792BBF6CA7D}"/>
              </a:ext>
            </a:extLst>
          </p:cNvPr>
          <p:cNvCxnSpPr>
            <a:cxnSpLocks noChangeShapeType="1"/>
            <a:stCxn id="331781" idx="3"/>
            <a:endCxn id="331784" idx="1"/>
          </p:cNvCxnSpPr>
          <p:nvPr/>
        </p:nvCxnSpPr>
        <p:spPr bwMode="auto">
          <a:xfrm rot="16200000" flipH="1">
            <a:off x="1820863" y="3614738"/>
            <a:ext cx="1243012" cy="1376362"/>
          </a:xfrm>
          <a:prstGeom prst="bentConnector3">
            <a:avLst>
              <a:gd name="adj1" fmla="val 4482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1787" name="AutoShape 11">
            <a:extLst>
              <a:ext uri="{FF2B5EF4-FFF2-40B4-BE49-F238E27FC236}">
                <a16:creationId xmlns:a16="http://schemas.microsoft.com/office/drawing/2014/main" id="{6E5C4DFA-7923-4460-AF6A-4149404BD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756275"/>
            <a:ext cx="158432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31788" name="AutoShape 12">
            <a:extLst>
              <a:ext uri="{FF2B5EF4-FFF2-40B4-BE49-F238E27FC236}">
                <a16:creationId xmlns:a16="http://schemas.microsoft.com/office/drawing/2014/main" id="{724C5E0D-C380-4557-A2F1-8316E23D0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5756275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32781" name="AutoShape 13">
            <a:extLst>
              <a:ext uri="{FF2B5EF4-FFF2-40B4-BE49-F238E27FC236}">
                <a16:creationId xmlns:a16="http://schemas.microsoft.com/office/drawing/2014/main" id="{A6ABABE1-C4B3-4C2F-A42B-66F9E295FBCE}"/>
              </a:ext>
            </a:extLst>
          </p:cNvPr>
          <p:cNvCxnSpPr>
            <a:cxnSpLocks noChangeShapeType="1"/>
            <a:stCxn id="331784" idx="3"/>
            <a:endCxn id="331788" idx="1"/>
          </p:cNvCxnSpPr>
          <p:nvPr/>
        </p:nvCxnSpPr>
        <p:spPr bwMode="auto">
          <a:xfrm rot="16200000" flipH="1">
            <a:off x="2986088" y="5451475"/>
            <a:ext cx="577850" cy="28892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82" name="AutoShape 14">
            <a:extLst>
              <a:ext uri="{FF2B5EF4-FFF2-40B4-BE49-F238E27FC236}">
                <a16:creationId xmlns:a16="http://schemas.microsoft.com/office/drawing/2014/main" id="{C228BCBA-E753-45FD-9B58-36B660DBC683}"/>
              </a:ext>
            </a:extLst>
          </p:cNvPr>
          <p:cNvCxnSpPr>
            <a:cxnSpLocks noChangeShapeType="1"/>
            <a:stCxn id="331784" idx="3"/>
            <a:endCxn id="331787" idx="1"/>
          </p:cNvCxnSpPr>
          <p:nvPr/>
        </p:nvCxnSpPr>
        <p:spPr bwMode="auto">
          <a:xfrm rot="5400000">
            <a:off x="1874838" y="4629150"/>
            <a:ext cx="577850" cy="193357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3" name="Oval 15">
            <a:extLst>
              <a:ext uri="{FF2B5EF4-FFF2-40B4-BE49-F238E27FC236}">
                <a16:creationId xmlns:a16="http://schemas.microsoft.com/office/drawing/2014/main" id="{49402D5C-BE2B-4689-8694-62EACCDAB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38638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2784" name="AutoShape 16">
            <a:extLst>
              <a:ext uri="{FF2B5EF4-FFF2-40B4-BE49-F238E27FC236}">
                <a16:creationId xmlns:a16="http://schemas.microsoft.com/office/drawing/2014/main" id="{2C908F46-CF31-4AC8-B646-CC6E78AFE103}"/>
              </a:ext>
            </a:extLst>
          </p:cNvPr>
          <p:cNvSpPr>
            <a:spLocks/>
          </p:cNvSpPr>
          <p:nvPr/>
        </p:nvSpPr>
        <p:spPr bwMode="auto">
          <a:xfrm>
            <a:off x="4427538" y="1700213"/>
            <a:ext cx="792162" cy="4897437"/>
          </a:xfrm>
          <a:prstGeom prst="leftBrace">
            <a:avLst>
              <a:gd name="adj1" fmla="val 51520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31793" name="Text Box 17">
            <a:extLst>
              <a:ext uri="{FF2B5EF4-FFF2-40B4-BE49-F238E27FC236}">
                <a16:creationId xmlns:a16="http://schemas.microsoft.com/office/drawing/2014/main" id="{E8D5A82C-533D-4F07-8792-907AF9435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774825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Aumento da demanda de agentes oxidantes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Aumento na formação de subprodutos da desinfecção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Aumento da concentração de compostos orgânicos biodegradáveis na água tratada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Conferir toxicidade crônica à água tratada</a:t>
            </a:r>
          </a:p>
        </p:txBody>
      </p:sp>
      <p:cxnSp>
        <p:nvCxnSpPr>
          <p:cNvPr id="32786" name="AutoShape 18">
            <a:extLst>
              <a:ext uri="{FF2B5EF4-FFF2-40B4-BE49-F238E27FC236}">
                <a16:creationId xmlns:a16="http://schemas.microsoft.com/office/drawing/2014/main" id="{20D5CEF1-1478-4A6A-BB1A-D3969A18847F}"/>
              </a:ext>
            </a:extLst>
          </p:cNvPr>
          <p:cNvCxnSpPr>
            <a:cxnSpLocks noChangeShapeType="1"/>
            <a:stCxn id="32783" idx="7"/>
            <a:endCxn id="32784" idx="1"/>
          </p:cNvCxnSpPr>
          <p:nvPr/>
        </p:nvCxnSpPr>
        <p:spPr bwMode="auto">
          <a:xfrm rot="-5400000">
            <a:off x="3525838" y="4686300"/>
            <a:ext cx="1425575" cy="35242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3987022E-AF3A-4F30-8A37-470E970E7FA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4">
            <a:extLst>
              <a:ext uri="{FF2B5EF4-FFF2-40B4-BE49-F238E27FC236}">
                <a16:creationId xmlns:a16="http://schemas.microsoft.com/office/drawing/2014/main" id="{57F9B774-C85B-4420-AF1A-7A61B5734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6165850"/>
            <a:ext cx="7996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latin typeface="Tahoma" panose="020B0604030504040204" pitchFamily="34" charset="0"/>
              </a:rPr>
              <a:t>Taxa de mortalidade de febre tifóide nos Estados Unidos da América</a:t>
            </a:r>
          </a:p>
          <a:p>
            <a:pPr eaLnBrk="1" hangingPunct="1"/>
            <a:r>
              <a:rPr lang="pt-BR" altLang="pt-BR" b="1">
                <a:latin typeface="Tahoma" panose="020B0604030504040204" pitchFamily="34" charset="0"/>
              </a:rPr>
              <a:t>Fonte: Jacangelo, M. (2001)</a:t>
            </a:r>
          </a:p>
        </p:txBody>
      </p:sp>
      <p:grpSp>
        <p:nvGrpSpPr>
          <p:cNvPr id="33796" name="Group 5">
            <a:extLst>
              <a:ext uri="{FF2B5EF4-FFF2-40B4-BE49-F238E27FC236}">
                <a16:creationId xmlns:a16="http://schemas.microsoft.com/office/drawing/2014/main" id="{298276D7-21CC-431B-B1E3-5928B5A65425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1919288"/>
            <a:ext cx="8083550" cy="4318000"/>
            <a:chOff x="249" y="1434"/>
            <a:chExt cx="5092" cy="2720"/>
          </a:xfrm>
        </p:grpSpPr>
        <p:sp>
          <p:nvSpPr>
            <p:cNvPr id="33798" name="Rectangle 6">
              <a:extLst>
                <a:ext uri="{FF2B5EF4-FFF2-40B4-BE49-F238E27FC236}">
                  <a16:creationId xmlns:a16="http://schemas.microsoft.com/office/drawing/2014/main" id="{6B68A424-A54E-4205-A380-310BC2F38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1434"/>
              <a:ext cx="5092" cy="2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3799" name="Rectangle 7">
              <a:extLst>
                <a:ext uri="{FF2B5EF4-FFF2-40B4-BE49-F238E27FC236}">
                  <a16:creationId xmlns:a16="http://schemas.microsoft.com/office/drawing/2014/main" id="{99EDB069-8059-4382-9809-B67FE02B7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1579"/>
              <a:ext cx="4447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3800" name="Line 8">
              <a:extLst>
                <a:ext uri="{FF2B5EF4-FFF2-40B4-BE49-F238E27FC236}">
                  <a16:creationId xmlns:a16="http://schemas.microsoft.com/office/drawing/2014/main" id="{BFFD90E5-3518-420E-9267-781A34194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3303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01" name="Line 9">
              <a:extLst>
                <a:ext uri="{FF2B5EF4-FFF2-40B4-BE49-F238E27FC236}">
                  <a16:creationId xmlns:a16="http://schemas.microsoft.com/office/drawing/2014/main" id="{F08F8BC2-D3D3-4470-86BD-CA6346A2C8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2957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02" name="Line 10">
              <a:extLst>
                <a:ext uri="{FF2B5EF4-FFF2-40B4-BE49-F238E27FC236}">
                  <a16:creationId xmlns:a16="http://schemas.microsoft.com/office/drawing/2014/main" id="{83F4E685-2028-4080-B5FB-056C7BA5DA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2613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03" name="Line 11">
              <a:extLst>
                <a:ext uri="{FF2B5EF4-FFF2-40B4-BE49-F238E27FC236}">
                  <a16:creationId xmlns:a16="http://schemas.microsoft.com/office/drawing/2014/main" id="{801CD1E3-4F7B-44D7-8FA6-89F4473F2E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2268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04" name="Line 12">
              <a:extLst>
                <a:ext uri="{FF2B5EF4-FFF2-40B4-BE49-F238E27FC236}">
                  <a16:creationId xmlns:a16="http://schemas.microsoft.com/office/drawing/2014/main" id="{774A8AA0-E5ED-4F32-8EA9-A58E2E135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1923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05" name="Line 13">
              <a:extLst>
                <a:ext uri="{FF2B5EF4-FFF2-40B4-BE49-F238E27FC236}">
                  <a16:creationId xmlns:a16="http://schemas.microsoft.com/office/drawing/2014/main" id="{C4B62500-0AA7-4F10-BE90-73AF5090D2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1579"/>
              <a:ext cx="444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06" name="Rectangle 14">
              <a:extLst>
                <a:ext uri="{FF2B5EF4-FFF2-40B4-BE49-F238E27FC236}">
                  <a16:creationId xmlns:a16="http://schemas.microsoft.com/office/drawing/2014/main" id="{E2ACB8FA-BB2E-417E-BB78-14F5D2062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1579"/>
              <a:ext cx="4447" cy="206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3807" name="Line 15">
              <a:extLst>
                <a:ext uri="{FF2B5EF4-FFF2-40B4-BE49-F238E27FC236}">
                  <a16:creationId xmlns:a16="http://schemas.microsoft.com/office/drawing/2014/main" id="{CC15C489-44A9-4ABF-9BCB-2065ADFD5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1579"/>
              <a:ext cx="1" cy="20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08" name="Line 16">
              <a:extLst>
                <a:ext uri="{FF2B5EF4-FFF2-40B4-BE49-F238E27FC236}">
                  <a16:creationId xmlns:a16="http://schemas.microsoft.com/office/drawing/2014/main" id="{12ECCBA5-0BD9-4E48-8E27-B7A28FEDD1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3648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09" name="Line 17">
              <a:extLst>
                <a:ext uri="{FF2B5EF4-FFF2-40B4-BE49-F238E27FC236}">
                  <a16:creationId xmlns:a16="http://schemas.microsoft.com/office/drawing/2014/main" id="{DF7001C1-284A-4E29-9004-8CB8DD75A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330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0" name="Line 18">
              <a:extLst>
                <a:ext uri="{FF2B5EF4-FFF2-40B4-BE49-F238E27FC236}">
                  <a16:creationId xmlns:a16="http://schemas.microsoft.com/office/drawing/2014/main" id="{56F37BA3-BE34-404E-BFED-FBBDC1521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2957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1" name="Line 19">
              <a:extLst>
                <a:ext uri="{FF2B5EF4-FFF2-40B4-BE49-F238E27FC236}">
                  <a16:creationId xmlns:a16="http://schemas.microsoft.com/office/drawing/2014/main" id="{44BD1845-F356-4A9A-BCBA-9FC718DB8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261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2" name="Line 20">
              <a:extLst>
                <a:ext uri="{FF2B5EF4-FFF2-40B4-BE49-F238E27FC236}">
                  <a16:creationId xmlns:a16="http://schemas.microsoft.com/office/drawing/2014/main" id="{7EB0BA46-D5B3-4D33-A115-41ECB212F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2268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3" name="Line 21">
              <a:extLst>
                <a:ext uri="{FF2B5EF4-FFF2-40B4-BE49-F238E27FC236}">
                  <a16:creationId xmlns:a16="http://schemas.microsoft.com/office/drawing/2014/main" id="{5F832305-03B4-4A0A-AE07-4712B76C6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1923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4" name="Line 22">
              <a:extLst>
                <a:ext uri="{FF2B5EF4-FFF2-40B4-BE49-F238E27FC236}">
                  <a16:creationId xmlns:a16="http://schemas.microsoft.com/office/drawing/2014/main" id="{4F877DEC-63E4-45DB-B79C-2060F968A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6" y="1579"/>
              <a:ext cx="2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5" name="Line 23">
              <a:extLst>
                <a:ext uri="{FF2B5EF4-FFF2-40B4-BE49-F238E27FC236}">
                  <a16:creationId xmlns:a16="http://schemas.microsoft.com/office/drawing/2014/main" id="{821E1FE0-6306-4464-8604-FE6A18860A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3648"/>
              <a:ext cx="44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6" name="Line 24">
              <a:extLst>
                <a:ext uri="{FF2B5EF4-FFF2-40B4-BE49-F238E27FC236}">
                  <a16:creationId xmlns:a16="http://schemas.microsoft.com/office/drawing/2014/main" id="{64177091-8905-4965-AE6A-908F68126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7" name="Line 25">
              <a:extLst>
                <a:ext uri="{FF2B5EF4-FFF2-40B4-BE49-F238E27FC236}">
                  <a16:creationId xmlns:a16="http://schemas.microsoft.com/office/drawing/2014/main" id="{BC60B630-8B68-4995-9CB8-6F01651F3C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8" name="Line 26">
              <a:extLst>
                <a:ext uri="{FF2B5EF4-FFF2-40B4-BE49-F238E27FC236}">
                  <a16:creationId xmlns:a16="http://schemas.microsoft.com/office/drawing/2014/main" id="{20E65945-787A-4330-8073-EF116A3102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9" name="Line 27">
              <a:extLst>
                <a:ext uri="{FF2B5EF4-FFF2-40B4-BE49-F238E27FC236}">
                  <a16:creationId xmlns:a16="http://schemas.microsoft.com/office/drawing/2014/main" id="{9F19CB38-0A69-4138-ACEE-4EA2AABFD6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1" y="3648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20" name="Line 28">
              <a:extLst>
                <a:ext uri="{FF2B5EF4-FFF2-40B4-BE49-F238E27FC236}">
                  <a16:creationId xmlns:a16="http://schemas.microsoft.com/office/drawing/2014/main" id="{E7BF2D81-19F2-4AF8-BED2-03D1F7E27F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21" name="Line 29">
              <a:extLst>
                <a:ext uri="{FF2B5EF4-FFF2-40B4-BE49-F238E27FC236}">
                  <a16:creationId xmlns:a16="http://schemas.microsoft.com/office/drawing/2014/main" id="{EADD673A-51A4-4454-9E48-D20E5D322A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7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22" name="Line 30">
              <a:extLst>
                <a:ext uri="{FF2B5EF4-FFF2-40B4-BE49-F238E27FC236}">
                  <a16:creationId xmlns:a16="http://schemas.microsoft.com/office/drawing/2014/main" id="{66807780-304B-4222-9E51-D35A1F5319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8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23" name="Line 31">
              <a:extLst>
                <a:ext uri="{FF2B5EF4-FFF2-40B4-BE49-F238E27FC236}">
                  <a16:creationId xmlns:a16="http://schemas.microsoft.com/office/drawing/2014/main" id="{4CE73C29-7A40-4CAF-BA30-BC439CB360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7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24" name="Line 32">
              <a:extLst>
                <a:ext uri="{FF2B5EF4-FFF2-40B4-BE49-F238E27FC236}">
                  <a16:creationId xmlns:a16="http://schemas.microsoft.com/office/drawing/2014/main" id="{E8D9A9A3-8BB3-4244-B714-0006635B57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25" name="Line 33">
              <a:extLst>
                <a:ext uri="{FF2B5EF4-FFF2-40B4-BE49-F238E27FC236}">
                  <a16:creationId xmlns:a16="http://schemas.microsoft.com/office/drawing/2014/main" id="{A860A7B0-0ED1-4ECC-B09F-97F80BB842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2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26" name="Line 34">
              <a:extLst>
                <a:ext uri="{FF2B5EF4-FFF2-40B4-BE49-F238E27FC236}">
                  <a16:creationId xmlns:a16="http://schemas.microsoft.com/office/drawing/2014/main" id="{2B3C2D83-1B2A-4F5C-940E-2A3C34065D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27" name="Line 35">
              <a:extLst>
                <a:ext uri="{FF2B5EF4-FFF2-40B4-BE49-F238E27FC236}">
                  <a16:creationId xmlns:a16="http://schemas.microsoft.com/office/drawing/2014/main" id="{7AAF4EAB-047D-41D2-A3FC-73B39C8B03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1" y="3648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28" name="Line 36">
              <a:extLst>
                <a:ext uri="{FF2B5EF4-FFF2-40B4-BE49-F238E27FC236}">
                  <a16:creationId xmlns:a16="http://schemas.microsoft.com/office/drawing/2014/main" id="{A2BD8EEB-B87D-45C4-B509-DFC7DC4C37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29" name="Line 37">
              <a:extLst>
                <a:ext uri="{FF2B5EF4-FFF2-40B4-BE49-F238E27FC236}">
                  <a16:creationId xmlns:a16="http://schemas.microsoft.com/office/drawing/2014/main" id="{4C139021-B753-4C5F-9751-A509AD2C39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7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0" name="Line 38">
              <a:extLst>
                <a:ext uri="{FF2B5EF4-FFF2-40B4-BE49-F238E27FC236}">
                  <a16:creationId xmlns:a16="http://schemas.microsoft.com/office/drawing/2014/main" id="{31CF5E70-B25F-49A4-B269-F3E3F461AE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8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1" name="Line 39">
              <a:extLst>
                <a:ext uri="{FF2B5EF4-FFF2-40B4-BE49-F238E27FC236}">
                  <a16:creationId xmlns:a16="http://schemas.microsoft.com/office/drawing/2014/main" id="{85DBFC85-737D-4A5C-9838-71903D03DB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57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2" name="Line 40">
              <a:extLst>
                <a:ext uri="{FF2B5EF4-FFF2-40B4-BE49-F238E27FC236}">
                  <a16:creationId xmlns:a16="http://schemas.microsoft.com/office/drawing/2014/main" id="{69801312-B6D6-4473-B45C-55E01E6528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8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3" name="Line 41">
              <a:extLst>
                <a:ext uri="{FF2B5EF4-FFF2-40B4-BE49-F238E27FC236}">
                  <a16:creationId xmlns:a16="http://schemas.microsoft.com/office/drawing/2014/main" id="{DE8F09DC-0187-4A84-9919-72A28DC5E3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4" name="Line 42">
              <a:extLst>
                <a:ext uri="{FF2B5EF4-FFF2-40B4-BE49-F238E27FC236}">
                  <a16:creationId xmlns:a16="http://schemas.microsoft.com/office/drawing/2014/main" id="{BFBC8811-6318-462F-9931-B18A362BD5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4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5" name="Line 43">
              <a:extLst>
                <a:ext uri="{FF2B5EF4-FFF2-40B4-BE49-F238E27FC236}">
                  <a16:creationId xmlns:a16="http://schemas.microsoft.com/office/drawing/2014/main" id="{379F7DE0-9A7A-46BA-A6FC-3B8E4D214D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6" name="Line 44">
              <a:extLst>
                <a:ext uri="{FF2B5EF4-FFF2-40B4-BE49-F238E27FC236}">
                  <a16:creationId xmlns:a16="http://schemas.microsoft.com/office/drawing/2014/main" id="{04540C3C-D7AA-4A57-8304-D4A50BBCF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71" y="3648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7" name="Line 45">
              <a:extLst>
                <a:ext uri="{FF2B5EF4-FFF2-40B4-BE49-F238E27FC236}">
                  <a16:creationId xmlns:a16="http://schemas.microsoft.com/office/drawing/2014/main" id="{44D8FDF5-BEE3-4EB4-9571-E419F472C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" y="1647"/>
              <a:ext cx="43" cy="69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8" name="Line 46">
              <a:extLst>
                <a:ext uri="{FF2B5EF4-FFF2-40B4-BE49-F238E27FC236}">
                  <a16:creationId xmlns:a16="http://schemas.microsoft.com/office/drawing/2014/main" id="{3D4F5E20-9448-4966-80FE-760F70BEEB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" y="1716"/>
              <a:ext cx="49" cy="13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39" name="Line 47">
              <a:extLst>
                <a:ext uri="{FF2B5EF4-FFF2-40B4-BE49-F238E27FC236}">
                  <a16:creationId xmlns:a16="http://schemas.microsoft.com/office/drawing/2014/main" id="{CA5C6FEE-A57B-4A05-9834-A255BA7B0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54"/>
              <a:ext cx="43" cy="13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40" name="Line 48">
              <a:extLst>
                <a:ext uri="{FF2B5EF4-FFF2-40B4-BE49-F238E27FC236}">
                  <a16:creationId xmlns:a16="http://schemas.microsoft.com/office/drawing/2014/main" id="{53E0282D-854C-406C-9F7C-66C21D313D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9" y="1992"/>
              <a:ext cx="42" cy="69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41" name="Line 49">
              <a:extLst>
                <a:ext uri="{FF2B5EF4-FFF2-40B4-BE49-F238E27FC236}">
                  <a16:creationId xmlns:a16="http://schemas.microsoft.com/office/drawing/2014/main" id="{258958BA-8642-4A6B-8A49-9F1C57A695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1" y="2061"/>
              <a:ext cx="92" cy="69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42" name="Line 50">
              <a:extLst>
                <a:ext uri="{FF2B5EF4-FFF2-40B4-BE49-F238E27FC236}">
                  <a16:creationId xmlns:a16="http://schemas.microsoft.com/office/drawing/2014/main" id="{A40D22CD-CD0E-40FA-91BC-744F902BCE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3" y="1660"/>
              <a:ext cx="43" cy="47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43" name="Line 51">
              <a:extLst>
                <a:ext uri="{FF2B5EF4-FFF2-40B4-BE49-F238E27FC236}">
                  <a16:creationId xmlns:a16="http://schemas.microsoft.com/office/drawing/2014/main" id="{A9182E63-95AB-428C-8032-795258467B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6" y="1660"/>
              <a:ext cx="42" cy="30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44" name="Line 52">
              <a:extLst>
                <a:ext uri="{FF2B5EF4-FFF2-40B4-BE49-F238E27FC236}">
                  <a16:creationId xmlns:a16="http://schemas.microsoft.com/office/drawing/2014/main" id="{E5724E02-9BBF-4B1F-934A-13CC2BFCF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8" y="1960"/>
              <a:ext cx="44" cy="17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45" name="Line 53">
              <a:extLst>
                <a:ext uri="{FF2B5EF4-FFF2-40B4-BE49-F238E27FC236}">
                  <a16:creationId xmlns:a16="http://schemas.microsoft.com/office/drawing/2014/main" id="{07F4B77F-F7C3-4B62-8C30-34C5680635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2130"/>
              <a:ext cx="49" cy="176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46" name="Line 54">
              <a:extLst>
                <a:ext uri="{FF2B5EF4-FFF2-40B4-BE49-F238E27FC236}">
                  <a16:creationId xmlns:a16="http://schemas.microsoft.com/office/drawing/2014/main" id="{3D07617A-2327-496E-8559-7440C15635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1" y="2186"/>
              <a:ext cx="43" cy="12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47" name="Line 55">
              <a:extLst>
                <a:ext uri="{FF2B5EF4-FFF2-40B4-BE49-F238E27FC236}">
                  <a16:creationId xmlns:a16="http://schemas.microsoft.com/office/drawing/2014/main" id="{CA4A282D-37E3-4722-85FA-CA648F794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4" y="2186"/>
              <a:ext cx="42" cy="15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48" name="Line 56">
              <a:extLst>
                <a:ext uri="{FF2B5EF4-FFF2-40B4-BE49-F238E27FC236}">
                  <a16:creationId xmlns:a16="http://schemas.microsoft.com/office/drawing/2014/main" id="{F980CA07-AB94-467E-86AD-D8F1FF2A4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6" y="2337"/>
              <a:ext cx="50" cy="69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49" name="Line 57">
              <a:extLst>
                <a:ext uri="{FF2B5EF4-FFF2-40B4-BE49-F238E27FC236}">
                  <a16:creationId xmlns:a16="http://schemas.microsoft.com/office/drawing/2014/main" id="{E0D66B4C-80DE-466C-B62E-B3953C547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6" y="2406"/>
              <a:ext cx="85" cy="34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0" name="Line 58">
              <a:extLst>
                <a:ext uri="{FF2B5EF4-FFF2-40B4-BE49-F238E27FC236}">
                  <a16:creationId xmlns:a16="http://schemas.microsoft.com/office/drawing/2014/main" id="{3812147B-B230-41F7-88FF-5F50550E5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1" y="2751"/>
              <a:ext cx="42" cy="176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1" name="Line 59">
              <a:extLst>
                <a:ext uri="{FF2B5EF4-FFF2-40B4-BE49-F238E27FC236}">
                  <a16:creationId xmlns:a16="http://schemas.microsoft.com/office/drawing/2014/main" id="{A575768D-5EB5-4BF7-A2DD-94BA48D2EF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3" y="2819"/>
              <a:ext cx="50" cy="10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2" name="Line 60">
              <a:extLst>
                <a:ext uri="{FF2B5EF4-FFF2-40B4-BE49-F238E27FC236}">
                  <a16:creationId xmlns:a16="http://schemas.microsoft.com/office/drawing/2014/main" id="{3D6F48AB-8029-44FA-ACA6-16B460B704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3" y="2819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3" name="Line 61">
              <a:extLst>
                <a:ext uri="{FF2B5EF4-FFF2-40B4-BE49-F238E27FC236}">
                  <a16:creationId xmlns:a16="http://schemas.microsoft.com/office/drawing/2014/main" id="{A9D3B5A2-551A-4D01-93E5-B5BCFBD49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6" y="2819"/>
              <a:ext cx="42" cy="176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4" name="Line 62">
              <a:extLst>
                <a:ext uri="{FF2B5EF4-FFF2-40B4-BE49-F238E27FC236}">
                  <a16:creationId xmlns:a16="http://schemas.microsoft.com/office/drawing/2014/main" id="{B6F004B2-C7E9-4CAB-9D20-3659340343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8" y="2995"/>
              <a:ext cx="43" cy="10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5" name="Line 63">
              <a:extLst>
                <a:ext uri="{FF2B5EF4-FFF2-40B4-BE49-F238E27FC236}">
                  <a16:creationId xmlns:a16="http://schemas.microsoft.com/office/drawing/2014/main" id="{AB5D6656-0A2B-446C-BC48-3AB44E70DD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1" y="3096"/>
              <a:ext cx="49" cy="37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6" name="Line 64">
              <a:extLst>
                <a:ext uri="{FF2B5EF4-FFF2-40B4-BE49-F238E27FC236}">
                  <a16:creationId xmlns:a16="http://schemas.microsoft.com/office/drawing/2014/main" id="{C89EAD50-C802-40A1-BA6F-A5327E4B1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0" y="3090"/>
              <a:ext cx="43" cy="43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7" name="Line 65">
              <a:extLst>
                <a:ext uri="{FF2B5EF4-FFF2-40B4-BE49-F238E27FC236}">
                  <a16:creationId xmlns:a16="http://schemas.microsoft.com/office/drawing/2014/main" id="{BB4E245B-90B8-400B-9BA5-7F0643D14F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3" y="3090"/>
              <a:ext cx="42" cy="5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8" name="Line 66">
              <a:extLst>
                <a:ext uri="{FF2B5EF4-FFF2-40B4-BE49-F238E27FC236}">
                  <a16:creationId xmlns:a16="http://schemas.microsoft.com/office/drawing/2014/main" id="{AFF95B01-C4F6-4433-B773-07C70F86A6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5" y="3140"/>
              <a:ext cx="43" cy="2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59" name="Line 67">
              <a:extLst>
                <a:ext uri="{FF2B5EF4-FFF2-40B4-BE49-F238E27FC236}">
                  <a16:creationId xmlns:a16="http://schemas.microsoft.com/office/drawing/2014/main" id="{E70025F9-AE74-4345-A063-55EC6DD4C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8" y="3165"/>
              <a:ext cx="49" cy="69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60" name="Line 68">
              <a:extLst>
                <a:ext uri="{FF2B5EF4-FFF2-40B4-BE49-F238E27FC236}">
                  <a16:creationId xmlns:a16="http://schemas.microsoft.com/office/drawing/2014/main" id="{50C103CC-6B03-4401-AAD1-B8EF52A124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7" y="3202"/>
              <a:ext cx="43" cy="3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61" name="Line 69">
              <a:extLst>
                <a:ext uri="{FF2B5EF4-FFF2-40B4-BE49-F238E27FC236}">
                  <a16:creationId xmlns:a16="http://schemas.microsoft.com/office/drawing/2014/main" id="{6CB5D7CD-BDD6-46D3-B0F5-8F6D9772BF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0" y="3165"/>
              <a:ext cx="42" cy="37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62" name="Line 70">
              <a:extLst>
                <a:ext uri="{FF2B5EF4-FFF2-40B4-BE49-F238E27FC236}">
                  <a16:creationId xmlns:a16="http://schemas.microsoft.com/office/drawing/2014/main" id="{E089CDB3-6AE5-4E07-A098-28339156A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2" y="3165"/>
              <a:ext cx="51" cy="13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63" name="Line 71">
              <a:extLst>
                <a:ext uri="{FF2B5EF4-FFF2-40B4-BE49-F238E27FC236}">
                  <a16:creationId xmlns:a16="http://schemas.microsoft.com/office/drawing/2014/main" id="{377FA649-2A38-4F1C-99F4-BF682A1DB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" y="3303"/>
              <a:ext cx="42" cy="37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64" name="Line 72">
              <a:extLst>
                <a:ext uri="{FF2B5EF4-FFF2-40B4-BE49-F238E27FC236}">
                  <a16:creationId xmlns:a16="http://schemas.microsoft.com/office/drawing/2014/main" id="{75877EE9-2910-479E-83BC-D9C50E1D20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5" y="3340"/>
              <a:ext cx="43" cy="3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65" name="Line 73">
              <a:extLst>
                <a:ext uri="{FF2B5EF4-FFF2-40B4-BE49-F238E27FC236}">
                  <a16:creationId xmlns:a16="http://schemas.microsoft.com/office/drawing/2014/main" id="{F5BE3973-0C95-40D5-9540-AF90AB306C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8" y="3340"/>
              <a:ext cx="42" cy="3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66" name="Line 74">
              <a:extLst>
                <a:ext uri="{FF2B5EF4-FFF2-40B4-BE49-F238E27FC236}">
                  <a16:creationId xmlns:a16="http://schemas.microsoft.com/office/drawing/2014/main" id="{09B7C949-8E12-45C7-B231-03B9A4690E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0" y="3340"/>
              <a:ext cx="50" cy="4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67" name="Line 75">
              <a:extLst>
                <a:ext uri="{FF2B5EF4-FFF2-40B4-BE49-F238E27FC236}">
                  <a16:creationId xmlns:a16="http://schemas.microsoft.com/office/drawing/2014/main" id="{51BCCB55-A5EA-4EBC-A786-746096501B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0" y="3385"/>
              <a:ext cx="42" cy="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68" name="Line 76">
              <a:extLst>
                <a:ext uri="{FF2B5EF4-FFF2-40B4-BE49-F238E27FC236}">
                  <a16:creationId xmlns:a16="http://schemas.microsoft.com/office/drawing/2014/main" id="{513714D9-82C8-48D5-ADC7-6848693844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2" y="3390"/>
              <a:ext cx="43" cy="2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69" name="Line 77">
              <a:extLst>
                <a:ext uri="{FF2B5EF4-FFF2-40B4-BE49-F238E27FC236}">
                  <a16:creationId xmlns:a16="http://schemas.microsoft.com/office/drawing/2014/main" id="{71867DC5-814B-4F6B-A0C8-1779ED1D3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5" y="3410"/>
              <a:ext cx="42" cy="1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70" name="Line 78">
              <a:extLst>
                <a:ext uri="{FF2B5EF4-FFF2-40B4-BE49-F238E27FC236}">
                  <a16:creationId xmlns:a16="http://schemas.microsoft.com/office/drawing/2014/main" id="{DDFC87EE-4ED2-4DC1-ACEB-468AC33C3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3422"/>
              <a:ext cx="50" cy="1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71" name="Line 79">
              <a:extLst>
                <a:ext uri="{FF2B5EF4-FFF2-40B4-BE49-F238E27FC236}">
                  <a16:creationId xmlns:a16="http://schemas.microsoft.com/office/drawing/2014/main" id="{8A9D1E96-5DDC-4E48-B8C0-0ECDA5B4C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7" y="3440"/>
              <a:ext cx="42" cy="3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72" name="Line 80">
              <a:extLst>
                <a:ext uri="{FF2B5EF4-FFF2-40B4-BE49-F238E27FC236}">
                  <a16:creationId xmlns:a16="http://schemas.microsoft.com/office/drawing/2014/main" id="{4344AAB6-81AB-4DFC-AE4F-7FFC46DF2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9" y="3478"/>
              <a:ext cx="43" cy="3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73" name="Line 81">
              <a:extLst>
                <a:ext uri="{FF2B5EF4-FFF2-40B4-BE49-F238E27FC236}">
                  <a16:creationId xmlns:a16="http://schemas.microsoft.com/office/drawing/2014/main" id="{22A02DF8-235E-4E93-B3AC-5EDF28288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3510"/>
              <a:ext cx="50" cy="1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74" name="Line 82">
              <a:extLst>
                <a:ext uri="{FF2B5EF4-FFF2-40B4-BE49-F238E27FC236}">
                  <a16:creationId xmlns:a16="http://schemas.microsoft.com/office/drawing/2014/main" id="{F01E9050-BCC0-47C3-B0B7-84435BA07D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2" y="3522"/>
              <a:ext cx="42" cy="6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75" name="Line 83">
              <a:extLst>
                <a:ext uri="{FF2B5EF4-FFF2-40B4-BE49-F238E27FC236}">
                  <a16:creationId xmlns:a16="http://schemas.microsoft.com/office/drawing/2014/main" id="{F60829C4-6A4C-4E49-855F-2EFF8FA09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4" y="3528"/>
              <a:ext cx="43" cy="20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76" name="Line 84">
              <a:extLst>
                <a:ext uri="{FF2B5EF4-FFF2-40B4-BE49-F238E27FC236}">
                  <a16:creationId xmlns:a16="http://schemas.microsoft.com/office/drawing/2014/main" id="{F16C3FEE-9F19-412A-878B-2F5AF47EE3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7" y="3548"/>
              <a:ext cx="42" cy="2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77" name="Line 85">
              <a:extLst>
                <a:ext uri="{FF2B5EF4-FFF2-40B4-BE49-F238E27FC236}">
                  <a16:creationId xmlns:a16="http://schemas.microsoft.com/office/drawing/2014/main" id="{B3672BAC-D19A-48DD-93B8-5AE71C21E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9" y="3573"/>
              <a:ext cx="50" cy="5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78" name="Line 86">
              <a:extLst>
                <a:ext uri="{FF2B5EF4-FFF2-40B4-BE49-F238E27FC236}">
                  <a16:creationId xmlns:a16="http://schemas.microsoft.com/office/drawing/2014/main" id="{4165F8B8-42F2-4EE3-A9BB-00BCC22EF9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9" y="3578"/>
              <a:ext cx="42" cy="38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79" name="Line 87">
              <a:extLst>
                <a:ext uri="{FF2B5EF4-FFF2-40B4-BE49-F238E27FC236}">
                  <a16:creationId xmlns:a16="http://schemas.microsoft.com/office/drawing/2014/main" id="{60AC8FD2-590B-4565-9950-E31CE9889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1" y="3616"/>
              <a:ext cx="43" cy="7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80" name="Line 88">
              <a:extLst>
                <a:ext uri="{FF2B5EF4-FFF2-40B4-BE49-F238E27FC236}">
                  <a16:creationId xmlns:a16="http://schemas.microsoft.com/office/drawing/2014/main" id="{E332673C-E386-4598-BCA4-04AEE3344C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4" y="3623"/>
              <a:ext cx="42" cy="6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81" name="Line 89">
              <a:extLst>
                <a:ext uri="{FF2B5EF4-FFF2-40B4-BE49-F238E27FC236}">
                  <a16:creationId xmlns:a16="http://schemas.microsoft.com/office/drawing/2014/main" id="{D6A66428-3F96-4D25-AABB-630ADA4137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6" y="3629"/>
              <a:ext cx="51" cy="12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82" name="Line 90">
              <a:extLst>
                <a:ext uri="{FF2B5EF4-FFF2-40B4-BE49-F238E27FC236}">
                  <a16:creationId xmlns:a16="http://schemas.microsoft.com/office/drawing/2014/main" id="{2CFB18C8-23CA-4EA8-8F51-91345F9A82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7" y="3641"/>
              <a:ext cx="42" cy="7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83" name="Line 91">
              <a:extLst>
                <a:ext uri="{FF2B5EF4-FFF2-40B4-BE49-F238E27FC236}">
                  <a16:creationId xmlns:a16="http://schemas.microsoft.com/office/drawing/2014/main" id="{541DC2D9-C9D7-4778-9B66-A0E3B1D91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9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84" name="Line 92">
              <a:extLst>
                <a:ext uri="{FF2B5EF4-FFF2-40B4-BE49-F238E27FC236}">
                  <a16:creationId xmlns:a16="http://schemas.microsoft.com/office/drawing/2014/main" id="{B2D5D3C6-BC83-4DA7-8E78-598E7206DC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2" y="3648"/>
              <a:ext cx="49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85" name="Line 93">
              <a:extLst>
                <a:ext uri="{FF2B5EF4-FFF2-40B4-BE49-F238E27FC236}">
                  <a16:creationId xmlns:a16="http://schemas.microsoft.com/office/drawing/2014/main" id="{B4FB53E8-4B02-49B4-8C46-F5F2F90AE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86" name="Line 94">
              <a:extLst>
                <a:ext uri="{FF2B5EF4-FFF2-40B4-BE49-F238E27FC236}">
                  <a16:creationId xmlns:a16="http://schemas.microsoft.com/office/drawing/2014/main" id="{5ABE3DF9-F527-42B5-9712-32B90200A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4" y="3648"/>
              <a:ext cx="42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87" name="Line 95">
              <a:extLst>
                <a:ext uri="{FF2B5EF4-FFF2-40B4-BE49-F238E27FC236}">
                  <a16:creationId xmlns:a16="http://schemas.microsoft.com/office/drawing/2014/main" id="{A0B97E44-6DA1-4DE5-82EC-AA1AB4F79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6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88" name="Line 96">
              <a:extLst>
                <a:ext uri="{FF2B5EF4-FFF2-40B4-BE49-F238E27FC236}">
                  <a16:creationId xmlns:a16="http://schemas.microsoft.com/office/drawing/2014/main" id="{54404458-1FDF-4450-A1C3-1978D6018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9" y="3648"/>
              <a:ext cx="49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89" name="Line 97">
              <a:extLst>
                <a:ext uri="{FF2B5EF4-FFF2-40B4-BE49-F238E27FC236}">
                  <a16:creationId xmlns:a16="http://schemas.microsoft.com/office/drawing/2014/main" id="{F4F37381-47C6-4999-9530-4309605E3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8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90" name="Line 98">
              <a:extLst>
                <a:ext uri="{FF2B5EF4-FFF2-40B4-BE49-F238E27FC236}">
                  <a16:creationId xmlns:a16="http://schemas.microsoft.com/office/drawing/2014/main" id="{0E3DCC50-A481-43E6-83B9-C671A22292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1" y="3648"/>
              <a:ext cx="42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91" name="Line 99">
              <a:extLst>
                <a:ext uri="{FF2B5EF4-FFF2-40B4-BE49-F238E27FC236}">
                  <a16:creationId xmlns:a16="http://schemas.microsoft.com/office/drawing/2014/main" id="{D61B2AB7-7CFF-47F1-8EFB-43258DA96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3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92" name="Line 100">
              <a:extLst>
                <a:ext uri="{FF2B5EF4-FFF2-40B4-BE49-F238E27FC236}">
                  <a16:creationId xmlns:a16="http://schemas.microsoft.com/office/drawing/2014/main" id="{D3E50493-DCF9-4100-AC1A-EDE08ED42A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6" y="3648"/>
              <a:ext cx="50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93" name="Line 101">
              <a:extLst>
                <a:ext uri="{FF2B5EF4-FFF2-40B4-BE49-F238E27FC236}">
                  <a16:creationId xmlns:a16="http://schemas.microsoft.com/office/drawing/2014/main" id="{D1450BFA-DD30-4EED-813E-185C2A4D7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6" y="3648"/>
              <a:ext cx="42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94" name="Line 102">
              <a:extLst>
                <a:ext uri="{FF2B5EF4-FFF2-40B4-BE49-F238E27FC236}">
                  <a16:creationId xmlns:a16="http://schemas.microsoft.com/office/drawing/2014/main" id="{1CCBE441-2C33-49D8-A316-49CBB8793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8" y="3648"/>
              <a:ext cx="43" cy="1"/>
            </a:xfrm>
            <a:prstGeom prst="line">
              <a:avLst/>
            </a:prstGeom>
            <a:noFill/>
            <a:ln w="396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95" name="Rectangle 103">
              <a:extLst>
                <a:ext uri="{FF2B5EF4-FFF2-40B4-BE49-F238E27FC236}">
                  <a16:creationId xmlns:a16="http://schemas.microsoft.com/office/drawing/2014/main" id="{93FAE24B-2520-4ADC-9636-0110ECBB0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" y="3598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896" name="Rectangle 104">
              <a:extLst>
                <a:ext uri="{FF2B5EF4-FFF2-40B4-BE49-F238E27FC236}">
                  <a16:creationId xmlns:a16="http://schemas.microsoft.com/office/drawing/2014/main" id="{7D6B0E71-D848-47A2-AFCC-A663CF640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" y="3252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897" name="Rectangle 105">
              <a:extLst>
                <a:ext uri="{FF2B5EF4-FFF2-40B4-BE49-F238E27FC236}">
                  <a16:creationId xmlns:a16="http://schemas.microsoft.com/office/drawing/2014/main" id="{3DE81F9E-0F2F-47AB-B3F1-1F446DBDF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2907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898" name="Rectangle 106">
              <a:extLst>
                <a:ext uri="{FF2B5EF4-FFF2-40B4-BE49-F238E27FC236}">
                  <a16:creationId xmlns:a16="http://schemas.microsoft.com/office/drawing/2014/main" id="{8C09BE3B-5064-40AF-ABA7-DC7FBC985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2563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15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899" name="Rectangle 107">
              <a:extLst>
                <a:ext uri="{FF2B5EF4-FFF2-40B4-BE49-F238E27FC236}">
                  <a16:creationId xmlns:a16="http://schemas.microsoft.com/office/drawing/2014/main" id="{10BCB028-4DDC-468B-9EBB-07EE14821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2218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20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00" name="Rectangle 108">
              <a:extLst>
                <a:ext uri="{FF2B5EF4-FFF2-40B4-BE49-F238E27FC236}">
                  <a16:creationId xmlns:a16="http://schemas.microsoft.com/office/drawing/2014/main" id="{408A1B10-FDBA-4971-B819-1ED1A0BD6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874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25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01" name="Rectangle 109">
              <a:extLst>
                <a:ext uri="{FF2B5EF4-FFF2-40B4-BE49-F238E27FC236}">
                  <a16:creationId xmlns:a16="http://schemas.microsoft.com/office/drawing/2014/main" id="{364EAC74-B3D2-4657-B235-77FF00D85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1528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400" b="1">
                  <a:solidFill>
                    <a:srgbClr val="000000"/>
                  </a:solidFill>
                  <a:latin typeface="Arial" panose="020B0604020202020204" pitchFamily="34" charset="0"/>
                </a:rPr>
                <a:t>30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02" name="Rectangle 110">
              <a:extLst>
                <a:ext uri="{FF2B5EF4-FFF2-40B4-BE49-F238E27FC236}">
                  <a16:creationId xmlns:a16="http://schemas.microsoft.com/office/drawing/2014/main" id="{D47C2E22-68BB-4DA2-AB46-55E41A1CA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1900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03" name="Rectangle 111">
              <a:extLst>
                <a:ext uri="{FF2B5EF4-FFF2-40B4-BE49-F238E27FC236}">
                  <a16:creationId xmlns:a16="http://schemas.microsoft.com/office/drawing/2014/main" id="{CD56E5A0-2066-4015-BEFF-6AC14D680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1910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04" name="Rectangle 112">
              <a:extLst>
                <a:ext uri="{FF2B5EF4-FFF2-40B4-BE49-F238E27FC236}">
                  <a16:creationId xmlns:a16="http://schemas.microsoft.com/office/drawing/2014/main" id="{7B958C59-1003-43E6-81FF-BA7145C0A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1920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05" name="Rectangle 113">
              <a:extLst>
                <a:ext uri="{FF2B5EF4-FFF2-40B4-BE49-F238E27FC236}">
                  <a16:creationId xmlns:a16="http://schemas.microsoft.com/office/drawing/2014/main" id="{287A7D89-6D51-412F-BD00-E7E11BDA7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1930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06" name="Rectangle 114">
              <a:extLst>
                <a:ext uri="{FF2B5EF4-FFF2-40B4-BE49-F238E27FC236}">
                  <a16:creationId xmlns:a16="http://schemas.microsoft.com/office/drawing/2014/main" id="{A5CC1AC4-D2F1-43C2-A540-7DC80D225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1940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07" name="Rectangle 115">
              <a:extLst>
                <a:ext uri="{FF2B5EF4-FFF2-40B4-BE49-F238E27FC236}">
                  <a16:creationId xmlns:a16="http://schemas.microsoft.com/office/drawing/2014/main" id="{0A50C38E-5AA9-49F0-922B-CF243675E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1950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08" name="Rectangle 116">
              <a:extLst>
                <a:ext uri="{FF2B5EF4-FFF2-40B4-BE49-F238E27FC236}">
                  <a16:creationId xmlns:a16="http://schemas.microsoft.com/office/drawing/2014/main" id="{1C12500D-964F-4C62-802E-28635E02D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1960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09" name="Rectangle 117">
              <a:extLst>
                <a:ext uri="{FF2B5EF4-FFF2-40B4-BE49-F238E27FC236}">
                  <a16:creationId xmlns:a16="http://schemas.microsoft.com/office/drawing/2014/main" id="{B27C78B3-BB5E-4F40-AB76-1125E244A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4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1970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10" name="Rectangle 118">
              <a:extLst>
                <a:ext uri="{FF2B5EF4-FFF2-40B4-BE49-F238E27FC236}">
                  <a16:creationId xmlns:a16="http://schemas.microsoft.com/office/drawing/2014/main" id="{166AB5B5-614B-4398-B38F-CBF58501B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1980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11" name="Rectangle 119">
              <a:extLst>
                <a:ext uri="{FF2B5EF4-FFF2-40B4-BE49-F238E27FC236}">
                  <a16:creationId xmlns:a16="http://schemas.microsoft.com/office/drawing/2014/main" id="{F5CFBD66-C930-4129-88C0-CC6C3BDC9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1990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12" name="Rectangle 120">
              <a:extLst>
                <a:ext uri="{FF2B5EF4-FFF2-40B4-BE49-F238E27FC236}">
                  <a16:creationId xmlns:a16="http://schemas.microsoft.com/office/drawing/2014/main" id="{A35B87BA-8E28-47B3-A44F-1E3400EC1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3741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pt-BR" sz="1500" b="1">
                  <a:solidFill>
                    <a:srgbClr val="000000"/>
                  </a:solidFill>
                  <a:latin typeface="Arial" panose="020B0604020202020204" pitchFamily="34" charset="0"/>
                </a:rPr>
                <a:t>2000</a:t>
              </a:r>
              <a:endParaRPr lang="en-US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13" name="Rectangle 121">
              <a:extLst>
                <a:ext uri="{FF2B5EF4-FFF2-40B4-BE49-F238E27FC236}">
                  <a16:creationId xmlns:a16="http://schemas.microsoft.com/office/drawing/2014/main" id="{36905AC0-3DA1-45B0-A0CF-2F0FA589D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3930"/>
              <a:ext cx="29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900" b="1">
                  <a:solidFill>
                    <a:srgbClr val="000000"/>
                  </a:solidFill>
                  <a:latin typeface="Arial" panose="020B0604020202020204" pitchFamily="34" charset="0"/>
                </a:rPr>
                <a:t>Ano</a:t>
              </a:r>
              <a:endParaRPr lang="pt-BR" altLang="pt-BR" sz="3200">
                <a:latin typeface="Arial" panose="020B0604020202020204" pitchFamily="34" charset="0"/>
              </a:endParaRPr>
            </a:p>
          </p:txBody>
        </p:sp>
        <p:sp>
          <p:nvSpPr>
            <p:cNvPr id="33914" name="Rectangle 122">
              <a:extLst>
                <a:ext uri="{FF2B5EF4-FFF2-40B4-BE49-F238E27FC236}">
                  <a16:creationId xmlns:a16="http://schemas.microsoft.com/office/drawing/2014/main" id="{1219C0EE-34FE-4F01-9681-E666F44398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-551" y="2552"/>
              <a:ext cx="19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Taxa de mortalidade por 100.000 habitantes</a:t>
              </a:r>
              <a:endParaRPr lang="pt-BR" altLang="pt-BR" sz="1200">
                <a:latin typeface="Arial" panose="020B0604020202020204" pitchFamily="34" charset="0"/>
              </a:endParaRPr>
            </a:p>
          </p:txBody>
        </p:sp>
        <p:sp>
          <p:nvSpPr>
            <p:cNvPr id="33915" name="Line 123">
              <a:extLst>
                <a:ext uri="{FF2B5EF4-FFF2-40B4-BE49-F238E27FC236}">
                  <a16:creationId xmlns:a16="http://schemas.microsoft.com/office/drawing/2014/main" id="{DE2A0852-D658-45B8-AC0E-3200CE19E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" y="1935"/>
              <a:ext cx="0" cy="1722"/>
            </a:xfrm>
            <a:prstGeom prst="line">
              <a:avLst/>
            </a:prstGeom>
            <a:noFill/>
            <a:ln w="57150">
              <a:solidFill>
                <a:srgbClr val="47307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916" name="Line 124">
              <a:extLst>
                <a:ext uri="{FF2B5EF4-FFF2-40B4-BE49-F238E27FC236}">
                  <a16:creationId xmlns:a16="http://schemas.microsoft.com/office/drawing/2014/main" id="{E49CBE4E-D05A-45D9-9454-AC6DBB973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" y="1935"/>
              <a:ext cx="487" cy="0"/>
            </a:xfrm>
            <a:prstGeom prst="line">
              <a:avLst/>
            </a:prstGeom>
            <a:noFill/>
            <a:ln w="57150">
              <a:solidFill>
                <a:srgbClr val="473074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917" name="Rectangle 125">
              <a:extLst>
                <a:ext uri="{FF2B5EF4-FFF2-40B4-BE49-F238E27FC236}">
                  <a16:creationId xmlns:a16="http://schemas.microsoft.com/office/drawing/2014/main" id="{ECEEC26B-3CA0-4516-AA37-8120EA95B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1710"/>
              <a:ext cx="1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rgbClr val="473074"/>
                  </a:solidFill>
                  <a:latin typeface="Arial" panose="020B0604020202020204" pitchFamily="34" charset="0"/>
                </a:rPr>
                <a:t>Início do processo </a:t>
              </a:r>
            </a:p>
            <a:p>
              <a:pPr algn="ctr"/>
              <a:r>
                <a:rPr lang="pt-BR" altLang="pt-BR">
                  <a:solidFill>
                    <a:srgbClr val="473074"/>
                  </a:solidFill>
                  <a:latin typeface="Arial" panose="020B0604020202020204" pitchFamily="34" charset="0"/>
                </a:rPr>
                <a:t>de cloração</a:t>
              </a:r>
            </a:p>
          </p:txBody>
        </p:sp>
        <p:sp>
          <p:nvSpPr>
            <p:cNvPr id="33918" name="Line 126">
              <a:extLst>
                <a:ext uri="{FF2B5EF4-FFF2-40B4-BE49-F238E27FC236}">
                  <a16:creationId xmlns:a16="http://schemas.microsoft.com/office/drawing/2014/main" id="{2C598EE2-E9E4-42C2-A064-B76394629F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9" y="1935"/>
              <a:ext cx="0" cy="1722"/>
            </a:xfrm>
            <a:prstGeom prst="line">
              <a:avLst/>
            </a:prstGeom>
            <a:noFill/>
            <a:ln w="57150">
              <a:solidFill>
                <a:srgbClr val="47307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919" name="Rectangle 127">
              <a:extLst>
                <a:ext uri="{FF2B5EF4-FFF2-40B4-BE49-F238E27FC236}">
                  <a16:creationId xmlns:a16="http://schemas.microsoft.com/office/drawing/2014/main" id="{6208903C-33DF-4745-B57F-69E4F09AC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1657"/>
              <a:ext cx="1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rgbClr val="473074"/>
                  </a:solidFill>
                  <a:latin typeface="Arial" panose="020B0604020202020204" pitchFamily="34" charset="0"/>
                </a:rPr>
                <a:t>Identificação dos DBP’s</a:t>
              </a:r>
            </a:p>
          </p:txBody>
        </p:sp>
        <p:sp>
          <p:nvSpPr>
            <p:cNvPr id="33920" name="Rectangle 128">
              <a:extLst>
                <a:ext uri="{FF2B5EF4-FFF2-40B4-BE49-F238E27FC236}">
                  <a16:creationId xmlns:a16="http://schemas.microsoft.com/office/drawing/2014/main" id="{A2C92F10-D5B1-412A-B7B8-8631FE099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1933"/>
              <a:ext cx="1361" cy="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1600">
                  <a:solidFill>
                    <a:srgbClr val="473074"/>
                  </a:solidFill>
                  <a:latin typeface="Arial" panose="020B0604020202020204" pitchFamily="34" charset="0"/>
                </a:rPr>
                <a:t>Protozoários resistentes a ação dos agentes desinfetantes convencionais</a:t>
              </a:r>
            </a:p>
          </p:txBody>
        </p:sp>
        <p:sp>
          <p:nvSpPr>
            <p:cNvPr id="33921" name="Line 129">
              <a:extLst>
                <a:ext uri="{FF2B5EF4-FFF2-40B4-BE49-F238E27FC236}">
                  <a16:creationId xmlns:a16="http://schemas.microsoft.com/office/drawing/2014/main" id="{58A08747-0D3A-4A3F-9299-FFA19CAFF4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5" y="2790"/>
              <a:ext cx="0" cy="867"/>
            </a:xfrm>
            <a:prstGeom prst="line">
              <a:avLst/>
            </a:prstGeom>
            <a:noFill/>
            <a:ln w="57150">
              <a:solidFill>
                <a:srgbClr val="47307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922" name="Line 130">
              <a:extLst>
                <a:ext uri="{FF2B5EF4-FFF2-40B4-BE49-F238E27FC236}">
                  <a16:creationId xmlns:a16="http://schemas.microsoft.com/office/drawing/2014/main" id="{910BA15F-4912-4241-80CA-B31F131CA6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6" y="2791"/>
              <a:ext cx="1" cy="866"/>
            </a:xfrm>
            <a:prstGeom prst="line">
              <a:avLst/>
            </a:prstGeom>
            <a:noFill/>
            <a:ln w="57150">
              <a:solidFill>
                <a:srgbClr val="47307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82084" name="Rectangle 132">
            <a:extLst>
              <a:ext uri="{FF2B5EF4-FFF2-40B4-BE49-F238E27FC236}">
                <a16:creationId xmlns:a16="http://schemas.microsoft.com/office/drawing/2014/main" id="{0E4F8AE6-5192-4BDB-9334-8F4D896FE1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1463"/>
            <a:ext cx="91440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CONTAMINANTES ORGÂNICOS EM ÁGUAS NATURAIS: PROBLEMAS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érea ABV">
            <a:extLst>
              <a:ext uri="{FF2B5EF4-FFF2-40B4-BE49-F238E27FC236}">
                <a16:creationId xmlns:a16="http://schemas.microsoft.com/office/drawing/2014/main" id="{6F621FB6-2037-4587-882D-DAC71A4F29A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8280400" cy="4643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C6A4679E-1D3A-4438-A686-807C2A0FBD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2804" name="Rectangle 4">
            <a:extLst>
              <a:ext uri="{FF2B5EF4-FFF2-40B4-BE49-F238E27FC236}">
                <a16:creationId xmlns:a16="http://schemas.microsoft.com/office/drawing/2014/main" id="{94451CE4-E601-4726-96E7-AA075194A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 dirty="0">
                <a:solidFill>
                  <a:schemeClr val="tx1"/>
                </a:solidFill>
              </a:rPr>
              <a:t>PADRÕES DE POTABILIDADE</a:t>
            </a:r>
            <a:br>
              <a:rPr lang="pt-BR" altLang="pt-BR" sz="4000" dirty="0">
                <a:solidFill>
                  <a:schemeClr val="tx1"/>
                </a:solidFill>
              </a:rPr>
            </a:br>
            <a:r>
              <a:rPr lang="pt-BR" altLang="pt-BR" sz="4000" dirty="0">
                <a:solidFill>
                  <a:schemeClr val="tx1"/>
                </a:solidFill>
              </a:rPr>
              <a:t>PORTARIA 2914 (MS-12/12/2011)</a:t>
            </a:r>
          </a:p>
        </p:txBody>
      </p:sp>
      <p:sp>
        <p:nvSpPr>
          <p:cNvPr id="332805" name="Text Box 5">
            <a:extLst>
              <a:ext uri="{FF2B5EF4-FFF2-40B4-BE49-F238E27FC236}">
                <a16:creationId xmlns:a16="http://schemas.microsoft.com/office/drawing/2014/main" id="{73E6CAA9-CA78-4CDD-B898-FE40A46F2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916113"/>
            <a:ext cx="7704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</a:t>
            </a:r>
          </a:p>
        </p:txBody>
      </p:sp>
      <p:sp>
        <p:nvSpPr>
          <p:cNvPr id="332806" name="Text Box 6">
            <a:extLst>
              <a:ext uri="{FF2B5EF4-FFF2-40B4-BE49-F238E27FC236}">
                <a16:creationId xmlns:a16="http://schemas.microsoft.com/office/drawing/2014/main" id="{BE847212-A064-4514-9E44-C7CEB6DB6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284538"/>
            <a:ext cx="49688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Benzeno: 5 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Cloreto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de </a:t>
            </a: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Vinila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2</a:t>
            </a:r>
            <a:r>
              <a:rPr lang="pt-BR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Estireno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20 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Diclorometano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20 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sz="32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sz="32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332807" name="Text Box 7">
            <a:extLst>
              <a:ext uri="{FF2B5EF4-FFF2-40B4-BE49-F238E27FC236}">
                <a16:creationId xmlns:a16="http://schemas.microsoft.com/office/drawing/2014/main" id="{0996B8F4-DDBD-477E-B6DE-8DA091641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566988"/>
            <a:ext cx="5292725" cy="158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1,2 Dicloroetano: 10 </a:t>
            </a: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µ</a:t>
            </a: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g/L</a:t>
            </a:r>
            <a:endParaRPr lang="en-US" alt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1,1 Dicloroeteno: 30 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érea ABV">
            <a:extLst>
              <a:ext uri="{FF2B5EF4-FFF2-40B4-BE49-F238E27FC236}">
                <a16:creationId xmlns:a16="http://schemas.microsoft.com/office/drawing/2014/main" id="{67C98A0C-AC1F-4AD3-B8F9-484752C1C165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8280400" cy="4643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243AC622-6533-4C0A-8B7B-3980CE2B92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29" name="Text Box 5">
            <a:extLst>
              <a:ext uri="{FF2B5EF4-FFF2-40B4-BE49-F238E27FC236}">
                <a16:creationId xmlns:a16="http://schemas.microsoft.com/office/drawing/2014/main" id="{76B876A9-AEA6-4EAC-A53D-F0BFF0CF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916113"/>
            <a:ext cx="7704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(Agrotóxicos)</a:t>
            </a:r>
          </a:p>
        </p:txBody>
      </p:sp>
      <p:sp>
        <p:nvSpPr>
          <p:cNvPr id="333830" name="Text Box 6">
            <a:extLst>
              <a:ext uri="{FF2B5EF4-FFF2-40B4-BE49-F238E27FC236}">
                <a16:creationId xmlns:a16="http://schemas.microsoft.com/office/drawing/2014/main" id="{9ED1FDAB-99D8-462E-BA9F-9C9FA9119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284538"/>
            <a:ext cx="49688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Alaclor</a:t>
            </a:r>
            <a:r>
              <a:rPr lang="pt-BR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20 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Atrazina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2</a:t>
            </a:r>
            <a:r>
              <a:rPr lang="pt-BR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Clordano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0,2 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Endossulfan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20 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sz="32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sz="32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333831" name="Text Box 7">
            <a:extLst>
              <a:ext uri="{FF2B5EF4-FFF2-40B4-BE49-F238E27FC236}">
                <a16:creationId xmlns:a16="http://schemas.microsoft.com/office/drawing/2014/main" id="{EA104562-4980-4ABA-8BFB-4A2DA7C76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566988"/>
            <a:ext cx="5292725" cy="158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Endrin</a:t>
            </a:r>
            <a:r>
              <a:rPr lang="pt-BR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0,6 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µ</a:t>
            </a:r>
            <a:r>
              <a:rPr lang="pt-BR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g/L</a:t>
            </a:r>
            <a:endParaRPr lang="en-US" altLang="pt-BR" sz="32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Diuron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90 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Lindano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2 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sz="32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BECC18-0922-48CC-BF70-1F2FEA29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9B3737E-138D-46A8-9670-053C4A5C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pt-BR" altLang="pt-BR" sz="4000" kern="0">
                <a:solidFill>
                  <a:schemeClr val="tx1"/>
                </a:solidFill>
              </a:rPr>
              <a:t>PADRÕES DE POTABILIDADE</a:t>
            </a:r>
            <a:br>
              <a:rPr lang="pt-BR" altLang="pt-BR" sz="4000" kern="0">
                <a:solidFill>
                  <a:schemeClr val="tx1"/>
                </a:solidFill>
              </a:rPr>
            </a:br>
            <a:r>
              <a:rPr lang="pt-BR" altLang="pt-BR" sz="4000" kern="0">
                <a:solidFill>
                  <a:schemeClr val="tx1"/>
                </a:solidFill>
              </a:rPr>
              <a:t>PORTARIA 2914 (MS-12/12/2011)</a:t>
            </a:r>
            <a:endParaRPr lang="pt-BR" altLang="pt-BR" sz="40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érea ABV">
            <a:extLst>
              <a:ext uri="{FF2B5EF4-FFF2-40B4-BE49-F238E27FC236}">
                <a16:creationId xmlns:a16="http://schemas.microsoft.com/office/drawing/2014/main" id="{52DEFDE5-177D-4F2B-9BBC-F530CC2BC49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8280400" cy="4643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CCAC94D6-2AA9-4B4A-8C57-13FFEE03E3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4853" name="Text Box 5">
            <a:extLst>
              <a:ext uri="{FF2B5EF4-FFF2-40B4-BE49-F238E27FC236}">
                <a16:creationId xmlns:a16="http://schemas.microsoft.com/office/drawing/2014/main" id="{19DD736C-7E63-40C4-86E6-22B0DDA46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73238"/>
            <a:ext cx="7704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3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Subprodutos da Desinfecção</a:t>
            </a:r>
          </a:p>
        </p:txBody>
      </p:sp>
      <p:sp>
        <p:nvSpPr>
          <p:cNvPr id="334854" name="Text Box 6">
            <a:extLst>
              <a:ext uri="{FF2B5EF4-FFF2-40B4-BE49-F238E27FC236}">
                <a16:creationId xmlns:a16="http://schemas.microsoft.com/office/drawing/2014/main" id="{79E92567-D9C5-436F-88F8-BBEDF3D32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924175"/>
            <a:ext cx="60483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Trihalometanos</a:t>
            </a:r>
            <a:r>
              <a:rPr lang="pt-BR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100 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Clorito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1,0 mg/L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Bromato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10 µg/L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Cloro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residual livre: 5,0 mg/L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pt-BR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Cloraminas</a:t>
            </a:r>
            <a:r>
              <a:rPr lang="en-US" alt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: 4,0 mg/L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sz="32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sz="32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08C606F-7074-4A0D-9FE8-ACD0432F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6DB60F2-64EC-4A91-848B-226EF2E9E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pt-BR" altLang="pt-BR" sz="4000" kern="0">
                <a:solidFill>
                  <a:schemeClr val="tx1"/>
                </a:solidFill>
              </a:rPr>
              <a:t>PADRÕES DE POTABILIDADE</a:t>
            </a:r>
            <a:br>
              <a:rPr lang="pt-BR" altLang="pt-BR" sz="4000" kern="0">
                <a:solidFill>
                  <a:schemeClr val="tx1"/>
                </a:solidFill>
              </a:rPr>
            </a:br>
            <a:r>
              <a:rPr lang="pt-BR" altLang="pt-BR" sz="4000" kern="0">
                <a:solidFill>
                  <a:schemeClr val="tx1"/>
                </a:solidFill>
              </a:rPr>
              <a:t>PORTARIA 2914 (MS-12/12/2011)</a:t>
            </a:r>
            <a:endParaRPr lang="pt-BR" altLang="pt-BR" sz="40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1253E487-24E8-4802-8244-C04562B43B9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899" name="Rectangle 3">
            <a:extLst>
              <a:ext uri="{FF2B5EF4-FFF2-40B4-BE49-F238E27FC236}">
                <a16:creationId xmlns:a16="http://schemas.microsoft.com/office/drawing/2014/main" id="{60EF6C2E-5A0A-4902-A797-AB50CCFD7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8588"/>
            <a:ext cx="9144000" cy="12128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CONTAMINANTES ORGÂNICOS </a:t>
            </a:r>
            <a:br>
              <a:rPr lang="pt-BR" altLang="pt-BR" sz="4000"/>
            </a:br>
            <a:r>
              <a:rPr lang="pt-BR" altLang="pt-BR" sz="4000"/>
              <a:t>CARACTERÍSTICAS PRINCIPAIS</a:t>
            </a:r>
          </a:p>
        </p:txBody>
      </p:sp>
      <p:sp>
        <p:nvSpPr>
          <p:cNvPr id="336900" name="AutoShape 4">
            <a:extLst>
              <a:ext uri="{FF2B5EF4-FFF2-40B4-BE49-F238E27FC236}">
                <a16:creationId xmlns:a16="http://schemas.microsoft.com/office/drawing/2014/main" id="{E7E64DB7-5A49-432E-9493-3C9C979A3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1916113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Águas Naturais</a:t>
            </a:r>
          </a:p>
        </p:txBody>
      </p:sp>
      <p:sp>
        <p:nvSpPr>
          <p:cNvPr id="336901" name="AutoShape 5">
            <a:extLst>
              <a:ext uri="{FF2B5EF4-FFF2-40B4-BE49-F238E27FC236}">
                <a16:creationId xmlns:a16="http://schemas.microsoft.com/office/drawing/2014/main" id="{16573A71-6516-45B8-91A0-CB4F64EEA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3021013"/>
            <a:ext cx="3167062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Dissolvidos</a:t>
            </a:r>
          </a:p>
        </p:txBody>
      </p:sp>
      <p:cxnSp>
        <p:nvCxnSpPr>
          <p:cNvPr id="37894" name="AutoShape 6">
            <a:extLst>
              <a:ext uri="{FF2B5EF4-FFF2-40B4-BE49-F238E27FC236}">
                <a16:creationId xmlns:a16="http://schemas.microsoft.com/office/drawing/2014/main" id="{421390A8-D118-4500-87CC-85ED63A7034B}"/>
              </a:ext>
            </a:extLst>
          </p:cNvPr>
          <p:cNvCxnSpPr>
            <a:cxnSpLocks noChangeShapeType="1"/>
            <a:stCxn id="336900" idx="3"/>
            <a:endCxn id="336901" idx="1"/>
          </p:cNvCxnSpPr>
          <p:nvPr/>
        </p:nvCxnSpPr>
        <p:spPr bwMode="auto">
          <a:xfrm rot="5400000">
            <a:off x="1835944" y="2345532"/>
            <a:ext cx="758825" cy="922337"/>
          </a:xfrm>
          <a:prstGeom prst="bentConnector3">
            <a:avLst>
              <a:gd name="adj1" fmla="val 3912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6903" name="AutoShape 7">
            <a:extLst>
              <a:ext uri="{FF2B5EF4-FFF2-40B4-BE49-F238E27FC236}">
                <a16:creationId xmlns:a16="http://schemas.microsoft.com/office/drawing/2014/main" id="{F624C7AD-563F-4366-8993-A3D9EE6F2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792663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Inorgânicos</a:t>
            </a:r>
          </a:p>
        </p:txBody>
      </p:sp>
      <p:sp>
        <p:nvSpPr>
          <p:cNvPr id="336904" name="AutoShape 8">
            <a:extLst>
              <a:ext uri="{FF2B5EF4-FFF2-40B4-BE49-F238E27FC236}">
                <a16:creationId xmlns:a16="http://schemas.microsoft.com/office/drawing/2014/main" id="{76966831-6326-4F47-8297-D9F81BB42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795838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Orgânicos</a:t>
            </a:r>
          </a:p>
        </p:txBody>
      </p:sp>
      <p:cxnSp>
        <p:nvCxnSpPr>
          <p:cNvPr id="37897" name="AutoShape 9">
            <a:extLst>
              <a:ext uri="{FF2B5EF4-FFF2-40B4-BE49-F238E27FC236}">
                <a16:creationId xmlns:a16="http://schemas.microsoft.com/office/drawing/2014/main" id="{DA41BFE0-5D29-4C03-9DE3-01A96F35C5B7}"/>
              </a:ext>
            </a:extLst>
          </p:cNvPr>
          <p:cNvCxnSpPr>
            <a:cxnSpLocks noChangeShapeType="1"/>
            <a:stCxn id="336901" idx="3"/>
            <a:endCxn id="336903" idx="1"/>
          </p:cNvCxnSpPr>
          <p:nvPr/>
        </p:nvCxnSpPr>
        <p:spPr bwMode="auto">
          <a:xfrm rot="5400000">
            <a:off x="750888" y="3917950"/>
            <a:ext cx="1239837" cy="766763"/>
          </a:xfrm>
          <a:prstGeom prst="bentConnector3">
            <a:avLst>
              <a:gd name="adj1" fmla="val 4481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898" name="AutoShape 10">
            <a:extLst>
              <a:ext uri="{FF2B5EF4-FFF2-40B4-BE49-F238E27FC236}">
                <a16:creationId xmlns:a16="http://schemas.microsoft.com/office/drawing/2014/main" id="{68C8624E-47E4-4865-9C14-B38079356F8B}"/>
              </a:ext>
            </a:extLst>
          </p:cNvPr>
          <p:cNvCxnSpPr>
            <a:cxnSpLocks noChangeShapeType="1"/>
            <a:stCxn id="336901" idx="3"/>
            <a:endCxn id="336904" idx="1"/>
          </p:cNvCxnSpPr>
          <p:nvPr/>
        </p:nvCxnSpPr>
        <p:spPr bwMode="auto">
          <a:xfrm rot="16200000" flipH="1">
            <a:off x="1820863" y="3614738"/>
            <a:ext cx="1243012" cy="1376362"/>
          </a:xfrm>
          <a:prstGeom prst="bentConnector3">
            <a:avLst>
              <a:gd name="adj1" fmla="val 4482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6907" name="AutoShape 11">
            <a:extLst>
              <a:ext uri="{FF2B5EF4-FFF2-40B4-BE49-F238E27FC236}">
                <a16:creationId xmlns:a16="http://schemas.microsoft.com/office/drawing/2014/main" id="{43720CFA-B3EA-4199-B62F-39234ECAB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756275"/>
            <a:ext cx="158432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36908" name="AutoShape 12">
            <a:extLst>
              <a:ext uri="{FF2B5EF4-FFF2-40B4-BE49-F238E27FC236}">
                <a16:creationId xmlns:a16="http://schemas.microsoft.com/office/drawing/2014/main" id="{16E03D8B-09AD-4E97-A484-429BDAC0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5756275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37901" name="AutoShape 13">
            <a:extLst>
              <a:ext uri="{FF2B5EF4-FFF2-40B4-BE49-F238E27FC236}">
                <a16:creationId xmlns:a16="http://schemas.microsoft.com/office/drawing/2014/main" id="{4C8C1C62-1A75-4421-B6D4-E5B950F41DBF}"/>
              </a:ext>
            </a:extLst>
          </p:cNvPr>
          <p:cNvCxnSpPr>
            <a:cxnSpLocks noChangeShapeType="1"/>
            <a:stCxn id="336904" idx="3"/>
            <a:endCxn id="336908" idx="1"/>
          </p:cNvCxnSpPr>
          <p:nvPr/>
        </p:nvCxnSpPr>
        <p:spPr bwMode="auto">
          <a:xfrm rot="16200000" flipH="1">
            <a:off x="2986088" y="5451475"/>
            <a:ext cx="577850" cy="28892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902" name="AutoShape 14">
            <a:extLst>
              <a:ext uri="{FF2B5EF4-FFF2-40B4-BE49-F238E27FC236}">
                <a16:creationId xmlns:a16="http://schemas.microsoft.com/office/drawing/2014/main" id="{B92C7379-5B76-4598-ACA8-26D829C0B547}"/>
              </a:ext>
            </a:extLst>
          </p:cNvPr>
          <p:cNvCxnSpPr>
            <a:cxnSpLocks noChangeShapeType="1"/>
            <a:stCxn id="336904" idx="3"/>
            <a:endCxn id="336907" idx="1"/>
          </p:cNvCxnSpPr>
          <p:nvPr/>
        </p:nvCxnSpPr>
        <p:spPr bwMode="auto">
          <a:xfrm rot="5400000">
            <a:off x="1874838" y="4629150"/>
            <a:ext cx="577850" cy="193357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903" name="Oval 15">
            <a:extLst>
              <a:ext uri="{FF2B5EF4-FFF2-40B4-BE49-F238E27FC236}">
                <a16:creationId xmlns:a16="http://schemas.microsoft.com/office/drawing/2014/main" id="{D0FDF34A-D97C-4153-99FC-0E7716B3E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38638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7904" name="AutoShape 16">
            <a:extLst>
              <a:ext uri="{FF2B5EF4-FFF2-40B4-BE49-F238E27FC236}">
                <a16:creationId xmlns:a16="http://schemas.microsoft.com/office/drawing/2014/main" id="{AC9A1FDC-A5D2-43ED-AC47-022D66F4F3E8}"/>
              </a:ext>
            </a:extLst>
          </p:cNvPr>
          <p:cNvSpPr>
            <a:spLocks/>
          </p:cNvSpPr>
          <p:nvPr/>
        </p:nvSpPr>
        <p:spPr bwMode="auto">
          <a:xfrm>
            <a:off x="4427538" y="1484313"/>
            <a:ext cx="792162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37905" name="AutoShape 18">
            <a:extLst>
              <a:ext uri="{FF2B5EF4-FFF2-40B4-BE49-F238E27FC236}">
                <a16:creationId xmlns:a16="http://schemas.microsoft.com/office/drawing/2014/main" id="{59167241-E2CC-44E8-A073-4D9C5B851C8B}"/>
              </a:ext>
            </a:extLst>
          </p:cNvPr>
          <p:cNvCxnSpPr>
            <a:cxnSpLocks noChangeShapeType="1"/>
            <a:stCxn id="37903" idx="7"/>
            <a:endCxn id="37904" idx="1"/>
          </p:cNvCxnSpPr>
          <p:nvPr/>
        </p:nvCxnSpPr>
        <p:spPr bwMode="auto">
          <a:xfrm rot="-5400000">
            <a:off x="3489326" y="4649787"/>
            <a:ext cx="1498600" cy="35242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6915" name="Text Box 19">
            <a:extLst>
              <a:ext uri="{FF2B5EF4-FFF2-40B4-BE49-F238E27FC236}">
                <a16:creationId xmlns:a16="http://schemas.microsoft.com/office/drawing/2014/main" id="{B58CC8BA-F769-4C7D-8DBC-CB1E50338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630363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Peso Molecular e comprimento da cadeia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Composição química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Solubilidade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Volatilidade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Polaridade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fases sólida e líquida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solventes e fase líquida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9A5A755-3617-46B3-BB70-9AD4E77E18B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5877" name="AutoShape 5">
            <a:extLst>
              <a:ext uri="{FF2B5EF4-FFF2-40B4-BE49-F238E27FC236}">
                <a16:creationId xmlns:a16="http://schemas.microsoft.com/office/drawing/2014/main" id="{403FF7F3-501B-484E-8D4F-760278083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35879" name="AutoShape 7">
            <a:extLst>
              <a:ext uri="{FF2B5EF4-FFF2-40B4-BE49-F238E27FC236}">
                <a16:creationId xmlns:a16="http://schemas.microsoft.com/office/drawing/2014/main" id="{0CB2F6B7-A992-40C6-A6E6-B5EE2AC10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35880" name="AutoShape 8">
            <a:extLst>
              <a:ext uri="{FF2B5EF4-FFF2-40B4-BE49-F238E27FC236}">
                <a16:creationId xmlns:a16="http://schemas.microsoft.com/office/drawing/2014/main" id="{8A4EA25B-DCC9-4AB4-B8D3-619836436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38918" name="AutoShape 9">
            <a:extLst>
              <a:ext uri="{FF2B5EF4-FFF2-40B4-BE49-F238E27FC236}">
                <a16:creationId xmlns:a16="http://schemas.microsoft.com/office/drawing/2014/main" id="{963C74F1-51FB-422A-8073-584614F7A854}"/>
              </a:ext>
            </a:extLst>
          </p:cNvPr>
          <p:cNvCxnSpPr>
            <a:cxnSpLocks noChangeShapeType="1"/>
            <a:stCxn id="335877" idx="3"/>
            <a:endCxn id="335879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19" name="AutoShape 10">
            <a:extLst>
              <a:ext uri="{FF2B5EF4-FFF2-40B4-BE49-F238E27FC236}">
                <a16:creationId xmlns:a16="http://schemas.microsoft.com/office/drawing/2014/main" id="{C541E6B0-7720-457C-9E2D-CA82F422CE91}"/>
              </a:ext>
            </a:extLst>
          </p:cNvPr>
          <p:cNvCxnSpPr>
            <a:cxnSpLocks noChangeShapeType="1"/>
            <a:stCxn id="335877" idx="3"/>
            <a:endCxn id="335880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20" name="AutoShape 16">
            <a:extLst>
              <a:ext uri="{FF2B5EF4-FFF2-40B4-BE49-F238E27FC236}">
                <a16:creationId xmlns:a16="http://schemas.microsoft.com/office/drawing/2014/main" id="{4D13A17C-E0DF-4D5B-8BE0-ACFCC1ADB3C7}"/>
              </a:ext>
            </a:extLst>
          </p:cNvPr>
          <p:cNvSpPr>
            <a:spLocks/>
          </p:cNvSpPr>
          <p:nvPr/>
        </p:nvSpPr>
        <p:spPr bwMode="auto">
          <a:xfrm>
            <a:off x="4356100" y="1557338"/>
            <a:ext cx="792163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35889" name="Text Box 17">
            <a:extLst>
              <a:ext uri="{FF2B5EF4-FFF2-40B4-BE49-F238E27FC236}">
                <a16:creationId xmlns:a16="http://schemas.microsoft.com/office/drawing/2014/main" id="{C29466A6-08D2-4778-9C93-C28A61D74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701800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Peso Molecular e comprimento da cadeia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Composição química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Solubilidade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Volatilidade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Polaridade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fases sólida e líquida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solventes e fase líquida</a:t>
            </a:r>
          </a:p>
        </p:txBody>
      </p:sp>
      <p:sp>
        <p:nvSpPr>
          <p:cNvPr id="335892" name="Rectangle 20">
            <a:extLst>
              <a:ext uri="{FF2B5EF4-FFF2-40B4-BE49-F238E27FC236}">
                <a16:creationId xmlns:a16="http://schemas.microsoft.com/office/drawing/2014/main" id="{64CBD800-CA4B-4C79-BC22-86E9EBFF6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8588"/>
            <a:ext cx="9144000" cy="12128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CONTAMINANTES ORGÂNICOS </a:t>
            </a:r>
            <a:br>
              <a:rPr lang="pt-BR" altLang="pt-BR" sz="4000"/>
            </a:br>
            <a:r>
              <a:rPr lang="pt-BR" altLang="pt-BR" sz="4000"/>
              <a:t>CARACTERÍSTICAS PRINCIPAIS</a:t>
            </a:r>
          </a:p>
        </p:txBody>
      </p:sp>
      <p:sp>
        <p:nvSpPr>
          <p:cNvPr id="38923" name="Text Box 21">
            <a:extLst>
              <a:ext uri="{FF2B5EF4-FFF2-40B4-BE49-F238E27FC236}">
                <a16:creationId xmlns:a16="http://schemas.microsoft.com/office/drawing/2014/main" id="{E3B353F0-D742-4B20-A942-B22F7811B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335894" name="Text Box 22">
            <a:extLst>
              <a:ext uri="{FF2B5EF4-FFF2-40B4-BE49-F238E27FC236}">
                <a16:creationId xmlns:a16="http://schemas.microsoft.com/office/drawing/2014/main" id="{C80ABD8C-A80A-4215-9294-9B36A2C90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516563"/>
            <a:ext cx="33131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80000"/>
              </a:lnSpc>
              <a:spcBef>
                <a:spcPct val="6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Variável !!! ( Menor do que 200 Daltons)</a:t>
            </a:r>
          </a:p>
          <a:p>
            <a:pPr>
              <a:lnSpc>
                <a:spcPct val="80000"/>
              </a:lnSpc>
              <a:spcBef>
                <a:spcPct val="6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Função do composto !!!</a:t>
            </a:r>
          </a:p>
        </p:txBody>
      </p:sp>
      <p:sp>
        <p:nvSpPr>
          <p:cNvPr id="335895" name="Text Box 23">
            <a:extLst>
              <a:ext uri="{FF2B5EF4-FFF2-40B4-BE49-F238E27FC236}">
                <a16:creationId xmlns:a16="http://schemas.microsoft.com/office/drawing/2014/main" id="{0144D3C4-DF61-4E2F-A08A-16427B488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4622800"/>
            <a:ext cx="2305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Variável !!! (500 a 5.000 Daltons)</a:t>
            </a:r>
          </a:p>
        </p:txBody>
      </p:sp>
      <p:cxnSp>
        <p:nvCxnSpPr>
          <p:cNvPr id="38926" name="AutoShape 24">
            <a:extLst>
              <a:ext uri="{FF2B5EF4-FFF2-40B4-BE49-F238E27FC236}">
                <a16:creationId xmlns:a16="http://schemas.microsoft.com/office/drawing/2014/main" id="{DAF069D8-3854-45CE-9216-A721E9BD50D3}"/>
              </a:ext>
            </a:extLst>
          </p:cNvPr>
          <p:cNvCxnSpPr>
            <a:cxnSpLocks noChangeShapeType="1"/>
            <a:stCxn id="335879" idx="3"/>
            <a:endCxn id="335894" idx="0"/>
          </p:cNvCxnSpPr>
          <p:nvPr/>
        </p:nvCxnSpPr>
        <p:spPr bwMode="auto">
          <a:xfrm rot="16200000" flipH="1">
            <a:off x="638969" y="4318794"/>
            <a:ext cx="1581150" cy="81438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7" name="AutoShape 25">
            <a:extLst>
              <a:ext uri="{FF2B5EF4-FFF2-40B4-BE49-F238E27FC236}">
                <a16:creationId xmlns:a16="http://schemas.microsoft.com/office/drawing/2014/main" id="{B0B85CA1-666E-4DFA-83A8-275606695774}"/>
              </a:ext>
            </a:extLst>
          </p:cNvPr>
          <p:cNvCxnSpPr>
            <a:cxnSpLocks noChangeShapeType="1"/>
            <a:stCxn id="335880" idx="3"/>
            <a:endCxn id="335895" idx="0"/>
          </p:cNvCxnSpPr>
          <p:nvPr/>
        </p:nvCxnSpPr>
        <p:spPr bwMode="auto">
          <a:xfrm rot="16200000" flipH="1">
            <a:off x="2914651" y="4189412"/>
            <a:ext cx="684212" cy="182563"/>
          </a:xfrm>
          <a:prstGeom prst="curvedConnector3">
            <a:avLst>
              <a:gd name="adj1" fmla="val 49884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28" name="Oval 15">
            <a:extLst>
              <a:ext uri="{FF2B5EF4-FFF2-40B4-BE49-F238E27FC236}">
                <a16:creationId xmlns:a16="http://schemas.microsoft.com/office/drawing/2014/main" id="{BD884782-CDA1-463E-BD1A-FFCB5C34D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8929" name="Rectangle 26">
            <a:extLst>
              <a:ext uri="{FF2B5EF4-FFF2-40B4-BE49-F238E27FC236}">
                <a16:creationId xmlns:a16="http://schemas.microsoft.com/office/drawing/2014/main" id="{3F41417E-ED4D-4863-9155-241569F04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1700213"/>
            <a:ext cx="4105275" cy="865187"/>
          </a:xfrm>
          <a:prstGeom prst="rect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A6C19172-1CF4-469D-B5DB-0A47C3DE2D7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3" name="AutoShape 3">
            <a:extLst>
              <a:ext uri="{FF2B5EF4-FFF2-40B4-BE49-F238E27FC236}">
                <a16:creationId xmlns:a16="http://schemas.microsoft.com/office/drawing/2014/main" id="{D9E18E15-F002-4CD8-914A-3FBB21793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37924" name="AutoShape 4">
            <a:extLst>
              <a:ext uri="{FF2B5EF4-FFF2-40B4-BE49-F238E27FC236}">
                <a16:creationId xmlns:a16="http://schemas.microsoft.com/office/drawing/2014/main" id="{366FBAF8-388E-4579-A202-C0CF02BE9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37925" name="AutoShape 5">
            <a:extLst>
              <a:ext uri="{FF2B5EF4-FFF2-40B4-BE49-F238E27FC236}">
                <a16:creationId xmlns:a16="http://schemas.microsoft.com/office/drawing/2014/main" id="{8930301B-6ADB-490C-B734-6A866A643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39942" name="AutoShape 6">
            <a:extLst>
              <a:ext uri="{FF2B5EF4-FFF2-40B4-BE49-F238E27FC236}">
                <a16:creationId xmlns:a16="http://schemas.microsoft.com/office/drawing/2014/main" id="{8F75D34A-A0F1-4FA4-9FBC-423D8164A04E}"/>
              </a:ext>
            </a:extLst>
          </p:cNvPr>
          <p:cNvCxnSpPr>
            <a:cxnSpLocks noChangeShapeType="1"/>
            <a:stCxn id="337923" idx="3"/>
            <a:endCxn id="337924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43" name="AutoShape 7">
            <a:extLst>
              <a:ext uri="{FF2B5EF4-FFF2-40B4-BE49-F238E27FC236}">
                <a16:creationId xmlns:a16="http://schemas.microsoft.com/office/drawing/2014/main" id="{DE13562A-F6DA-4C08-B6CF-34C1BD4DBCD1}"/>
              </a:ext>
            </a:extLst>
          </p:cNvPr>
          <p:cNvCxnSpPr>
            <a:cxnSpLocks noChangeShapeType="1"/>
            <a:stCxn id="337923" idx="3"/>
            <a:endCxn id="337925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944" name="AutoShape 8">
            <a:extLst>
              <a:ext uri="{FF2B5EF4-FFF2-40B4-BE49-F238E27FC236}">
                <a16:creationId xmlns:a16="http://schemas.microsoft.com/office/drawing/2014/main" id="{B563236D-C6A4-4D50-809B-F89D3F65E62D}"/>
              </a:ext>
            </a:extLst>
          </p:cNvPr>
          <p:cNvSpPr>
            <a:spLocks/>
          </p:cNvSpPr>
          <p:nvPr/>
        </p:nvSpPr>
        <p:spPr bwMode="auto">
          <a:xfrm>
            <a:off x="4356100" y="1557338"/>
            <a:ext cx="792163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37929" name="Text Box 9">
            <a:extLst>
              <a:ext uri="{FF2B5EF4-FFF2-40B4-BE49-F238E27FC236}">
                <a16:creationId xmlns:a16="http://schemas.microsoft.com/office/drawing/2014/main" id="{ACF2A6D9-D095-4097-8A87-27A308158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701800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Peso Molecular e comprimento da cadeia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Composição química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Solubilidade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Volatilidade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Polaridade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fases sólida e líquida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solventes e fase líquida</a:t>
            </a:r>
          </a:p>
        </p:txBody>
      </p:sp>
      <p:sp>
        <p:nvSpPr>
          <p:cNvPr id="337930" name="Rectangle 10">
            <a:extLst>
              <a:ext uri="{FF2B5EF4-FFF2-40B4-BE49-F238E27FC236}">
                <a16:creationId xmlns:a16="http://schemas.microsoft.com/office/drawing/2014/main" id="{921BA573-F986-49A1-8EBD-89ACFC317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8588"/>
            <a:ext cx="91440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CONTAMINANTES ORGÂNICOS </a:t>
            </a:r>
            <a:br>
              <a:rPr lang="pt-BR" altLang="pt-BR" sz="4000"/>
            </a:br>
            <a:r>
              <a:rPr lang="pt-BR" altLang="pt-BR" sz="4000"/>
              <a:t>CARACTERÍSTICAS PRINCIPAIS</a:t>
            </a:r>
          </a:p>
        </p:txBody>
      </p:sp>
      <p:sp>
        <p:nvSpPr>
          <p:cNvPr id="39947" name="Text Box 11">
            <a:extLst>
              <a:ext uri="{FF2B5EF4-FFF2-40B4-BE49-F238E27FC236}">
                <a16:creationId xmlns:a16="http://schemas.microsoft.com/office/drawing/2014/main" id="{49E15975-7DF5-4252-A5D2-104B15D65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337932" name="Text Box 12">
            <a:extLst>
              <a:ext uri="{FF2B5EF4-FFF2-40B4-BE49-F238E27FC236}">
                <a16:creationId xmlns:a16="http://schemas.microsoft.com/office/drawing/2014/main" id="{2E7418AC-096E-450E-B0A4-556E69F2E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3097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Variável !!! Função do composto !!! </a:t>
            </a:r>
          </a:p>
        </p:txBody>
      </p:sp>
      <p:sp>
        <p:nvSpPr>
          <p:cNvPr id="337933" name="Text Box 13">
            <a:extLst>
              <a:ext uri="{FF2B5EF4-FFF2-40B4-BE49-F238E27FC236}">
                <a16:creationId xmlns:a16="http://schemas.microsoft.com/office/drawing/2014/main" id="{DD3906A3-0212-4D79-9B5B-794323E0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4437063"/>
            <a:ext cx="1728788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Variável !!!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C: 50%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H:4%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O: 46%</a:t>
            </a:r>
          </a:p>
        </p:txBody>
      </p:sp>
      <p:cxnSp>
        <p:nvCxnSpPr>
          <p:cNvPr id="39950" name="AutoShape 14">
            <a:extLst>
              <a:ext uri="{FF2B5EF4-FFF2-40B4-BE49-F238E27FC236}">
                <a16:creationId xmlns:a16="http://schemas.microsoft.com/office/drawing/2014/main" id="{E4C5436B-E331-4973-8124-72FB2B97EB65}"/>
              </a:ext>
            </a:extLst>
          </p:cNvPr>
          <p:cNvCxnSpPr>
            <a:cxnSpLocks noChangeShapeType="1"/>
            <a:stCxn id="337924" idx="3"/>
            <a:endCxn id="337932" idx="0"/>
          </p:cNvCxnSpPr>
          <p:nvPr/>
        </p:nvCxnSpPr>
        <p:spPr bwMode="auto">
          <a:xfrm rot="16200000" flipH="1">
            <a:off x="440531" y="4517232"/>
            <a:ext cx="1870075" cy="70643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51" name="AutoShape 15">
            <a:extLst>
              <a:ext uri="{FF2B5EF4-FFF2-40B4-BE49-F238E27FC236}">
                <a16:creationId xmlns:a16="http://schemas.microsoft.com/office/drawing/2014/main" id="{A93D0F55-AE01-4FED-A283-46866215168E}"/>
              </a:ext>
            </a:extLst>
          </p:cNvPr>
          <p:cNvCxnSpPr>
            <a:cxnSpLocks noChangeShapeType="1"/>
            <a:stCxn id="337925" idx="3"/>
            <a:endCxn id="337933" idx="0"/>
          </p:cNvCxnSpPr>
          <p:nvPr/>
        </p:nvCxnSpPr>
        <p:spPr bwMode="auto">
          <a:xfrm rot="16200000" flipH="1">
            <a:off x="3044031" y="4060032"/>
            <a:ext cx="498475" cy="255588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952" name="Oval 16">
            <a:extLst>
              <a:ext uri="{FF2B5EF4-FFF2-40B4-BE49-F238E27FC236}">
                <a16:creationId xmlns:a16="http://schemas.microsoft.com/office/drawing/2014/main" id="{F06A2D20-1449-4770-AB6E-2B9F207C9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9953" name="Rectangle 17">
            <a:extLst>
              <a:ext uri="{FF2B5EF4-FFF2-40B4-BE49-F238E27FC236}">
                <a16:creationId xmlns:a16="http://schemas.microsoft.com/office/drawing/2014/main" id="{A5E6FD61-3113-43B5-8092-0543FB0B6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517775"/>
            <a:ext cx="4105275" cy="431800"/>
          </a:xfrm>
          <a:prstGeom prst="rect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A586C87A-5418-4EAC-9917-B8BCAA19C1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947" name="AutoShape 3">
            <a:extLst>
              <a:ext uri="{FF2B5EF4-FFF2-40B4-BE49-F238E27FC236}">
                <a16:creationId xmlns:a16="http://schemas.microsoft.com/office/drawing/2014/main" id="{B9553C68-4844-43FB-A259-3A40B14E7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38948" name="AutoShape 4">
            <a:extLst>
              <a:ext uri="{FF2B5EF4-FFF2-40B4-BE49-F238E27FC236}">
                <a16:creationId xmlns:a16="http://schemas.microsoft.com/office/drawing/2014/main" id="{B7B8C5A7-94AE-4FAA-A5F3-04E6BB65E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38949" name="AutoShape 5">
            <a:extLst>
              <a:ext uri="{FF2B5EF4-FFF2-40B4-BE49-F238E27FC236}">
                <a16:creationId xmlns:a16="http://schemas.microsoft.com/office/drawing/2014/main" id="{6003FD6B-B2AF-4DE8-B3AE-3DFCED118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40966" name="AutoShape 6">
            <a:extLst>
              <a:ext uri="{FF2B5EF4-FFF2-40B4-BE49-F238E27FC236}">
                <a16:creationId xmlns:a16="http://schemas.microsoft.com/office/drawing/2014/main" id="{DAEB2A52-344B-45DD-AABC-D19542A51FD1}"/>
              </a:ext>
            </a:extLst>
          </p:cNvPr>
          <p:cNvCxnSpPr>
            <a:cxnSpLocks noChangeShapeType="1"/>
            <a:stCxn id="338947" idx="3"/>
            <a:endCxn id="338948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967" name="AutoShape 7">
            <a:extLst>
              <a:ext uri="{FF2B5EF4-FFF2-40B4-BE49-F238E27FC236}">
                <a16:creationId xmlns:a16="http://schemas.microsoft.com/office/drawing/2014/main" id="{9E47DDE4-2BF3-430F-A21C-C5AB040C82FF}"/>
              </a:ext>
            </a:extLst>
          </p:cNvPr>
          <p:cNvCxnSpPr>
            <a:cxnSpLocks noChangeShapeType="1"/>
            <a:stCxn id="338947" idx="3"/>
            <a:endCxn id="338949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968" name="AutoShape 8">
            <a:extLst>
              <a:ext uri="{FF2B5EF4-FFF2-40B4-BE49-F238E27FC236}">
                <a16:creationId xmlns:a16="http://schemas.microsoft.com/office/drawing/2014/main" id="{DCBF44D3-B22A-438F-9C14-4AB26E16467B}"/>
              </a:ext>
            </a:extLst>
          </p:cNvPr>
          <p:cNvSpPr>
            <a:spLocks/>
          </p:cNvSpPr>
          <p:nvPr/>
        </p:nvSpPr>
        <p:spPr bwMode="auto">
          <a:xfrm>
            <a:off x="4356100" y="1557338"/>
            <a:ext cx="792163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38953" name="Text Box 9">
            <a:extLst>
              <a:ext uri="{FF2B5EF4-FFF2-40B4-BE49-F238E27FC236}">
                <a16:creationId xmlns:a16="http://schemas.microsoft.com/office/drawing/2014/main" id="{8F9FB38E-1966-44DB-9EC7-3CD3CCCC0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701800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Peso Molecular e comprimento da cadeia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Composição química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Solubilidade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Volatilidade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Polaridade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fases sólida e líquida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solventes e fase líquida</a:t>
            </a:r>
          </a:p>
        </p:txBody>
      </p:sp>
      <p:sp>
        <p:nvSpPr>
          <p:cNvPr id="338954" name="Rectangle 10">
            <a:extLst>
              <a:ext uri="{FF2B5EF4-FFF2-40B4-BE49-F238E27FC236}">
                <a16:creationId xmlns:a16="http://schemas.microsoft.com/office/drawing/2014/main" id="{0B3405B5-6E5A-41AD-9E72-F20E494ED4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8588"/>
            <a:ext cx="9144000" cy="12128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CONTAMINANTES ORGÂNICOS </a:t>
            </a:r>
            <a:br>
              <a:rPr lang="pt-BR" altLang="pt-BR" sz="4000"/>
            </a:br>
            <a:r>
              <a:rPr lang="pt-BR" altLang="pt-BR" sz="4000"/>
              <a:t>CARACTERÍSTICAS PRINCIPAIS</a:t>
            </a:r>
          </a:p>
        </p:txBody>
      </p:sp>
      <p:sp>
        <p:nvSpPr>
          <p:cNvPr id="40971" name="Text Box 11">
            <a:extLst>
              <a:ext uri="{FF2B5EF4-FFF2-40B4-BE49-F238E27FC236}">
                <a16:creationId xmlns:a16="http://schemas.microsoft.com/office/drawing/2014/main" id="{9ABE1AE1-54B6-45B5-B979-3558948C1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338956" name="Text Box 12">
            <a:extLst>
              <a:ext uri="{FF2B5EF4-FFF2-40B4-BE49-F238E27FC236}">
                <a16:creationId xmlns:a16="http://schemas.microsoft.com/office/drawing/2014/main" id="{B6B21B90-F8CD-4F53-AA7B-934FD1DAB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025"/>
            <a:ext cx="3097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Variável !!! Função do composto !!! </a:t>
            </a:r>
          </a:p>
        </p:txBody>
      </p:sp>
      <p:sp>
        <p:nvSpPr>
          <p:cNvPr id="338957" name="Text Box 13">
            <a:extLst>
              <a:ext uri="{FF2B5EF4-FFF2-40B4-BE49-F238E27FC236}">
                <a16:creationId xmlns:a16="http://schemas.microsoft.com/office/drawing/2014/main" id="{BD808794-7BE5-4CC9-9B72-DC1A69B2F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4797425"/>
            <a:ext cx="1728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Alta !!!</a:t>
            </a:r>
          </a:p>
        </p:txBody>
      </p:sp>
      <p:cxnSp>
        <p:nvCxnSpPr>
          <p:cNvPr id="40974" name="AutoShape 14">
            <a:extLst>
              <a:ext uri="{FF2B5EF4-FFF2-40B4-BE49-F238E27FC236}">
                <a16:creationId xmlns:a16="http://schemas.microsoft.com/office/drawing/2014/main" id="{9B3F1409-DFA4-4E55-8080-948688C41FEE}"/>
              </a:ext>
            </a:extLst>
          </p:cNvPr>
          <p:cNvCxnSpPr>
            <a:cxnSpLocks noChangeShapeType="1"/>
            <a:stCxn id="338948" idx="3"/>
            <a:endCxn id="338956" idx="0"/>
          </p:cNvCxnSpPr>
          <p:nvPr/>
        </p:nvCxnSpPr>
        <p:spPr bwMode="auto">
          <a:xfrm rot="16200000" flipH="1">
            <a:off x="512763" y="4445000"/>
            <a:ext cx="1725612" cy="706438"/>
          </a:xfrm>
          <a:prstGeom prst="curvedConnector3">
            <a:avLst>
              <a:gd name="adj1" fmla="val 49954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975" name="AutoShape 15">
            <a:extLst>
              <a:ext uri="{FF2B5EF4-FFF2-40B4-BE49-F238E27FC236}">
                <a16:creationId xmlns:a16="http://schemas.microsoft.com/office/drawing/2014/main" id="{9173605D-46B6-469F-A21E-2B40498BEDCD}"/>
              </a:ext>
            </a:extLst>
          </p:cNvPr>
          <p:cNvCxnSpPr>
            <a:cxnSpLocks noChangeShapeType="1"/>
            <a:stCxn id="338949" idx="3"/>
            <a:endCxn id="338957" idx="0"/>
          </p:cNvCxnSpPr>
          <p:nvPr/>
        </p:nvCxnSpPr>
        <p:spPr bwMode="auto">
          <a:xfrm rot="16200000" flipH="1">
            <a:off x="2899569" y="4204494"/>
            <a:ext cx="858837" cy="327025"/>
          </a:xfrm>
          <a:prstGeom prst="curvedConnector3">
            <a:avLst>
              <a:gd name="adj1" fmla="val 4990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976" name="Oval 16">
            <a:extLst>
              <a:ext uri="{FF2B5EF4-FFF2-40B4-BE49-F238E27FC236}">
                <a16:creationId xmlns:a16="http://schemas.microsoft.com/office/drawing/2014/main" id="{35B12213-E1E6-4FBC-A0EA-E8379A7A4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0977" name="Rectangle 17">
            <a:extLst>
              <a:ext uri="{FF2B5EF4-FFF2-40B4-BE49-F238E27FC236}">
                <a16:creationId xmlns:a16="http://schemas.microsoft.com/office/drawing/2014/main" id="{06BE728F-E798-4DB8-9EC3-D53597E3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984500"/>
            <a:ext cx="4105275" cy="431800"/>
          </a:xfrm>
          <a:prstGeom prst="rect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43E2C6E1-1AFD-4E06-9E33-5896690BC7D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9971" name="AutoShape 3">
            <a:extLst>
              <a:ext uri="{FF2B5EF4-FFF2-40B4-BE49-F238E27FC236}">
                <a16:creationId xmlns:a16="http://schemas.microsoft.com/office/drawing/2014/main" id="{C400C2C0-D027-4FE2-8E22-A385ABAF5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39972" name="AutoShape 4">
            <a:extLst>
              <a:ext uri="{FF2B5EF4-FFF2-40B4-BE49-F238E27FC236}">
                <a16:creationId xmlns:a16="http://schemas.microsoft.com/office/drawing/2014/main" id="{8C350041-D882-4C0C-8C3A-A0CF45866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39973" name="AutoShape 5">
            <a:extLst>
              <a:ext uri="{FF2B5EF4-FFF2-40B4-BE49-F238E27FC236}">
                <a16:creationId xmlns:a16="http://schemas.microsoft.com/office/drawing/2014/main" id="{E7391838-192D-44B1-BD0D-C4BE2FDCC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41990" name="AutoShape 6">
            <a:extLst>
              <a:ext uri="{FF2B5EF4-FFF2-40B4-BE49-F238E27FC236}">
                <a16:creationId xmlns:a16="http://schemas.microsoft.com/office/drawing/2014/main" id="{0A0A8DEE-45A5-4D2B-AB8D-A63548E25D0B}"/>
              </a:ext>
            </a:extLst>
          </p:cNvPr>
          <p:cNvCxnSpPr>
            <a:cxnSpLocks noChangeShapeType="1"/>
            <a:stCxn id="339971" idx="3"/>
            <a:endCxn id="339972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1" name="AutoShape 7">
            <a:extLst>
              <a:ext uri="{FF2B5EF4-FFF2-40B4-BE49-F238E27FC236}">
                <a16:creationId xmlns:a16="http://schemas.microsoft.com/office/drawing/2014/main" id="{00635B1C-A864-4FA0-AB18-11031D1B11C1}"/>
              </a:ext>
            </a:extLst>
          </p:cNvPr>
          <p:cNvCxnSpPr>
            <a:cxnSpLocks noChangeShapeType="1"/>
            <a:stCxn id="339971" idx="3"/>
            <a:endCxn id="339973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992" name="AutoShape 8">
            <a:extLst>
              <a:ext uri="{FF2B5EF4-FFF2-40B4-BE49-F238E27FC236}">
                <a16:creationId xmlns:a16="http://schemas.microsoft.com/office/drawing/2014/main" id="{CE15AE89-E057-48E4-AD97-FD72F14CB618}"/>
              </a:ext>
            </a:extLst>
          </p:cNvPr>
          <p:cNvSpPr>
            <a:spLocks/>
          </p:cNvSpPr>
          <p:nvPr/>
        </p:nvSpPr>
        <p:spPr bwMode="auto">
          <a:xfrm>
            <a:off x="4356100" y="1557338"/>
            <a:ext cx="792163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39977" name="Text Box 9">
            <a:extLst>
              <a:ext uri="{FF2B5EF4-FFF2-40B4-BE49-F238E27FC236}">
                <a16:creationId xmlns:a16="http://schemas.microsoft.com/office/drawing/2014/main" id="{0212E121-8A45-49FC-A27E-605F91318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701800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Peso Molecular e comprimento da cadeia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Composição química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Solubilidade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Volatilidade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Polaridade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fases sólida e líquida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solventes e fase líquida</a:t>
            </a:r>
          </a:p>
        </p:txBody>
      </p:sp>
      <p:sp>
        <p:nvSpPr>
          <p:cNvPr id="339978" name="Rectangle 10">
            <a:extLst>
              <a:ext uri="{FF2B5EF4-FFF2-40B4-BE49-F238E27FC236}">
                <a16:creationId xmlns:a16="http://schemas.microsoft.com/office/drawing/2014/main" id="{52B47A19-25DC-4F5F-9E35-8213C2047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8588"/>
            <a:ext cx="9144000" cy="12128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CONTAMINANTES ORGÂNICOS </a:t>
            </a:r>
            <a:br>
              <a:rPr lang="pt-BR" altLang="pt-BR" sz="4000"/>
            </a:br>
            <a:r>
              <a:rPr lang="pt-BR" altLang="pt-BR" sz="4000"/>
              <a:t>CARACTERÍSTICAS PRINCIPAIS</a:t>
            </a:r>
          </a:p>
        </p:txBody>
      </p:sp>
      <p:sp>
        <p:nvSpPr>
          <p:cNvPr id="41995" name="Text Box 11">
            <a:extLst>
              <a:ext uri="{FF2B5EF4-FFF2-40B4-BE49-F238E27FC236}">
                <a16:creationId xmlns:a16="http://schemas.microsoft.com/office/drawing/2014/main" id="{75B5F25B-28D9-44B5-AFC1-57375C469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339980" name="Text Box 12">
            <a:extLst>
              <a:ext uri="{FF2B5EF4-FFF2-40B4-BE49-F238E27FC236}">
                <a16:creationId xmlns:a16="http://schemas.microsoft.com/office/drawing/2014/main" id="{7DF32626-0E5E-4EF5-BD80-51CDF8E49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025"/>
            <a:ext cx="3097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Variável !!! Função do composto !!! </a:t>
            </a:r>
          </a:p>
        </p:txBody>
      </p:sp>
      <p:sp>
        <p:nvSpPr>
          <p:cNvPr id="339981" name="Text Box 13">
            <a:extLst>
              <a:ext uri="{FF2B5EF4-FFF2-40B4-BE49-F238E27FC236}">
                <a16:creationId xmlns:a16="http://schemas.microsoft.com/office/drawing/2014/main" id="{4682ABDE-0C9F-4230-9D9D-CF9ECDAD5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4797425"/>
            <a:ext cx="1728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Baixa !!!</a:t>
            </a:r>
          </a:p>
        </p:txBody>
      </p:sp>
      <p:cxnSp>
        <p:nvCxnSpPr>
          <p:cNvPr id="41998" name="AutoShape 14">
            <a:extLst>
              <a:ext uri="{FF2B5EF4-FFF2-40B4-BE49-F238E27FC236}">
                <a16:creationId xmlns:a16="http://schemas.microsoft.com/office/drawing/2014/main" id="{084DD1E4-6414-485C-9991-A5C4A9C3FCFA}"/>
              </a:ext>
            </a:extLst>
          </p:cNvPr>
          <p:cNvCxnSpPr>
            <a:cxnSpLocks noChangeShapeType="1"/>
            <a:stCxn id="339972" idx="3"/>
            <a:endCxn id="339980" idx="0"/>
          </p:cNvCxnSpPr>
          <p:nvPr/>
        </p:nvCxnSpPr>
        <p:spPr bwMode="auto">
          <a:xfrm rot="16200000" flipH="1">
            <a:off x="512763" y="4445000"/>
            <a:ext cx="1725612" cy="706438"/>
          </a:xfrm>
          <a:prstGeom prst="curvedConnector3">
            <a:avLst>
              <a:gd name="adj1" fmla="val 49954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9" name="AutoShape 15">
            <a:extLst>
              <a:ext uri="{FF2B5EF4-FFF2-40B4-BE49-F238E27FC236}">
                <a16:creationId xmlns:a16="http://schemas.microsoft.com/office/drawing/2014/main" id="{32945D64-046E-4672-ADDC-E9C34EB19698}"/>
              </a:ext>
            </a:extLst>
          </p:cNvPr>
          <p:cNvCxnSpPr>
            <a:cxnSpLocks noChangeShapeType="1"/>
            <a:stCxn id="339973" idx="3"/>
            <a:endCxn id="339981" idx="0"/>
          </p:cNvCxnSpPr>
          <p:nvPr/>
        </p:nvCxnSpPr>
        <p:spPr bwMode="auto">
          <a:xfrm rot="16200000" flipH="1">
            <a:off x="2899569" y="4204494"/>
            <a:ext cx="858837" cy="327025"/>
          </a:xfrm>
          <a:prstGeom prst="curvedConnector3">
            <a:avLst>
              <a:gd name="adj1" fmla="val 49907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000" name="Oval 16">
            <a:extLst>
              <a:ext uri="{FF2B5EF4-FFF2-40B4-BE49-F238E27FC236}">
                <a16:creationId xmlns:a16="http://schemas.microsoft.com/office/drawing/2014/main" id="{51261A2D-9F68-4E08-8788-C1FF05876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2001" name="Rectangle 17">
            <a:extLst>
              <a:ext uri="{FF2B5EF4-FFF2-40B4-BE49-F238E27FC236}">
                <a16:creationId xmlns:a16="http://schemas.microsoft.com/office/drawing/2014/main" id="{FE0DE104-68F8-4BFA-988C-A77633FB7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3395663"/>
            <a:ext cx="4105275" cy="431800"/>
          </a:xfrm>
          <a:prstGeom prst="rect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B1118EB-9B3A-4E47-AF7B-9987B4FF9CB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907" name="Rectangle 3">
            <a:extLst>
              <a:ext uri="{FF2B5EF4-FFF2-40B4-BE49-F238E27FC236}">
                <a16:creationId xmlns:a16="http://schemas.microsoft.com/office/drawing/2014/main" id="{61DFAE97-1D13-470A-956D-860738ED3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TRATAMENTO AVANÇADO DE ÁGUAS DE ABASTECIMENTO</a:t>
            </a:r>
          </a:p>
        </p:txBody>
      </p:sp>
      <p:sp>
        <p:nvSpPr>
          <p:cNvPr id="379908" name="Rectangle 4">
            <a:extLst>
              <a:ext uri="{FF2B5EF4-FFF2-40B4-BE49-F238E27FC236}">
                <a16:creationId xmlns:a16="http://schemas.microsoft.com/office/drawing/2014/main" id="{86C0BC81-F82F-47EC-85CC-6EDAB4019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40640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b="1"/>
              <a:t>O processo de coagulação: Revisão</a:t>
            </a:r>
          </a:p>
          <a:p>
            <a:pPr eaLnBrk="1" hangingPunct="1">
              <a:defRPr/>
            </a:pPr>
            <a:r>
              <a:rPr lang="pt-BR" altLang="pt-BR" b="1"/>
              <a:t>Otimização do processo de coagulação e maximização da remoção de CONs</a:t>
            </a:r>
          </a:p>
          <a:p>
            <a:pPr eaLnBrk="1" hangingPunct="1">
              <a:defRPr/>
            </a:pPr>
            <a:r>
              <a:rPr lang="pt-BR" altLang="pt-BR" b="1"/>
              <a:t>Estudo de Caso: Apresentação de Resultados Experimentais</a:t>
            </a:r>
          </a:p>
          <a:p>
            <a:pPr eaLnBrk="1" hangingPunct="1">
              <a:defRPr/>
            </a:pPr>
            <a:r>
              <a:rPr lang="pt-BR" altLang="pt-BR" b="1"/>
              <a:t>Comentários Finais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D38650E4-68A7-473B-B4FC-72B206AC768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0995" name="AutoShape 3">
            <a:extLst>
              <a:ext uri="{FF2B5EF4-FFF2-40B4-BE49-F238E27FC236}">
                <a16:creationId xmlns:a16="http://schemas.microsoft.com/office/drawing/2014/main" id="{6619E582-9687-4E1D-AD32-BD43ECADD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40996" name="AutoShape 4">
            <a:extLst>
              <a:ext uri="{FF2B5EF4-FFF2-40B4-BE49-F238E27FC236}">
                <a16:creationId xmlns:a16="http://schemas.microsoft.com/office/drawing/2014/main" id="{303AFA13-5EE0-4745-BC94-C41913336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40997" name="AutoShape 5">
            <a:extLst>
              <a:ext uri="{FF2B5EF4-FFF2-40B4-BE49-F238E27FC236}">
                <a16:creationId xmlns:a16="http://schemas.microsoft.com/office/drawing/2014/main" id="{9009B70F-9303-43BA-882F-06CF48191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43014" name="AutoShape 6">
            <a:extLst>
              <a:ext uri="{FF2B5EF4-FFF2-40B4-BE49-F238E27FC236}">
                <a16:creationId xmlns:a16="http://schemas.microsoft.com/office/drawing/2014/main" id="{78313EF5-67D3-4D23-962A-96DA4DBC5AF7}"/>
              </a:ext>
            </a:extLst>
          </p:cNvPr>
          <p:cNvCxnSpPr>
            <a:cxnSpLocks noChangeShapeType="1"/>
            <a:stCxn id="340995" idx="3"/>
            <a:endCxn id="340996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15" name="AutoShape 7">
            <a:extLst>
              <a:ext uri="{FF2B5EF4-FFF2-40B4-BE49-F238E27FC236}">
                <a16:creationId xmlns:a16="http://schemas.microsoft.com/office/drawing/2014/main" id="{07059018-127C-4419-BD84-55A161C331BF}"/>
              </a:ext>
            </a:extLst>
          </p:cNvPr>
          <p:cNvCxnSpPr>
            <a:cxnSpLocks noChangeShapeType="1"/>
            <a:stCxn id="340995" idx="3"/>
            <a:endCxn id="340997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16" name="AutoShape 8">
            <a:extLst>
              <a:ext uri="{FF2B5EF4-FFF2-40B4-BE49-F238E27FC236}">
                <a16:creationId xmlns:a16="http://schemas.microsoft.com/office/drawing/2014/main" id="{720BD378-946B-4BD0-9ADC-65099FA1F527}"/>
              </a:ext>
            </a:extLst>
          </p:cNvPr>
          <p:cNvSpPr>
            <a:spLocks/>
          </p:cNvSpPr>
          <p:nvPr/>
        </p:nvSpPr>
        <p:spPr bwMode="auto">
          <a:xfrm>
            <a:off x="4356100" y="1557338"/>
            <a:ext cx="792163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1001" name="Text Box 9">
            <a:extLst>
              <a:ext uri="{FF2B5EF4-FFF2-40B4-BE49-F238E27FC236}">
                <a16:creationId xmlns:a16="http://schemas.microsoft.com/office/drawing/2014/main" id="{40EB882B-DE49-4D5F-A0EA-9C608C349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701800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Peso Molecular e comprimento da cadeia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Composição química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Solubilidade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Volatilidade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Polaridade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fases sólida e líquida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solventes e fase líquida</a:t>
            </a:r>
          </a:p>
        </p:txBody>
      </p:sp>
      <p:sp>
        <p:nvSpPr>
          <p:cNvPr id="341002" name="Rectangle 10">
            <a:extLst>
              <a:ext uri="{FF2B5EF4-FFF2-40B4-BE49-F238E27FC236}">
                <a16:creationId xmlns:a16="http://schemas.microsoft.com/office/drawing/2014/main" id="{396AD72C-7619-4DA8-BFAC-D22E8AC23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8588"/>
            <a:ext cx="9144000" cy="12128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CONTAMINANTES ORGÂNICOS </a:t>
            </a:r>
            <a:br>
              <a:rPr lang="pt-BR" altLang="pt-BR" sz="4000"/>
            </a:br>
            <a:r>
              <a:rPr lang="pt-BR" altLang="pt-BR" sz="4000"/>
              <a:t>CARACTERÍSTICAS PRINCIPAIS</a:t>
            </a:r>
          </a:p>
        </p:txBody>
      </p:sp>
      <p:sp>
        <p:nvSpPr>
          <p:cNvPr id="43019" name="Text Box 11">
            <a:extLst>
              <a:ext uri="{FF2B5EF4-FFF2-40B4-BE49-F238E27FC236}">
                <a16:creationId xmlns:a16="http://schemas.microsoft.com/office/drawing/2014/main" id="{B516810B-A8D0-4D47-A0A0-C8A218859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D7E09AA9-FB42-4DF6-AC49-A23ACB245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025"/>
            <a:ext cx="3097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Variável !!! Função do composto !!! 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958AD5FC-564E-4D33-ADC4-F75529A7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4724400"/>
            <a:ext cx="1728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Altamente polares !!!</a:t>
            </a:r>
          </a:p>
        </p:txBody>
      </p:sp>
      <p:cxnSp>
        <p:nvCxnSpPr>
          <p:cNvPr id="43022" name="AutoShape 14">
            <a:extLst>
              <a:ext uri="{FF2B5EF4-FFF2-40B4-BE49-F238E27FC236}">
                <a16:creationId xmlns:a16="http://schemas.microsoft.com/office/drawing/2014/main" id="{37CF3E38-FAE4-4A35-9E78-8E23A46E4BC7}"/>
              </a:ext>
            </a:extLst>
          </p:cNvPr>
          <p:cNvCxnSpPr>
            <a:cxnSpLocks noChangeShapeType="1"/>
            <a:stCxn id="340996" idx="3"/>
            <a:endCxn id="341004" idx="0"/>
          </p:cNvCxnSpPr>
          <p:nvPr/>
        </p:nvCxnSpPr>
        <p:spPr bwMode="auto">
          <a:xfrm rot="16200000" flipH="1">
            <a:off x="512763" y="4445000"/>
            <a:ext cx="1725612" cy="706438"/>
          </a:xfrm>
          <a:prstGeom prst="curvedConnector3">
            <a:avLst>
              <a:gd name="adj1" fmla="val 49954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23" name="AutoShape 15">
            <a:extLst>
              <a:ext uri="{FF2B5EF4-FFF2-40B4-BE49-F238E27FC236}">
                <a16:creationId xmlns:a16="http://schemas.microsoft.com/office/drawing/2014/main" id="{2808C009-882C-4031-B935-2ADC0985753B}"/>
              </a:ext>
            </a:extLst>
          </p:cNvPr>
          <p:cNvCxnSpPr>
            <a:cxnSpLocks noChangeShapeType="1"/>
            <a:stCxn id="340997" idx="3"/>
            <a:endCxn id="341005" idx="0"/>
          </p:cNvCxnSpPr>
          <p:nvPr/>
        </p:nvCxnSpPr>
        <p:spPr bwMode="auto">
          <a:xfrm rot="16200000" flipH="1">
            <a:off x="2936082" y="4167981"/>
            <a:ext cx="785812" cy="327025"/>
          </a:xfrm>
          <a:prstGeom prst="curvedConnector3">
            <a:avLst>
              <a:gd name="adj1" fmla="val 49898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24" name="Oval 16">
            <a:extLst>
              <a:ext uri="{FF2B5EF4-FFF2-40B4-BE49-F238E27FC236}">
                <a16:creationId xmlns:a16="http://schemas.microsoft.com/office/drawing/2014/main" id="{06ADBA30-B653-4ADB-9BBD-46069F803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25" name="Rectangle 17">
            <a:extLst>
              <a:ext uri="{FF2B5EF4-FFF2-40B4-BE49-F238E27FC236}">
                <a16:creationId xmlns:a16="http://schemas.microsoft.com/office/drawing/2014/main" id="{48B70194-932A-4B80-A263-9CE6F71F8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3827463"/>
            <a:ext cx="4105275" cy="431800"/>
          </a:xfrm>
          <a:prstGeom prst="rect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22C4D79B-E3A7-4EC7-B5EA-C17E94A13CF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2019" name="AutoShape 3">
            <a:extLst>
              <a:ext uri="{FF2B5EF4-FFF2-40B4-BE49-F238E27FC236}">
                <a16:creationId xmlns:a16="http://schemas.microsoft.com/office/drawing/2014/main" id="{E32B7083-5AF8-420A-9568-D11F8C04F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42020" name="AutoShape 4">
            <a:extLst>
              <a:ext uri="{FF2B5EF4-FFF2-40B4-BE49-F238E27FC236}">
                <a16:creationId xmlns:a16="http://schemas.microsoft.com/office/drawing/2014/main" id="{5458285B-9EB3-420E-9B5D-BC5D7C3C3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42021" name="AutoShape 5">
            <a:extLst>
              <a:ext uri="{FF2B5EF4-FFF2-40B4-BE49-F238E27FC236}">
                <a16:creationId xmlns:a16="http://schemas.microsoft.com/office/drawing/2014/main" id="{F6AF4324-A5F1-4633-8F85-5FCFE5EB3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44038" name="AutoShape 6">
            <a:extLst>
              <a:ext uri="{FF2B5EF4-FFF2-40B4-BE49-F238E27FC236}">
                <a16:creationId xmlns:a16="http://schemas.microsoft.com/office/drawing/2014/main" id="{BC8E3B0B-11EC-4924-9FCE-9C25E26D76BE}"/>
              </a:ext>
            </a:extLst>
          </p:cNvPr>
          <p:cNvCxnSpPr>
            <a:cxnSpLocks noChangeShapeType="1"/>
            <a:stCxn id="342019" idx="3"/>
            <a:endCxn id="342020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39" name="AutoShape 7">
            <a:extLst>
              <a:ext uri="{FF2B5EF4-FFF2-40B4-BE49-F238E27FC236}">
                <a16:creationId xmlns:a16="http://schemas.microsoft.com/office/drawing/2014/main" id="{7B673539-A8E5-415B-8DDE-BD437918E655}"/>
              </a:ext>
            </a:extLst>
          </p:cNvPr>
          <p:cNvCxnSpPr>
            <a:cxnSpLocks noChangeShapeType="1"/>
            <a:stCxn id="342019" idx="3"/>
            <a:endCxn id="342021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040" name="AutoShape 8">
            <a:extLst>
              <a:ext uri="{FF2B5EF4-FFF2-40B4-BE49-F238E27FC236}">
                <a16:creationId xmlns:a16="http://schemas.microsoft.com/office/drawing/2014/main" id="{254053C4-39FD-4B7C-8B97-A6BB69708700}"/>
              </a:ext>
            </a:extLst>
          </p:cNvPr>
          <p:cNvSpPr>
            <a:spLocks/>
          </p:cNvSpPr>
          <p:nvPr/>
        </p:nvSpPr>
        <p:spPr bwMode="auto">
          <a:xfrm>
            <a:off x="4356100" y="1557338"/>
            <a:ext cx="792163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2025" name="Text Box 9">
            <a:extLst>
              <a:ext uri="{FF2B5EF4-FFF2-40B4-BE49-F238E27FC236}">
                <a16:creationId xmlns:a16="http://schemas.microsoft.com/office/drawing/2014/main" id="{7CF85ACE-A6D4-41B2-A92D-CDC1EE703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701800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Peso Molecular e comprimento da cadeia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Composição química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Solubilidade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Volatilidade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Polaridade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fases sólida e líquida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solventes e fase líquida</a:t>
            </a:r>
          </a:p>
        </p:txBody>
      </p:sp>
      <p:sp>
        <p:nvSpPr>
          <p:cNvPr id="342026" name="Rectangle 10">
            <a:extLst>
              <a:ext uri="{FF2B5EF4-FFF2-40B4-BE49-F238E27FC236}">
                <a16:creationId xmlns:a16="http://schemas.microsoft.com/office/drawing/2014/main" id="{95E34309-A855-4E52-9A85-58B6DF936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8588"/>
            <a:ext cx="9144000" cy="12128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CONTAMINANTES ORGÂNICOS </a:t>
            </a:r>
            <a:br>
              <a:rPr lang="pt-BR" altLang="pt-BR" sz="4000"/>
            </a:br>
            <a:r>
              <a:rPr lang="pt-BR" altLang="pt-BR" sz="4000"/>
              <a:t>CARACTERÍSTICAS PRINCIPAIS</a:t>
            </a:r>
          </a:p>
        </p:txBody>
      </p:sp>
      <p:sp>
        <p:nvSpPr>
          <p:cNvPr id="44043" name="Text Box 11">
            <a:extLst>
              <a:ext uri="{FF2B5EF4-FFF2-40B4-BE49-F238E27FC236}">
                <a16:creationId xmlns:a16="http://schemas.microsoft.com/office/drawing/2014/main" id="{91943A2F-52A6-4ACF-98EF-C3954195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342028" name="Text Box 12">
            <a:extLst>
              <a:ext uri="{FF2B5EF4-FFF2-40B4-BE49-F238E27FC236}">
                <a16:creationId xmlns:a16="http://schemas.microsoft.com/office/drawing/2014/main" id="{1F49426C-2DB4-428B-95BA-DDC03C53D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868863"/>
            <a:ext cx="187325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Variável !!! </a:t>
            </a:r>
          </a:p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Função do composto !!! </a:t>
            </a:r>
          </a:p>
        </p:txBody>
      </p:sp>
      <p:sp>
        <p:nvSpPr>
          <p:cNvPr id="342029" name="Text Box 13">
            <a:extLst>
              <a:ext uri="{FF2B5EF4-FFF2-40B4-BE49-F238E27FC236}">
                <a16:creationId xmlns:a16="http://schemas.microsoft.com/office/drawing/2014/main" id="{10736101-82AF-4210-8F98-87A4FAC22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4941888"/>
            <a:ext cx="2232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Altos valores de coeficientes de partição !!!</a:t>
            </a:r>
          </a:p>
        </p:txBody>
      </p:sp>
      <p:cxnSp>
        <p:nvCxnSpPr>
          <p:cNvPr id="44046" name="AutoShape 14">
            <a:extLst>
              <a:ext uri="{FF2B5EF4-FFF2-40B4-BE49-F238E27FC236}">
                <a16:creationId xmlns:a16="http://schemas.microsoft.com/office/drawing/2014/main" id="{15488E5A-06FB-41C8-8EF7-C168CB742DCE}"/>
              </a:ext>
            </a:extLst>
          </p:cNvPr>
          <p:cNvCxnSpPr>
            <a:cxnSpLocks noChangeShapeType="1"/>
            <a:stCxn id="342020" idx="3"/>
            <a:endCxn id="342028" idx="0"/>
          </p:cNvCxnSpPr>
          <p:nvPr/>
        </p:nvCxnSpPr>
        <p:spPr bwMode="auto">
          <a:xfrm rot="16200000" flipH="1">
            <a:off x="638175" y="4319588"/>
            <a:ext cx="933450" cy="1651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47" name="AutoShape 15">
            <a:extLst>
              <a:ext uri="{FF2B5EF4-FFF2-40B4-BE49-F238E27FC236}">
                <a16:creationId xmlns:a16="http://schemas.microsoft.com/office/drawing/2014/main" id="{F1DC2EC3-2821-44D7-A5E9-95D056FC6248}"/>
              </a:ext>
            </a:extLst>
          </p:cNvPr>
          <p:cNvCxnSpPr>
            <a:cxnSpLocks noChangeShapeType="1"/>
            <a:stCxn id="342021" idx="3"/>
            <a:endCxn id="342029" idx="0"/>
          </p:cNvCxnSpPr>
          <p:nvPr/>
        </p:nvCxnSpPr>
        <p:spPr bwMode="auto">
          <a:xfrm rot="16200000" flipH="1">
            <a:off x="2809082" y="4294981"/>
            <a:ext cx="1003300" cy="29051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048" name="Oval 16">
            <a:extLst>
              <a:ext uri="{FF2B5EF4-FFF2-40B4-BE49-F238E27FC236}">
                <a16:creationId xmlns:a16="http://schemas.microsoft.com/office/drawing/2014/main" id="{B03FA6F0-F2BB-4155-94AB-BCD5246F4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4049" name="Rectangle 17">
            <a:extLst>
              <a:ext uri="{FF2B5EF4-FFF2-40B4-BE49-F238E27FC236}">
                <a16:creationId xmlns:a16="http://schemas.microsoft.com/office/drawing/2014/main" id="{DC873681-0989-4E83-964F-E632DA42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4305300"/>
            <a:ext cx="4105275" cy="1152525"/>
          </a:xfrm>
          <a:prstGeom prst="rect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199A2432-F9C2-4E0F-B759-A8013249DAF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3043" name="AutoShape 3">
            <a:extLst>
              <a:ext uri="{FF2B5EF4-FFF2-40B4-BE49-F238E27FC236}">
                <a16:creationId xmlns:a16="http://schemas.microsoft.com/office/drawing/2014/main" id="{B6166AF5-10EA-483D-A7EA-A3E75D466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43044" name="AutoShape 4">
            <a:extLst>
              <a:ext uri="{FF2B5EF4-FFF2-40B4-BE49-F238E27FC236}">
                <a16:creationId xmlns:a16="http://schemas.microsoft.com/office/drawing/2014/main" id="{D051720D-57A9-4910-B686-D5B63CE83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43045" name="AutoShape 5">
            <a:extLst>
              <a:ext uri="{FF2B5EF4-FFF2-40B4-BE49-F238E27FC236}">
                <a16:creationId xmlns:a16="http://schemas.microsoft.com/office/drawing/2014/main" id="{1BF9F3E5-01D5-4156-BED7-8F7122AF1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45062" name="AutoShape 6">
            <a:extLst>
              <a:ext uri="{FF2B5EF4-FFF2-40B4-BE49-F238E27FC236}">
                <a16:creationId xmlns:a16="http://schemas.microsoft.com/office/drawing/2014/main" id="{CDF9C13C-6243-4A49-9E99-1D23EC17A6E7}"/>
              </a:ext>
            </a:extLst>
          </p:cNvPr>
          <p:cNvCxnSpPr>
            <a:cxnSpLocks noChangeShapeType="1"/>
            <a:stCxn id="343043" idx="3"/>
            <a:endCxn id="343044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63" name="AutoShape 7">
            <a:extLst>
              <a:ext uri="{FF2B5EF4-FFF2-40B4-BE49-F238E27FC236}">
                <a16:creationId xmlns:a16="http://schemas.microsoft.com/office/drawing/2014/main" id="{F3A71469-1DC2-40CD-89B7-76DE3EF501F3}"/>
              </a:ext>
            </a:extLst>
          </p:cNvPr>
          <p:cNvCxnSpPr>
            <a:cxnSpLocks noChangeShapeType="1"/>
            <a:stCxn id="343043" idx="3"/>
            <a:endCxn id="343045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064" name="AutoShape 8">
            <a:extLst>
              <a:ext uri="{FF2B5EF4-FFF2-40B4-BE49-F238E27FC236}">
                <a16:creationId xmlns:a16="http://schemas.microsoft.com/office/drawing/2014/main" id="{A9B7E5E1-4ADE-4C56-B5A5-8451BDC1E8AD}"/>
              </a:ext>
            </a:extLst>
          </p:cNvPr>
          <p:cNvSpPr>
            <a:spLocks/>
          </p:cNvSpPr>
          <p:nvPr/>
        </p:nvSpPr>
        <p:spPr bwMode="auto">
          <a:xfrm>
            <a:off x="4356100" y="1557338"/>
            <a:ext cx="792163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3049" name="Text Box 9">
            <a:extLst>
              <a:ext uri="{FF2B5EF4-FFF2-40B4-BE49-F238E27FC236}">
                <a16:creationId xmlns:a16="http://schemas.microsoft.com/office/drawing/2014/main" id="{2C344A78-58D6-4E86-A5B8-BF52A859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701800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Peso Molecular e comprimento da cadeia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Composição química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Solubilidade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Volatilidade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Polaridade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fases sólida e líquida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Capacidade de partição em solventes e fase líquida</a:t>
            </a:r>
          </a:p>
        </p:txBody>
      </p:sp>
      <p:sp>
        <p:nvSpPr>
          <p:cNvPr id="343050" name="Rectangle 10">
            <a:extLst>
              <a:ext uri="{FF2B5EF4-FFF2-40B4-BE49-F238E27FC236}">
                <a16:creationId xmlns:a16="http://schemas.microsoft.com/office/drawing/2014/main" id="{C87FFF9F-EAF0-4673-8311-905508E2D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3" y="200025"/>
            <a:ext cx="91440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CONTAMINANTES ORGÂNICOS </a:t>
            </a:r>
            <a:br>
              <a:rPr lang="pt-BR" altLang="pt-BR" sz="4000"/>
            </a:br>
            <a:r>
              <a:rPr lang="pt-BR" altLang="pt-BR" sz="4000"/>
              <a:t>CARACTERÍSTICAS PRINCIPAIS</a:t>
            </a:r>
          </a:p>
        </p:txBody>
      </p:sp>
      <p:sp>
        <p:nvSpPr>
          <p:cNvPr id="45067" name="Text Box 11">
            <a:extLst>
              <a:ext uri="{FF2B5EF4-FFF2-40B4-BE49-F238E27FC236}">
                <a16:creationId xmlns:a16="http://schemas.microsoft.com/office/drawing/2014/main" id="{D4111322-7F69-4418-A30B-A45819FD8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343052" name="Text Box 12">
            <a:extLst>
              <a:ext uri="{FF2B5EF4-FFF2-40B4-BE49-F238E27FC236}">
                <a16:creationId xmlns:a16="http://schemas.microsoft.com/office/drawing/2014/main" id="{A36F4A55-93ED-427B-82C3-010E7D0D9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868863"/>
            <a:ext cx="187325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Variável !!! </a:t>
            </a:r>
          </a:p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Função do composto !!! </a:t>
            </a:r>
          </a:p>
        </p:txBody>
      </p:sp>
      <p:sp>
        <p:nvSpPr>
          <p:cNvPr id="343053" name="Text Box 13">
            <a:extLst>
              <a:ext uri="{FF2B5EF4-FFF2-40B4-BE49-F238E27FC236}">
                <a16:creationId xmlns:a16="http://schemas.microsoft.com/office/drawing/2014/main" id="{C4002836-C281-4AE8-B81B-C59C4DA0A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4941888"/>
            <a:ext cx="2232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Altos valores de coeficientes de partição !!!</a:t>
            </a:r>
          </a:p>
        </p:txBody>
      </p:sp>
      <p:cxnSp>
        <p:nvCxnSpPr>
          <p:cNvPr id="45070" name="AutoShape 14">
            <a:extLst>
              <a:ext uri="{FF2B5EF4-FFF2-40B4-BE49-F238E27FC236}">
                <a16:creationId xmlns:a16="http://schemas.microsoft.com/office/drawing/2014/main" id="{0ABC4D53-AC44-41A1-9C57-10D129BBD648}"/>
              </a:ext>
            </a:extLst>
          </p:cNvPr>
          <p:cNvCxnSpPr>
            <a:cxnSpLocks noChangeShapeType="1"/>
            <a:stCxn id="343044" idx="3"/>
            <a:endCxn id="343052" idx="0"/>
          </p:cNvCxnSpPr>
          <p:nvPr/>
        </p:nvCxnSpPr>
        <p:spPr bwMode="auto">
          <a:xfrm rot="16200000" flipH="1">
            <a:off x="638175" y="4319588"/>
            <a:ext cx="933450" cy="1651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71" name="AutoShape 15">
            <a:extLst>
              <a:ext uri="{FF2B5EF4-FFF2-40B4-BE49-F238E27FC236}">
                <a16:creationId xmlns:a16="http://schemas.microsoft.com/office/drawing/2014/main" id="{DA5ED01F-85F1-4851-AEB4-5B5A7CC45C3E}"/>
              </a:ext>
            </a:extLst>
          </p:cNvPr>
          <p:cNvCxnSpPr>
            <a:cxnSpLocks noChangeShapeType="1"/>
            <a:stCxn id="343045" idx="3"/>
            <a:endCxn id="343053" idx="0"/>
          </p:cNvCxnSpPr>
          <p:nvPr/>
        </p:nvCxnSpPr>
        <p:spPr bwMode="auto">
          <a:xfrm rot="16200000" flipH="1">
            <a:off x="2809082" y="4294981"/>
            <a:ext cx="1003300" cy="29051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072" name="Oval 16">
            <a:extLst>
              <a:ext uri="{FF2B5EF4-FFF2-40B4-BE49-F238E27FC236}">
                <a16:creationId xmlns:a16="http://schemas.microsoft.com/office/drawing/2014/main" id="{9A42310E-06F9-406F-BAE5-1B92D45D3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73" name="Rectangle 17">
            <a:extLst>
              <a:ext uri="{FF2B5EF4-FFF2-40B4-BE49-F238E27FC236}">
                <a16:creationId xmlns:a16="http://schemas.microsoft.com/office/drawing/2014/main" id="{FF3411DD-9218-45C7-B1C9-C8F624718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5470525"/>
            <a:ext cx="4105275" cy="1152525"/>
          </a:xfrm>
          <a:prstGeom prst="rect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6AF912C4-E6DB-4B69-9201-BA0A45F13CB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083" name="Group 18">
            <a:extLst>
              <a:ext uri="{FF2B5EF4-FFF2-40B4-BE49-F238E27FC236}">
                <a16:creationId xmlns:a16="http://schemas.microsoft.com/office/drawing/2014/main" id="{0E027DA1-7A71-4FB1-A96E-BA823A74FC4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636838"/>
            <a:ext cx="3097212" cy="2336800"/>
            <a:chOff x="22" y="1162"/>
            <a:chExt cx="2813" cy="1929"/>
          </a:xfrm>
        </p:grpSpPr>
        <p:sp>
          <p:nvSpPr>
            <p:cNvPr id="344067" name="AutoShape 3">
              <a:extLst>
                <a:ext uri="{FF2B5EF4-FFF2-40B4-BE49-F238E27FC236}">
                  <a16:creationId xmlns:a16="http://schemas.microsoft.com/office/drawing/2014/main" id="{C7ACD3ED-4B67-4749-BDDB-C589CE9C4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1162"/>
              <a:ext cx="1860" cy="415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Compostos Orgânicos</a:t>
              </a:r>
            </a:p>
          </p:txBody>
        </p:sp>
        <p:sp>
          <p:nvSpPr>
            <p:cNvPr id="344068" name="AutoShape 4">
              <a:extLst>
                <a:ext uri="{FF2B5EF4-FFF2-40B4-BE49-F238E27FC236}">
                  <a16:creationId xmlns:a16="http://schemas.microsoft.com/office/drawing/2014/main" id="{28D9603D-3EFA-4E0F-8F9A-06108B5AF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" y="2161"/>
              <a:ext cx="1295" cy="320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Sintéticos</a:t>
              </a:r>
            </a:p>
          </p:txBody>
        </p:sp>
        <p:sp>
          <p:nvSpPr>
            <p:cNvPr id="344069" name="AutoShape 5">
              <a:extLst>
                <a:ext uri="{FF2B5EF4-FFF2-40B4-BE49-F238E27FC236}">
                  <a16:creationId xmlns:a16="http://schemas.microsoft.com/office/drawing/2014/main" id="{D0E253DF-79F9-4F91-973C-F0AE8B32D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2165"/>
              <a:ext cx="1151" cy="321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Naturais</a:t>
              </a:r>
            </a:p>
          </p:txBody>
        </p:sp>
        <p:cxnSp>
          <p:nvCxnSpPr>
            <p:cNvPr id="46110" name="AutoShape 6">
              <a:extLst>
                <a:ext uri="{FF2B5EF4-FFF2-40B4-BE49-F238E27FC236}">
                  <a16:creationId xmlns:a16="http://schemas.microsoft.com/office/drawing/2014/main" id="{42356865-9E9E-498E-BF24-422A2DFDAA5B}"/>
                </a:ext>
              </a:extLst>
            </p:cNvPr>
            <p:cNvCxnSpPr>
              <a:cxnSpLocks noChangeShapeType="1"/>
              <a:stCxn id="344067" idx="3"/>
              <a:endCxn id="344068" idx="1"/>
            </p:cNvCxnSpPr>
            <p:nvPr/>
          </p:nvCxnSpPr>
          <p:spPr bwMode="auto">
            <a:xfrm rot="5400000">
              <a:off x="510" y="1712"/>
              <a:ext cx="660" cy="392"/>
            </a:xfrm>
            <a:prstGeom prst="bentConnector3">
              <a:avLst>
                <a:gd name="adj1" fmla="val 4378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111" name="AutoShape 7">
              <a:extLst>
                <a:ext uri="{FF2B5EF4-FFF2-40B4-BE49-F238E27FC236}">
                  <a16:creationId xmlns:a16="http://schemas.microsoft.com/office/drawing/2014/main" id="{DD82ED7A-E0D6-48AE-8AB3-E77C86CCD737}"/>
                </a:ext>
              </a:extLst>
            </p:cNvPr>
            <p:cNvCxnSpPr>
              <a:cxnSpLocks noChangeShapeType="1"/>
              <a:stCxn id="344067" idx="3"/>
              <a:endCxn id="344069" idx="1"/>
            </p:cNvCxnSpPr>
            <p:nvPr/>
          </p:nvCxnSpPr>
          <p:spPr bwMode="auto">
            <a:xfrm rot="16200000" flipH="1">
              <a:off x="1184" y="1430"/>
              <a:ext cx="662" cy="958"/>
            </a:xfrm>
            <a:prstGeom prst="bentConnector3">
              <a:avLst>
                <a:gd name="adj1" fmla="val 43806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112" name="Text Box 11">
              <a:extLst>
                <a:ext uri="{FF2B5EF4-FFF2-40B4-BE49-F238E27FC236}">
                  <a16:creationId xmlns:a16="http://schemas.microsoft.com/office/drawing/2014/main" id="{D9D26DA9-21DF-4B1A-8D18-9A874291C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" y="2839"/>
              <a:ext cx="7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400"/>
            </a:p>
          </p:txBody>
        </p:sp>
        <p:sp>
          <p:nvSpPr>
            <p:cNvPr id="46113" name="Oval 16">
              <a:extLst>
                <a:ext uri="{FF2B5EF4-FFF2-40B4-BE49-F238E27FC236}">
                  <a16:creationId xmlns:a16="http://schemas.microsoft.com/office/drawing/2014/main" id="{2594D060-0F90-47C5-80BB-A8CD3748D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1933"/>
              <a:ext cx="2813" cy="816"/>
            </a:xfrm>
            <a:prstGeom prst="ellipse">
              <a:avLst/>
            </a:prstGeom>
            <a:solidFill>
              <a:srgbClr val="33CCCC">
                <a:alpha val="39999"/>
              </a:srgbClr>
            </a:solidFill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344107" name="Text Box 43">
            <a:extLst>
              <a:ext uri="{FF2B5EF4-FFF2-40B4-BE49-F238E27FC236}">
                <a16:creationId xmlns:a16="http://schemas.microsoft.com/office/drawing/2014/main" id="{2CBB4FCB-46AE-4FFA-9BA1-08830E88F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6296025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Peso Molecular</a:t>
            </a:r>
          </a:p>
        </p:txBody>
      </p:sp>
      <p:sp>
        <p:nvSpPr>
          <p:cNvPr id="344108" name="Text Box 44">
            <a:extLst>
              <a:ext uri="{FF2B5EF4-FFF2-40B4-BE49-F238E27FC236}">
                <a16:creationId xmlns:a16="http://schemas.microsoft.com/office/drawing/2014/main" id="{F9D9A3D5-2B65-46A8-9333-401A9A7A0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620713"/>
            <a:ext cx="174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Volatilidade</a:t>
            </a:r>
          </a:p>
        </p:txBody>
      </p:sp>
      <p:sp>
        <p:nvSpPr>
          <p:cNvPr id="344109" name="Text Box 45">
            <a:extLst>
              <a:ext uri="{FF2B5EF4-FFF2-40B4-BE49-F238E27FC236}">
                <a16:creationId xmlns:a16="http://schemas.microsoft.com/office/drawing/2014/main" id="{6CAABFB1-A963-41DD-A23A-408DE833333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82900" y="3460751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Polaridade</a:t>
            </a:r>
          </a:p>
        </p:txBody>
      </p:sp>
      <p:grpSp>
        <p:nvGrpSpPr>
          <p:cNvPr id="46087" name="Group 56">
            <a:extLst>
              <a:ext uri="{FF2B5EF4-FFF2-40B4-BE49-F238E27FC236}">
                <a16:creationId xmlns:a16="http://schemas.microsoft.com/office/drawing/2014/main" id="{89CE2FEB-4956-4A8E-B0BA-F50B107340C4}"/>
              </a:ext>
            </a:extLst>
          </p:cNvPr>
          <p:cNvGrpSpPr>
            <a:grpSpLocks/>
          </p:cNvGrpSpPr>
          <p:nvPr/>
        </p:nvGrpSpPr>
        <p:grpSpPr bwMode="auto">
          <a:xfrm>
            <a:off x="4371975" y="1509713"/>
            <a:ext cx="4325938" cy="4316412"/>
            <a:chOff x="2736" y="1253"/>
            <a:chExt cx="2725" cy="2719"/>
          </a:xfrm>
        </p:grpSpPr>
        <p:sp>
          <p:nvSpPr>
            <p:cNvPr id="344095" name="Rectangle 31">
              <a:extLst>
                <a:ext uri="{FF2B5EF4-FFF2-40B4-BE49-F238E27FC236}">
                  <a16:creationId xmlns:a16="http://schemas.microsoft.com/office/drawing/2014/main" id="{DEE792A7-410E-4F1E-AF40-ECE1C3A745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36" y="3067"/>
              <a:ext cx="906" cy="905"/>
            </a:xfrm>
            <a:prstGeom prst="rect">
              <a:avLst/>
            </a:prstGeom>
            <a:noFill/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Hidrocarb. alifáticos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Hidrocarb. aromáticos</a:t>
              </a:r>
            </a:p>
          </p:txBody>
        </p:sp>
        <p:sp>
          <p:nvSpPr>
            <p:cNvPr id="344096" name="Rectangle 32">
              <a:extLst>
                <a:ext uri="{FF2B5EF4-FFF2-40B4-BE49-F238E27FC236}">
                  <a16:creationId xmlns:a16="http://schemas.microsoft.com/office/drawing/2014/main" id="{BD26A0C6-1D78-4182-BDAE-BB6F6AE67E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42" y="3067"/>
              <a:ext cx="905" cy="905"/>
            </a:xfrm>
            <a:prstGeom prst="rect">
              <a:avLst/>
            </a:prstGeom>
            <a:noFill/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Alifáticos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Aromáticos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Alicíclicos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Alquenos</a:t>
              </a:r>
            </a:p>
          </p:txBody>
        </p:sp>
        <p:sp>
          <p:nvSpPr>
            <p:cNvPr id="46100" name="Rectangle 33">
              <a:extLst>
                <a:ext uri="{FF2B5EF4-FFF2-40B4-BE49-F238E27FC236}">
                  <a16:creationId xmlns:a16="http://schemas.microsoft.com/office/drawing/2014/main" id="{0EB0B930-0B74-4EB6-97A3-52CFA45F07A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55" y="3067"/>
              <a:ext cx="906" cy="905"/>
            </a:xfrm>
            <a:prstGeom prst="rect">
              <a:avLst/>
            </a:prstGeom>
            <a:noFill/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600" b="1"/>
                <a:t>Polímeros não iônicos</a:t>
              </a:r>
            </a:p>
            <a:p>
              <a:pPr algn="ctr" eaLnBrk="1" hangingPunct="1"/>
              <a:r>
                <a:rPr lang="pt-BR" altLang="pt-BR" sz="1600" b="1"/>
                <a:t>Lignina</a:t>
              </a:r>
            </a:p>
            <a:p>
              <a:pPr algn="ctr" eaLnBrk="1" hangingPunct="1"/>
              <a:endParaRPr lang="pt-BR" altLang="pt-BR" sz="1600" b="1"/>
            </a:p>
          </p:txBody>
        </p:sp>
        <p:sp>
          <p:nvSpPr>
            <p:cNvPr id="344098" name="Rectangle 34">
              <a:extLst>
                <a:ext uri="{FF2B5EF4-FFF2-40B4-BE49-F238E27FC236}">
                  <a16:creationId xmlns:a16="http://schemas.microsoft.com/office/drawing/2014/main" id="{DE713C43-3930-4777-AEDF-540EBEDC89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36" y="2160"/>
              <a:ext cx="906" cy="906"/>
            </a:xfrm>
            <a:prstGeom prst="rect">
              <a:avLst/>
            </a:prstGeom>
            <a:noFill/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Éteres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Ésteres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Aldeídos</a:t>
              </a:r>
            </a:p>
          </p:txBody>
        </p:sp>
        <p:sp>
          <p:nvSpPr>
            <p:cNvPr id="344099" name="Rectangle 35">
              <a:extLst>
                <a:ext uri="{FF2B5EF4-FFF2-40B4-BE49-F238E27FC236}">
                  <a16:creationId xmlns:a16="http://schemas.microsoft.com/office/drawing/2014/main" id="{09FEFC89-30EA-4C21-A6C3-F67939A57E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42" y="2160"/>
              <a:ext cx="905" cy="906"/>
            </a:xfrm>
            <a:prstGeom prst="rect">
              <a:avLst/>
            </a:prstGeom>
            <a:noFill/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pt-BR" altLang="pt-BR" sz="1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Éteres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Ésteres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Aldeídos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Epóxi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Heterocíclicos</a:t>
              </a:r>
            </a:p>
            <a:p>
              <a:pPr algn="ctr">
                <a:defRPr/>
              </a:pPr>
              <a:endParaRPr lang="pt-BR" altLang="pt-BR" sz="16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sp>
          <p:nvSpPr>
            <p:cNvPr id="344100" name="Rectangle 36">
              <a:extLst>
                <a:ext uri="{FF2B5EF4-FFF2-40B4-BE49-F238E27FC236}">
                  <a16:creationId xmlns:a16="http://schemas.microsoft.com/office/drawing/2014/main" id="{E47F8237-55E8-4962-8838-5A6AEE492E0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55" y="2160"/>
              <a:ext cx="906" cy="906"/>
            </a:xfrm>
            <a:prstGeom prst="rect">
              <a:avLst/>
            </a:prstGeom>
            <a:noFill/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Proteínas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Carboidratos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Ácidos húmicos</a:t>
              </a:r>
            </a:p>
          </p:txBody>
        </p:sp>
        <p:sp>
          <p:nvSpPr>
            <p:cNvPr id="344101" name="Rectangle 37">
              <a:extLst>
                <a:ext uri="{FF2B5EF4-FFF2-40B4-BE49-F238E27FC236}">
                  <a16:creationId xmlns:a16="http://schemas.microsoft.com/office/drawing/2014/main" id="{536367AA-C42A-4443-A933-34B3C40E53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36" y="1253"/>
              <a:ext cx="906" cy="905"/>
            </a:xfrm>
            <a:prstGeom prst="rect">
              <a:avLst/>
            </a:prstGeom>
            <a:noFill/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Álcoois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Cetonas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Ácidos carboxílicos</a:t>
              </a:r>
            </a:p>
          </p:txBody>
        </p:sp>
        <p:sp>
          <p:nvSpPr>
            <p:cNvPr id="344102" name="Rectangle 38">
              <a:extLst>
                <a:ext uri="{FF2B5EF4-FFF2-40B4-BE49-F238E27FC236}">
                  <a16:creationId xmlns:a16="http://schemas.microsoft.com/office/drawing/2014/main" id="{66EBB13F-3719-45E4-800C-D53FB6CFAEF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42" y="1255"/>
              <a:ext cx="905" cy="905"/>
            </a:xfrm>
            <a:prstGeom prst="rect">
              <a:avLst/>
            </a:prstGeom>
            <a:noFill/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Álcoois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Cetonas Ácidos carboxílicos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Fenóis</a:t>
              </a:r>
            </a:p>
          </p:txBody>
        </p:sp>
        <p:sp>
          <p:nvSpPr>
            <p:cNvPr id="344103" name="Rectangle 39">
              <a:extLst>
                <a:ext uri="{FF2B5EF4-FFF2-40B4-BE49-F238E27FC236}">
                  <a16:creationId xmlns:a16="http://schemas.microsoft.com/office/drawing/2014/main" id="{F546BA48-F9CA-42C0-BF4D-F1F729A824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55" y="1255"/>
              <a:ext cx="906" cy="905"/>
            </a:xfrm>
            <a:prstGeom prst="rect">
              <a:avLst/>
            </a:prstGeom>
            <a:noFill/>
            <a:ln w="508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Polímeros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Carboidratos</a:t>
              </a:r>
            </a:p>
            <a:p>
              <a:pPr algn="ctr">
                <a:defRPr/>
              </a:pPr>
              <a:r>
                <a:rPr lang="pt-BR" altLang="pt-BR" sz="16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Ácidos fúlvicos</a:t>
              </a:r>
            </a:p>
          </p:txBody>
        </p:sp>
      </p:grpSp>
      <p:sp>
        <p:nvSpPr>
          <p:cNvPr id="344111" name="Text Box 47">
            <a:extLst>
              <a:ext uri="{FF2B5EF4-FFF2-40B4-BE49-F238E27FC236}">
                <a16:creationId xmlns:a16="http://schemas.microsoft.com/office/drawing/2014/main" id="{4DE8B1CF-8F61-4012-AF64-0AB5EFFF26E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71888" y="4972050"/>
            <a:ext cx="898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Apolar</a:t>
            </a:r>
          </a:p>
        </p:txBody>
      </p:sp>
      <p:sp>
        <p:nvSpPr>
          <p:cNvPr id="344112" name="Text Box 48">
            <a:extLst>
              <a:ext uri="{FF2B5EF4-FFF2-40B4-BE49-F238E27FC236}">
                <a16:creationId xmlns:a16="http://schemas.microsoft.com/office/drawing/2014/main" id="{403050E9-C5FF-4A77-91C2-3C3DE324F26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15506" y="3515519"/>
            <a:ext cx="1350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Semi-polar</a:t>
            </a:r>
          </a:p>
        </p:txBody>
      </p:sp>
      <p:sp>
        <p:nvSpPr>
          <p:cNvPr id="344113" name="Text Box 49">
            <a:extLst>
              <a:ext uri="{FF2B5EF4-FFF2-40B4-BE49-F238E27FC236}">
                <a16:creationId xmlns:a16="http://schemas.microsoft.com/office/drawing/2014/main" id="{DDF95D79-E9E2-4947-B77A-719067D8D89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29831" y="2029619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</a:t>
            </a:r>
          </a:p>
        </p:txBody>
      </p:sp>
      <p:sp>
        <p:nvSpPr>
          <p:cNvPr id="344116" name="Text Box 52">
            <a:extLst>
              <a:ext uri="{FF2B5EF4-FFF2-40B4-BE49-F238E27FC236}">
                <a16:creationId xmlns:a16="http://schemas.microsoft.com/office/drawing/2014/main" id="{0B5861B5-AC9D-4FC0-9C76-92B1681DC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688" y="5922963"/>
            <a:ext cx="62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Alto</a:t>
            </a:r>
          </a:p>
        </p:txBody>
      </p:sp>
      <p:sp>
        <p:nvSpPr>
          <p:cNvPr id="344117" name="Text Box 53">
            <a:extLst>
              <a:ext uri="{FF2B5EF4-FFF2-40B4-BE49-F238E27FC236}">
                <a16:creationId xmlns:a16="http://schemas.microsoft.com/office/drawing/2014/main" id="{0D420521-7822-4A33-BD3D-6308CFD32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5915025"/>
            <a:ext cx="87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Médio</a:t>
            </a:r>
          </a:p>
        </p:txBody>
      </p:sp>
      <p:sp>
        <p:nvSpPr>
          <p:cNvPr id="344118" name="Text Box 54">
            <a:extLst>
              <a:ext uri="{FF2B5EF4-FFF2-40B4-BE49-F238E27FC236}">
                <a16:creationId xmlns:a16="http://schemas.microsoft.com/office/drawing/2014/main" id="{EDA060F7-09DF-4083-BF9B-32EA27F30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5910263"/>
            <a:ext cx="80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Baixo</a:t>
            </a:r>
          </a:p>
        </p:txBody>
      </p:sp>
      <p:sp>
        <p:nvSpPr>
          <p:cNvPr id="344121" name="Text Box 57">
            <a:extLst>
              <a:ext uri="{FF2B5EF4-FFF2-40B4-BE49-F238E27FC236}">
                <a16:creationId xmlns:a16="http://schemas.microsoft.com/office/drawing/2014/main" id="{026EC226-7C6C-43BE-82B7-8855FAC86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1062038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Volátil</a:t>
            </a:r>
          </a:p>
        </p:txBody>
      </p:sp>
      <p:sp>
        <p:nvSpPr>
          <p:cNvPr id="344122" name="Text Box 58">
            <a:extLst>
              <a:ext uri="{FF2B5EF4-FFF2-40B4-BE49-F238E27FC236}">
                <a16:creationId xmlns:a16="http://schemas.microsoft.com/office/drawing/2014/main" id="{5E5A73EF-ECF9-4935-A70E-67D5ECCE9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1047750"/>
            <a:ext cx="145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Semi-volátil</a:t>
            </a:r>
          </a:p>
        </p:txBody>
      </p:sp>
      <p:sp>
        <p:nvSpPr>
          <p:cNvPr id="344123" name="Text Box 59">
            <a:extLst>
              <a:ext uri="{FF2B5EF4-FFF2-40B4-BE49-F238E27FC236}">
                <a16:creationId xmlns:a16="http://schemas.microsoft.com/office/drawing/2014/main" id="{65A4405A-EB3A-4311-ABC7-F6A099565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1060450"/>
            <a:ext cx="1390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Não-volátil</a:t>
            </a:r>
          </a:p>
        </p:txBody>
      </p:sp>
      <p:sp>
        <p:nvSpPr>
          <p:cNvPr id="344124" name="Rectangle 60">
            <a:extLst>
              <a:ext uri="{FF2B5EF4-FFF2-40B4-BE49-F238E27FC236}">
                <a16:creationId xmlns:a16="http://schemas.microsoft.com/office/drawing/2014/main" id="{C49879E9-A45B-45FC-90F5-04DAA7B366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200025"/>
            <a:ext cx="54356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/>
              <a:t>CONTAMINANTES ORGÂNICOS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28A7C06D-1D95-4B8D-A237-65D1322CE2E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5571" name="AutoShape 3">
            <a:extLst>
              <a:ext uri="{FF2B5EF4-FFF2-40B4-BE49-F238E27FC236}">
                <a16:creationId xmlns:a16="http://schemas.microsoft.com/office/drawing/2014/main" id="{F1D7635E-74C1-48F9-BB74-41B5E9F87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65572" name="AutoShape 4">
            <a:extLst>
              <a:ext uri="{FF2B5EF4-FFF2-40B4-BE49-F238E27FC236}">
                <a16:creationId xmlns:a16="http://schemas.microsoft.com/office/drawing/2014/main" id="{01D87C87-B5A0-4A4B-BFE3-0B23592B7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65573" name="AutoShape 5">
            <a:extLst>
              <a:ext uri="{FF2B5EF4-FFF2-40B4-BE49-F238E27FC236}">
                <a16:creationId xmlns:a16="http://schemas.microsoft.com/office/drawing/2014/main" id="{38AFF6A6-B4AA-440D-83BA-A4BBBD3B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47110" name="AutoShape 6">
            <a:extLst>
              <a:ext uri="{FF2B5EF4-FFF2-40B4-BE49-F238E27FC236}">
                <a16:creationId xmlns:a16="http://schemas.microsoft.com/office/drawing/2014/main" id="{142A58CB-D70B-46B2-9668-E70F7CB2AC5B}"/>
              </a:ext>
            </a:extLst>
          </p:cNvPr>
          <p:cNvCxnSpPr>
            <a:cxnSpLocks noChangeShapeType="1"/>
            <a:stCxn id="365571" idx="3"/>
            <a:endCxn id="365572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1" name="AutoShape 7">
            <a:extLst>
              <a:ext uri="{FF2B5EF4-FFF2-40B4-BE49-F238E27FC236}">
                <a16:creationId xmlns:a16="http://schemas.microsoft.com/office/drawing/2014/main" id="{68B70775-6597-46BF-9488-256D9862D2A4}"/>
              </a:ext>
            </a:extLst>
          </p:cNvPr>
          <p:cNvCxnSpPr>
            <a:cxnSpLocks noChangeShapeType="1"/>
            <a:stCxn id="365571" idx="3"/>
            <a:endCxn id="365573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5576" name="Rectangle 8">
            <a:extLst>
              <a:ext uri="{FF2B5EF4-FFF2-40B4-BE49-F238E27FC236}">
                <a16:creationId xmlns:a16="http://schemas.microsoft.com/office/drawing/2014/main" id="{D4995C27-95CF-4E8B-BED0-0604FAF59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CONCENTRAÇÕES EM ÁGUAS NATURAIS</a:t>
            </a:r>
          </a:p>
        </p:txBody>
      </p:sp>
      <p:pic>
        <p:nvPicPr>
          <p:cNvPr id="47113" name="Picture 18" descr="Rio Tiete">
            <a:extLst>
              <a:ext uri="{FF2B5EF4-FFF2-40B4-BE49-F238E27FC236}">
                <a16:creationId xmlns:a16="http://schemas.microsoft.com/office/drawing/2014/main" id="{B8B106C9-E01B-4629-8BB7-9D16C4639B03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484313"/>
            <a:ext cx="3527425" cy="233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4" name="Text Box 9">
            <a:extLst>
              <a:ext uri="{FF2B5EF4-FFF2-40B4-BE49-F238E27FC236}">
                <a16:creationId xmlns:a16="http://schemas.microsoft.com/office/drawing/2014/main" id="{488C6E13-636B-4257-BD54-F26967737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365578" name="Text Box 10">
            <a:extLst>
              <a:ext uri="{FF2B5EF4-FFF2-40B4-BE49-F238E27FC236}">
                <a16:creationId xmlns:a16="http://schemas.microsoft.com/office/drawing/2014/main" id="{73EA4BCA-8FCF-42C2-9716-419153798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868863"/>
            <a:ext cx="23050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Normalmente, em torno de </a:t>
            </a:r>
            <a:r>
              <a:rPr lang="en-US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µg/L e ng/L !!!</a:t>
            </a: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365579" name="Text Box 11">
            <a:extLst>
              <a:ext uri="{FF2B5EF4-FFF2-40B4-BE49-F238E27FC236}">
                <a16:creationId xmlns:a16="http://schemas.microsoft.com/office/drawing/2014/main" id="{E5B9F54F-848D-40BD-B095-AD34B293E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084763"/>
            <a:ext cx="180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Em torno de mg/L !!!</a:t>
            </a:r>
          </a:p>
        </p:txBody>
      </p:sp>
      <p:cxnSp>
        <p:nvCxnSpPr>
          <p:cNvPr id="47117" name="AutoShape 12">
            <a:extLst>
              <a:ext uri="{FF2B5EF4-FFF2-40B4-BE49-F238E27FC236}">
                <a16:creationId xmlns:a16="http://schemas.microsoft.com/office/drawing/2014/main" id="{19C0AF11-1898-435A-85EB-0160113FF43A}"/>
              </a:ext>
            </a:extLst>
          </p:cNvPr>
          <p:cNvCxnSpPr>
            <a:cxnSpLocks noChangeShapeType="1"/>
            <a:stCxn id="365572" idx="3"/>
            <a:endCxn id="365578" idx="0"/>
          </p:cNvCxnSpPr>
          <p:nvPr/>
        </p:nvCxnSpPr>
        <p:spPr bwMode="auto">
          <a:xfrm rot="16200000" flipH="1">
            <a:off x="746125" y="4211638"/>
            <a:ext cx="933450" cy="3810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18" name="AutoShape 13">
            <a:extLst>
              <a:ext uri="{FF2B5EF4-FFF2-40B4-BE49-F238E27FC236}">
                <a16:creationId xmlns:a16="http://schemas.microsoft.com/office/drawing/2014/main" id="{DE2479A7-CC3B-4BF2-8019-A26C9301FA8B}"/>
              </a:ext>
            </a:extLst>
          </p:cNvPr>
          <p:cNvCxnSpPr>
            <a:cxnSpLocks noChangeShapeType="1"/>
            <a:stCxn id="365573" idx="3"/>
            <a:endCxn id="365579" idx="0"/>
          </p:cNvCxnSpPr>
          <p:nvPr/>
        </p:nvCxnSpPr>
        <p:spPr bwMode="auto">
          <a:xfrm rot="16200000" flipH="1">
            <a:off x="2809875" y="4294188"/>
            <a:ext cx="1146175" cy="43497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119" name="Oval 17">
            <a:extLst>
              <a:ext uri="{FF2B5EF4-FFF2-40B4-BE49-F238E27FC236}">
                <a16:creationId xmlns:a16="http://schemas.microsoft.com/office/drawing/2014/main" id="{0352835A-6A3C-4F67-80CD-1E544ABF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47120" name="Picture 20" descr="Rio Itatinga Turbinado 3">
            <a:extLst>
              <a:ext uri="{FF2B5EF4-FFF2-40B4-BE49-F238E27FC236}">
                <a16:creationId xmlns:a16="http://schemas.microsoft.com/office/drawing/2014/main" id="{7640C532-3FC9-45AC-BF67-7077E851D1B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221163"/>
            <a:ext cx="3600450" cy="240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7121" name="AutoShape 22">
            <a:extLst>
              <a:ext uri="{FF2B5EF4-FFF2-40B4-BE49-F238E27FC236}">
                <a16:creationId xmlns:a16="http://schemas.microsoft.com/office/drawing/2014/main" id="{F16A85A4-2217-4C39-BEB3-D893DF33D393}"/>
              </a:ext>
            </a:extLst>
          </p:cNvPr>
          <p:cNvCxnSpPr>
            <a:cxnSpLocks noChangeShapeType="1"/>
            <a:stCxn id="365571" idx="4"/>
            <a:endCxn id="47113" idx="1"/>
          </p:cNvCxnSpPr>
          <p:nvPr/>
        </p:nvCxnSpPr>
        <p:spPr bwMode="auto">
          <a:xfrm>
            <a:off x="3036888" y="2257425"/>
            <a:ext cx="2327275" cy="392113"/>
          </a:xfrm>
          <a:prstGeom prst="curvedConnector3">
            <a:avLst>
              <a:gd name="adj1" fmla="val 53546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122" name="AutoShape 23">
            <a:extLst>
              <a:ext uri="{FF2B5EF4-FFF2-40B4-BE49-F238E27FC236}">
                <a16:creationId xmlns:a16="http://schemas.microsoft.com/office/drawing/2014/main" id="{A4CD933C-0B0D-4435-A7E0-5F2B4A587211}"/>
              </a:ext>
            </a:extLst>
          </p:cNvPr>
          <p:cNvCxnSpPr>
            <a:cxnSpLocks noChangeShapeType="1"/>
            <a:stCxn id="365571" idx="4"/>
            <a:endCxn id="47120" idx="1"/>
          </p:cNvCxnSpPr>
          <p:nvPr/>
        </p:nvCxnSpPr>
        <p:spPr bwMode="auto">
          <a:xfrm>
            <a:off x="3036888" y="2257425"/>
            <a:ext cx="1679575" cy="3168650"/>
          </a:xfrm>
          <a:prstGeom prst="curvedConnector3">
            <a:avLst>
              <a:gd name="adj1" fmla="val 54917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EB985ABC-D98D-4AB3-AE4A-4B7B775D7D2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2499" name="AutoShape 3">
            <a:extLst>
              <a:ext uri="{FF2B5EF4-FFF2-40B4-BE49-F238E27FC236}">
                <a16:creationId xmlns:a16="http://schemas.microsoft.com/office/drawing/2014/main" id="{03081292-CB24-4904-BFBD-1BC132E30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62500" name="AutoShape 4">
            <a:extLst>
              <a:ext uri="{FF2B5EF4-FFF2-40B4-BE49-F238E27FC236}">
                <a16:creationId xmlns:a16="http://schemas.microsoft.com/office/drawing/2014/main" id="{E23CC22F-2907-426B-B1E5-D63C9EBF3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62501" name="AutoShape 5">
            <a:extLst>
              <a:ext uri="{FF2B5EF4-FFF2-40B4-BE49-F238E27FC236}">
                <a16:creationId xmlns:a16="http://schemas.microsoft.com/office/drawing/2014/main" id="{F2369C4D-41E9-4DAC-8F81-3EE403E0F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48134" name="AutoShape 6">
            <a:extLst>
              <a:ext uri="{FF2B5EF4-FFF2-40B4-BE49-F238E27FC236}">
                <a16:creationId xmlns:a16="http://schemas.microsoft.com/office/drawing/2014/main" id="{2E94D81C-0B5C-4AC8-B24B-C7E736B64B1E}"/>
              </a:ext>
            </a:extLst>
          </p:cNvPr>
          <p:cNvCxnSpPr>
            <a:cxnSpLocks noChangeShapeType="1"/>
            <a:stCxn id="362499" idx="3"/>
            <a:endCxn id="362500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35" name="AutoShape 7">
            <a:extLst>
              <a:ext uri="{FF2B5EF4-FFF2-40B4-BE49-F238E27FC236}">
                <a16:creationId xmlns:a16="http://schemas.microsoft.com/office/drawing/2014/main" id="{766FA79B-70DA-4B4A-8F90-CFE7D81B9F89}"/>
              </a:ext>
            </a:extLst>
          </p:cNvPr>
          <p:cNvCxnSpPr>
            <a:cxnSpLocks noChangeShapeType="1"/>
            <a:stCxn id="362499" idx="3"/>
            <a:endCxn id="362501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2506" name="Rectangle 10">
            <a:extLst>
              <a:ext uri="{FF2B5EF4-FFF2-40B4-BE49-F238E27FC236}">
                <a16:creationId xmlns:a16="http://schemas.microsoft.com/office/drawing/2014/main" id="{24476D1A-70A3-48E4-92CE-66025D246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3" y="214313"/>
            <a:ext cx="9107487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CONCENTRAÇÕES EM ÁGUAS NATURAIS</a:t>
            </a:r>
          </a:p>
        </p:txBody>
      </p:sp>
      <p:sp>
        <p:nvSpPr>
          <p:cNvPr id="48137" name="Text Box 11">
            <a:extLst>
              <a:ext uri="{FF2B5EF4-FFF2-40B4-BE49-F238E27FC236}">
                <a16:creationId xmlns:a16="http://schemas.microsoft.com/office/drawing/2014/main" id="{5DEA1E72-C601-4E67-974C-607BEA839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362508" name="Text Box 12">
            <a:extLst>
              <a:ext uri="{FF2B5EF4-FFF2-40B4-BE49-F238E27FC236}">
                <a16:creationId xmlns:a16="http://schemas.microsoft.com/office/drawing/2014/main" id="{20DFD1DE-3BD2-4A80-91BB-8A2C0C87E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868863"/>
            <a:ext cx="23050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Normalmente, em torno de </a:t>
            </a:r>
            <a:r>
              <a:rPr lang="en-US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µg/L e ng/L !!!</a:t>
            </a: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362509" name="Text Box 13">
            <a:extLst>
              <a:ext uri="{FF2B5EF4-FFF2-40B4-BE49-F238E27FC236}">
                <a16:creationId xmlns:a16="http://schemas.microsoft.com/office/drawing/2014/main" id="{EF8BFFD4-147C-42D8-BA2B-AB81DE303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084763"/>
            <a:ext cx="180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Em torno de mg/L !!!</a:t>
            </a:r>
          </a:p>
        </p:txBody>
      </p:sp>
      <p:cxnSp>
        <p:nvCxnSpPr>
          <p:cNvPr id="48140" name="AutoShape 14">
            <a:extLst>
              <a:ext uri="{FF2B5EF4-FFF2-40B4-BE49-F238E27FC236}">
                <a16:creationId xmlns:a16="http://schemas.microsoft.com/office/drawing/2014/main" id="{6143D5D6-8909-43F8-9822-58980877F2C9}"/>
              </a:ext>
            </a:extLst>
          </p:cNvPr>
          <p:cNvCxnSpPr>
            <a:cxnSpLocks noChangeShapeType="1"/>
            <a:stCxn id="362500" idx="3"/>
            <a:endCxn id="362508" idx="0"/>
          </p:cNvCxnSpPr>
          <p:nvPr/>
        </p:nvCxnSpPr>
        <p:spPr bwMode="auto">
          <a:xfrm rot="16200000" flipH="1">
            <a:off x="746125" y="4211638"/>
            <a:ext cx="933450" cy="3810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41" name="AutoShape 15">
            <a:extLst>
              <a:ext uri="{FF2B5EF4-FFF2-40B4-BE49-F238E27FC236}">
                <a16:creationId xmlns:a16="http://schemas.microsoft.com/office/drawing/2014/main" id="{233B11B5-EE20-49AC-BF70-CC89FAC12E30}"/>
              </a:ext>
            </a:extLst>
          </p:cNvPr>
          <p:cNvCxnSpPr>
            <a:cxnSpLocks noChangeShapeType="1"/>
            <a:stCxn id="362501" idx="3"/>
            <a:endCxn id="362509" idx="0"/>
          </p:cNvCxnSpPr>
          <p:nvPr/>
        </p:nvCxnSpPr>
        <p:spPr bwMode="auto">
          <a:xfrm rot="16200000" flipH="1">
            <a:off x="2809875" y="4294188"/>
            <a:ext cx="1146175" cy="43497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142" name="AutoShape 18">
            <a:extLst>
              <a:ext uri="{FF2B5EF4-FFF2-40B4-BE49-F238E27FC236}">
                <a16:creationId xmlns:a16="http://schemas.microsoft.com/office/drawing/2014/main" id="{909A9FB8-728A-41AE-8CB0-9E1B440BF631}"/>
              </a:ext>
            </a:extLst>
          </p:cNvPr>
          <p:cNvSpPr>
            <a:spLocks/>
          </p:cNvSpPr>
          <p:nvPr/>
        </p:nvSpPr>
        <p:spPr bwMode="auto">
          <a:xfrm>
            <a:off x="4356100" y="1557338"/>
            <a:ext cx="792163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2515" name="Text Box 19">
            <a:extLst>
              <a:ext uri="{FF2B5EF4-FFF2-40B4-BE49-F238E27FC236}">
                <a16:creationId xmlns:a16="http://schemas.microsoft.com/office/drawing/2014/main" id="{C525BD7E-1B59-4BBE-8AC5-C854BBF89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524000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Cor real ou verdadeira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Carbono orgânico total (COT)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Absorbância em ultra-violeta 254 nm (UV-254)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halogenados totais (TOX)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Demanda de agentes oxidantes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Formação potencial de THMs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cxnSp>
        <p:nvCxnSpPr>
          <p:cNvPr id="48144" name="AutoShape 22">
            <a:extLst>
              <a:ext uri="{FF2B5EF4-FFF2-40B4-BE49-F238E27FC236}">
                <a16:creationId xmlns:a16="http://schemas.microsoft.com/office/drawing/2014/main" id="{D0D12D38-3BD2-4ADB-80FD-03F6CA5C7707}"/>
              </a:ext>
            </a:extLst>
          </p:cNvPr>
          <p:cNvCxnSpPr>
            <a:cxnSpLocks noChangeShapeType="1"/>
            <a:stCxn id="362501" idx="4"/>
          </p:cNvCxnSpPr>
          <p:nvPr/>
        </p:nvCxnSpPr>
        <p:spPr bwMode="auto">
          <a:xfrm>
            <a:off x="3956050" y="3746500"/>
            <a:ext cx="387350" cy="403225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145" name="Oval 16">
            <a:extLst>
              <a:ext uri="{FF2B5EF4-FFF2-40B4-BE49-F238E27FC236}">
                <a16:creationId xmlns:a16="http://schemas.microsoft.com/office/drawing/2014/main" id="{A8C83DD5-837B-443D-9B3E-7486C9122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F67D34E8-BC3D-4CDD-A79C-994E8FAE08F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43" name="AutoShape 3">
            <a:extLst>
              <a:ext uri="{FF2B5EF4-FFF2-40B4-BE49-F238E27FC236}">
                <a16:creationId xmlns:a16="http://schemas.microsoft.com/office/drawing/2014/main" id="{831140A1-E7EA-461D-968F-5C259FF16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68644" name="AutoShape 4">
            <a:extLst>
              <a:ext uri="{FF2B5EF4-FFF2-40B4-BE49-F238E27FC236}">
                <a16:creationId xmlns:a16="http://schemas.microsoft.com/office/drawing/2014/main" id="{3884F9A1-E153-40BF-AB36-4B812C636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68645" name="AutoShape 5">
            <a:extLst>
              <a:ext uri="{FF2B5EF4-FFF2-40B4-BE49-F238E27FC236}">
                <a16:creationId xmlns:a16="http://schemas.microsoft.com/office/drawing/2014/main" id="{9F6C6A21-1B5E-4F25-8B56-78C2BA8B8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49158" name="AutoShape 6">
            <a:extLst>
              <a:ext uri="{FF2B5EF4-FFF2-40B4-BE49-F238E27FC236}">
                <a16:creationId xmlns:a16="http://schemas.microsoft.com/office/drawing/2014/main" id="{627FCB53-6D14-42B5-B6F9-05AF37E69418}"/>
              </a:ext>
            </a:extLst>
          </p:cNvPr>
          <p:cNvCxnSpPr>
            <a:cxnSpLocks noChangeShapeType="1"/>
            <a:stCxn id="368643" idx="3"/>
            <a:endCxn id="368644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159" name="AutoShape 7">
            <a:extLst>
              <a:ext uri="{FF2B5EF4-FFF2-40B4-BE49-F238E27FC236}">
                <a16:creationId xmlns:a16="http://schemas.microsoft.com/office/drawing/2014/main" id="{C774E28D-B544-434F-81A0-E67FC1402147}"/>
              </a:ext>
            </a:extLst>
          </p:cNvPr>
          <p:cNvCxnSpPr>
            <a:cxnSpLocks noChangeShapeType="1"/>
            <a:stCxn id="368643" idx="3"/>
            <a:endCxn id="368645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8648" name="Rectangle 8">
            <a:extLst>
              <a:ext uri="{FF2B5EF4-FFF2-40B4-BE49-F238E27FC236}">
                <a16:creationId xmlns:a16="http://schemas.microsoft.com/office/drawing/2014/main" id="{C7F719D3-2952-4DC7-BFCD-DD3E72105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CONCENTRAÇÕES EM ÁGUAS NATURAIS</a:t>
            </a:r>
          </a:p>
        </p:txBody>
      </p:sp>
      <p:sp>
        <p:nvSpPr>
          <p:cNvPr id="49161" name="Text Box 9">
            <a:extLst>
              <a:ext uri="{FF2B5EF4-FFF2-40B4-BE49-F238E27FC236}">
                <a16:creationId xmlns:a16="http://schemas.microsoft.com/office/drawing/2014/main" id="{C395A866-4E45-4545-9CF9-888DB99CD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49162" name="AutoShape 14">
            <a:extLst>
              <a:ext uri="{FF2B5EF4-FFF2-40B4-BE49-F238E27FC236}">
                <a16:creationId xmlns:a16="http://schemas.microsoft.com/office/drawing/2014/main" id="{3650C203-5D16-441F-8033-0F984EEF9651}"/>
              </a:ext>
            </a:extLst>
          </p:cNvPr>
          <p:cNvSpPr>
            <a:spLocks/>
          </p:cNvSpPr>
          <p:nvPr/>
        </p:nvSpPr>
        <p:spPr bwMode="auto">
          <a:xfrm>
            <a:off x="4356100" y="1557338"/>
            <a:ext cx="792163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655" name="Text Box 15">
            <a:extLst>
              <a:ext uri="{FF2B5EF4-FFF2-40B4-BE49-F238E27FC236}">
                <a16:creationId xmlns:a16="http://schemas.microsoft.com/office/drawing/2014/main" id="{F19D1AAD-1D84-4B69-97FE-DF413C859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524000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Cor real ou verdadeira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Carbono orgânico total (COT)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Absorbância em ultra-violeta 254 nm (UV-254)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halogenados totais (TOX)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Demanda de agentes oxidantes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Formação potencial de THMs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cxnSp>
        <p:nvCxnSpPr>
          <p:cNvPr id="49164" name="AutoShape 16">
            <a:extLst>
              <a:ext uri="{FF2B5EF4-FFF2-40B4-BE49-F238E27FC236}">
                <a16:creationId xmlns:a16="http://schemas.microsoft.com/office/drawing/2014/main" id="{7B3627E2-6003-42EA-8BC0-ACC68DF21356}"/>
              </a:ext>
            </a:extLst>
          </p:cNvPr>
          <p:cNvCxnSpPr>
            <a:cxnSpLocks noChangeShapeType="1"/>
            <a:stCxn id="368645" idx="4"/>
          </p:cNvCxnSpPr>
          <p:nvPr/>
        </p:nvCxnSpPr>
        <p:spPr bwMode="auto">
          <a:xfrm>
            <a:off x="3956050" y="3746500"/>
            <a:ext cx="387350" cy="403225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165" name="Oval 17">
            <a:extLst>
              <a:ext uri="{FF2B5EF4-FFF2-40B4-BE49-F238E27FC236}">
                <a16:creationId xmlns:a16="http://schemas.microsoft.com/office/drawing/2014/main" id="{1EEE9A95-14BE-45A7-A8E8-B1E9ABD3B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49166" name="Picture 18" descr="TOC Shimadzu">
            <a:extLst>
              <a:ext uri="{FF2B5EF4-FFF2-40B4-BE49-F238E27FC236}">
                <a16:creationId xmlns:a16="http://schemas.microsoft.com/office/drawing/2014/main" id="{078112D3-AD9C-4997-AE94-8370B8E650A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508500"/>
            <a:ext cx="2520950" cy="218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7" name="Rectangle 20">
            <a:extLst>
              <a:ext uri="{FF2B5EF4-FFF2-40B4-BE49-F238E27FC236}">
                <a16:creationId xmlns:a16="http://schemas.microsoft.com/office/drawing/2014/main" id="{FF7E1CC6-D6BC-42C6-BF69-2090C0220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2001838"/>
            <a:ext cx="4105275" cy="792162"/>
          </a:xfrm>
          <a:prstGeom prst="rect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49168" name="AutoShape 21">
            <a:extLst>
              <a:ext uri="{FF2B5EF4-FFF2-40B4-BE49-F238E27FC236}">
                <a16:creationId xmlns:a16="http://schemas.microsoft.com/office/drawing/2014/main" id="{68AD7D49-1CB1-484F-BFE4-2FA26369EE3D}"/>
              </a:ext>
            </a:extLst>
          </p:cNvPr>
          <p:cNvCxnSpPr>
            <a:cxnSpLocks noChangeShapeType="1"/>
            <a:stCxn id="49166" idx="3"/>
            <a:endCxn id="49167" idx="1"/>
          </p:cNvCxnSpPr>
          <p:nvPr/>
        </p:nvCxnSpPr>
        <p:spPr bwMode="auto">
          <a:xfrm flipV="1">
            <a:off x="3132138" y="2398713"/>
            <a:ext cx="1765300" cy="32004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381161CC-9224-42F6-BC9D-9C3723B1D41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691" name="AutoShape 3">
            <a:extLst>
              <a:ext uri="{FF2B5EF4-FFF2-40B4-BE49-F238E27FC236}">
                <a16:creationId xmlns:a16="http://schemas.microsoft.com/office/drawing/2014/main" id="{45B29055-56B5-4591-819D-1B55BB7DE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70692" name="AutoShape 4">
            <a:extLst>
              <a:ext uri="{FF2B5EF4-FFF2-40B4-BE49-F238E27FC236}">
                <a16:creationId xmlns:a16="http://schemas.microsoft.com/office/drawing/2014/main" id="{E9046F26-0C6D-4AF9-AF88-912BDBA02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70693" name="AutoShape 5">
            <a:extLst>
              <a:ext uri="{FF2B5EF4-FFF2-40B4-BE49-F238E27FC236}">
                <a16:creationId xmlns:a16="http://schemas.microsoft.com/office/drawing/2014/main" id="{DB710DD9-BF46-47FE-AA93-EC5DDCB7E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50182" name="AutoShape 6">
            <a:extLst>
              <a:ext uri="{FF2B5EF4-FFF2-40B4-BE49-F238E27FC236}">
                <a16:creationId xmlns:a16="http://schemas.microsoft.com/office/drawing/2014/main" id="{3D97B3D3-DBB3-4763-8E10-6A32AA314A26}"/>
              </a:ext>
            </a:extLst>
          </p:cNvPr>
          <p:cNvCxnSpPr>
            <a:cxnSpLocks noChangeShapeType="1"/>
            <a:stCxn id="370691" idx="3"/>
            <a:endCxn id="370692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183" name="AutoShape 7">
            <a:extLst>
              <a:ext uri="{FF2B5EF4-FFF2-40B4-BE49-F238E27FC236}">
                <a16:creationId xmlns:a16="http://schemas.microsoft.com/office/drawing/2014/main" id="{ABEC1C0E-18B8-4630-A36A-BCC9E26EC328}"/>
              </a:ext>
            </a:extLst>
          </p:cNvPr>
          <p:cNvCxnSpPr>
            <a:cxnSpLocks noChangeShapeType="1"/>
            <a:stCxn id="370691" idx="3"/>
            <a:endCxn id="370693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0696" name="Rectangle 8">
            <a:extLst>
              <a:ext uri="{FF2B5EF4-FFF2-40B4-BE49-F238E27FC236}">
                <a16:creationId xmlns:a16="http://schemas.microsoft.com/office/drawing/2014/main" id="{F05398EA-95D3-4320-827D-C07404198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CONCENTRAÇÕES EM ÁGUAS NATURAIS</a:t>
            </a:r>
          </a:p>
        </p:txBody>
      </p:sp>
      <p:sp>
        <p:nvSpPr>
          <p:cNvPr id="50185" name="Text Box 9">
            <a:extLst>
              <a:ext uri="{FF2B5EF4-FFF2-40B4-BE49-F238E27FC236}">
                <a16:creationId xmlns:a16="http://schemas.microsoft.com/office/drawing/2014/main" id="{CC2351F9-EA63-4AB5-BDF1-350FD83F8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50186" name="AutoShape 10">
            <a:extLst>
              <a:ext uri="{FF2B5EF4-FFF2-40B4-BE49-F238E27FC236}">
                <a16:creationId xmlns:a16="http://schemas.microsoft.com/office/drawing/2014/main" id="{45EA4B97-4116-48BE-B672-CFFE07040757}"/>
              </a:ext>
            </a:extLst>
          </p:cNvPr>
          <p:cNvSpPr>
            <a:spLocks/>
          </p:cNvSpPr>
          <p:nvPr/>
        </p:nvSpPr>
        <p:spPr bwMode="auto">
          <a:xfrm>
            <a:off x="4356100" y="1557338"/>
            <a:ext cx="792163" cy="5184775"/>
          </a:xfrm>
          <a:prstGeom prst="leftBrace">
            <a:avLst>
              <a:gd name="adj1" fmla="val 54542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70699" name="Text Box 11">
            <a:extLst>
              <a:ext uri="{FF2B5EF4-FFF2-40B4-BE49-F238E27FC236}">
                <a16:creationId xmlns:a16="http://schemas.microsoft.com/office/drawing/2014/main" id="{050C4DB8-CC0D-457B-81E5-36789EAEB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524000"/>
            <a:ext cx="421163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Cor real ou verdadeira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Carbono orgânico total (COT)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Absorbância em ultra-violeta 254 nm (UV-254)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Compostos orgânicos halogenados totais (TOX)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Demanda de agentes oxidantes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Formação potencial de THMs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pt-BR" altLang="pt-BR" b="1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Arial" charset="0"/>
            </a:endParaRPr>
          </a:p>
        </p:txBody>
      </p:sp>
      <p:cxnSp>
        <p:nvCxnSpPr>
          <p:cNvPr id="50188" name="AutoShape 12">
            <a:extLst>
              <a:ext uri="{FF2B5EF4-FFF2-40B4-BE49-F238E27FC236}">
                <a16:creationId xmlns:a16="http://schemas.microsoft.com/office/drawing/2014/main" id="{2D3570EA-74AE-4E5A-A125-092EA7935ED1}"/>
              </a:ext>
            </a:extLst>
          </p:cNvPr>
          <p:cNvCxnSpPr>
            <a:cxnSpLocks noChangeShapeType="1"/>
            <a:stCxn id="370693" idx="4"/>
          </p:cNvCxnSpPr>
          <p:nvPr/>
        </p:nvCxnSpPr>
        <p:spPr bwMode="auto">
          <a:xfrm>
            <a:off x="3956050" y="3746500"/>
            <a:ext cx="387350" cy="403225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189" name="Oval 13">
            <a:extLst>
              <a:ext uri="{FF2B5EF4-FFF2-40B4-BE49-F238E27FC236}">
                <a16:creationId xmlns:a16="http://schemas.microsoft.com/office/drawing/2014/main" id="{D4EF65AB-DB68-47FF-9FF6-1B8207749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0190" name="Rectangle 15">
            <a:extLst>
              <a:ext uri="{FF2B5EF4-FFF2-40B4-BE49-F238E27FC236}">
                <a16:creationId xmlns:a16="http://schemas.microsoft.com/office/drawing/2014/main" id="{5BF5E8F4-6445-40CE-976E-0DE9A4DE5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2814638"/>
            <a:ext cx="4105275" cy="1152525"/>
          </a:xfrm>
          <a:prstGeom prst="rect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50191" name="AutoShape 16">
            <a:extLst>
              <a:ext uri="{FF2B5EF4-FFF2-40B4-BE49-F238E27FC236}">
                <a16:creationId xmlns:a16="http://schemas.microsoft.com/office/drawing/2014/main" id="{AD2565D5-3299-4A3F-B0E0-3132DE73494B}"/>
              </a:ext>
            </a:extLst>
          </p:cNvPr>
          <p:cNvCxnSpPr>
            <a:cxnSpLocks noChangeShapeType="1"/>
            <a:stCxn id="50192" idx="3"/>
            <a:endCxn id="50190" idx="1"/>
          </p:cNvCxnSpPr>
          <p:nvPr/>
        </p:nvCxnSpPr>
        <p:spPr bwMode="auto">
          <a:xfrm flipV="1">
            <a:off x="3132138" y="3390900"/>
            <a:ext cx="1765300" cy="222885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0192" name="Picture 18" descr="Espectrofotômetro">
            <a:extLst>
              <a:ext uri="{FF2B5EF4-FFF2-40B4-BE49-F238E27FC236}">
                <a16:creationId xmlns:a16="http://schemas.microsoft.com/office/drawing/2014/main" id="{6AE01932-7134-4D12-BE6F-A18B2100E10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560888"/>
            <a:ext cx="2663825" cy="2117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20C503A3-91F1-4986-8B94-D0A3E62452D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46" name="Rectangle 6">
            <a:extLst>
              <a:ext uri="{FF2B5EF4-FFF2-40B4-BE49-F238E27FC236}">
                <a16:creationId xmlns:a16="http://schemas.microsoft.com/office/drawing/2014/main" id="{68CD5ECD-A603-47E6-BBCE-0CC59CB34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CONCENTRAÇÕES EM ÁGUAS NATURAIS</a:t>
            </a:r>
          </a:p>
        </p:txBody>
      </p:sp>
      <p:graphicFrame>
        <p:nvGraphicFramePr>
          <p:cNvPr id="51204" name="Object 4">
            <a:extLst>
              <a:ext uri="{FF2B5EF4-FFF2-40B4-BE49-F238E27FC236}">
                <a16:creationId xmlns:a16="http://schemas.microsoft.com/office/drawing/2014/main" id="{EFBCA0CF-8DE6-465B-8E0A-316BC771C76D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0" y="1916113"/>
          <a:ext cx="8137525" cy="413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Gráfico" r:id="rId4" imgW="6715125" imgH="3409950" progId="Excel.Chart.8">
                  <p:embed followColorScheme="full"/>
                </p:oleObj>
              </mc:Choice>
              <mc:Fallback>
                <p:oleObj name="Gráfico" r:id="rId4" imgW="6715125" imgH="34099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16113"/>
                        <a:ext cx="8137525" cy="413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5" name="Picture 7" descr="Espectrofotômetro">
            <a:extLst>
              <a:ext uri="{FF2B5EF4-FFF2-40B4-BE49-F238E27FC236}">
                <a16:creationId xmlns:a16="http://schemas.microsoft.com/office/drawing/2014/main" id="{769CA20F-D762-489E-9B03-A588D193855D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1412875"/>
            <a:ext cx="2262188" cy="2171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6" name="Picture 10" descr="Substâncias humicas 2">
            <a:extLst>
              <a:ext uri="{FF2B5EF4-FFF2-40B4-BE49-F238E27FC236}">
                <a16:creationId xmlns:a16="http://schemas.microsoft.com/office/drawing/2014/main" id="{2384364E-545F-45CD-9EA7-628270B91483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8638" y="5465763"/>
            <a:ext cx="3535362" cy="1392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val 14">
            <a:extLst>
              <a:ext uri="{FF2B5EF4-FFF2-40B4-BE49-F238E27FC236}">
                <a16:creationId xmlns:a16="http://schemas.microsoft.com/office/drawing/2014/main" id="{5C08AADE-A0FD-4372-A771-09E9A8628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997619DD-FD0E-4303-9884-9C72516556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3523" name="AutoShape 3">
            <a:extLst>
              <a:ext uri="{FF2B5EF4-FFF2-40B4-BE49-F238E27FC236}">
                <a16:creationId xmlns:a16="http://schemas.microsoft.com/office/drawing/2014/main" id="{056E6572-FEA1-4EDC-8EE1-E7822DD38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63524" name="AutoShape 4">
            <a:extLst>
              <a:ext uri="{FF2B5EF4-FFF2-40B4-BE49-F238E27FC236}">
                <a16:creationId xmlns:a16="http://schemas.microsoft.com/office/drawing/2014/main" id="{4A3848A8-61FF-4FED-87D6-7A88878A0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63525" name="AutoShape 5">
            <a:extLst>
              <a:ext uri="{FF2B5EF4-FFF2-40B4-BE49-F238E27FC236}">
                <a16:creationId xmlns:a16="http://schemas.microsoft.com/office/drawing/2014/main" id="{5CCE3B81-01F1-4C85-AF52-083C3C372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52231" name="AutoShape 6">
            <a:extLst>
              <a:ext uri="{FF2B5EF4-FFF2-40B4-BE49-F238E27FC236}">
                <a16:creationId xmlns:a16="http://schemas.microsoft.com/office/drawing/2014/main" id="{95FFF374-893D-4079-BEBD-5E9141430ED7}"/>
              </a:ext>
            </a:extLst>
          </p:cNvPr>
          <p:cNvCxnSpPr>
            <a:cxnSpLocks noChangeShapeType="1"/>
            <a:stCxn id="363523" idx="3"/>
            <a:endCxn id="363524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232" name="AutoShape 7">
            <a:extLst>
              <a:ext uri="{FF2B5EF4-FFF2-40B4-BE49-F238E27FC236}">
                <a16:creationId xmlns:a16="http://schemas.microsoft.com/office/drawing/2014/main" id="{234D9DA6-3EF3-4401-94DF-BBF8ECDF27B4}"/>
              </a:ext>
            </a:extLst>
          </p:cNvPr>
          <p:cNvCxnSpPr>
            <a:cxnSpLocks noChangeShapeType="1"/>
            <a:stCxn id="363523" idx="3"/>
            <a:endCxn id="363525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3528" name="Rectangle 8">
            <a:extLst>
              <a:ext uri="{FF2B5EF4-FFF2-40B4-BE49-F238E27FC236}">
                <a16:creationId xmlns:a16="http://schemas.microsoft.com/office/drawing/2014/main" id="{D86E98B5-2883-42B6-A5B8-A50582C3B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CONCENTRAÇÕES EM ÁGUAS NATURAIS</a:t>
            </a:r>
          </a:p>
        </p:txBody>
      </p:sp>
      <p:sp>
        <p:nvSpPr>
          <p:cNvPr id="52234" name="Text Box 9">
            <a:extLst>
              <a:ext uri="{FF2B5EF4-FFF2-40B4-BE49-F238E27FC236}">
                <a16:creationId xmlns:a16="http://schemas.microsoft.com/office/drawing/2014/main" id="{2B9A3078-60CC-49A9-B72C-9CFB898A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363530" name="Text Box 10">
            <a:extLst>
              <a:ext uri="{FF2B5EF4-FFF2-40B4-BE49-F238E27FC236}">
                <a16:creationId xmlns:a16="http://schemas.microsoft.com/office/drawing/2014/main" id="{B55D0ED3-B72E-4FB7-8C29-77634CE2F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868863"/>
            <a:ext cx="23050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Normalmente, em torno de </a:t>
            </a:r>
            <a:r>
              <a:rPr lang="en-US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µg/L e ng/L !!!</a:t>
            </a: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363531" name="Text Box 11">
            <a:extLst>
              <a:ext uri="{FF2B5EF4-FFF2-40B4-BE49-F238E27FC236}">
                <a16:creationId xmlns:a16="http://schemas.microsoft.com/office/drawing/2014/main" id="{2296978F-38FD-4847-BD32-7E7DCF163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084763"/>
            <a:ext cx="180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Em torno de mg/L !!!</a:t>
            </a:r>
          </a:p>
        </p:txBody>
      </p:sp>
      <p:cxnSp>
        <p:nvCxnSpPr>
          <p:cNvPr id="52237" name="AutoShape 12">
            <a:extLst>
              <a:ext uri="{FF2B5EF4-FFF2-40B4-BE49-F238E27FC236}">
                <a16:creationId xmlns:a16="http://schemas.microsoft.com/office/drawing/2014/main" id="{9991BE91-86EB-4DF0-BF5E-7A13F639A2B7}"/>
              </a:ext>
            </a:extLst>
          </p:cNvPr>
          <p:cNvCxnSpPr>
            <a:cxnSpLocks noChangeShapeType="1"/>
            <a:stCxn id="363524" idx="3"/>
            <a:endCxn id="363530" idx="0"/>
          </p:cNvCxnSpPr>
          <p:nvPr/>
        </p:nvCxnSpPr>
        <p:spPr bwMode="auto">
          <a:xfrm rot="16200000" flipH="1">
            <a:off x="746125" y="4211638"/>
            <a:ext cx="933450" cy="38100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238" name="AutoShape 13">
            <a:extLst>
              <a:ext uri="{FF2B5EF4-FFF2-40B4-BE49-F238E27FC236}">
                <a16:creationId xmlns:a16="http://schemas.microsoft.com/office/drawing/2014/main" id="{A8E8B928-D41E-40A2-B24E-9AE65D277F0A}"/>
              </a:ext>
            </a:extLst>
          </p:cNvPr>
          <p:cNvCxnSpPr>
            <a:cxnSpLocks noChangeShapeType="1"/>
            <a:stCxn id="363525" idx="3"/>
            <a:endCxn id="363531" idx="0"/>
          </p:cNvCxnSpPr>
          <p:nvPr/>
        </p:nvCxnSpPr>
        <p:spPr bwMode="auto">
          <a:xfrm rot="16200000" flipH="1">
            <a:off x="2809875" y="4294188"/>
            <a:ext cx="1146175" cy="43497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239" name="AutoShape 15">
            <a:extLst>
              <a:ext uri="{FF2B5EF4-FFF2-40B4-BE49-F238E27FC236}">
                <a16:creationId xmlns:a16="http://schemas.microsoft.com/office/drawing/2014/main" id="{63FF0394-EDBA-4C12-8436-2374BBDA327C}"/>
              </a:ext>
            </a:extLst>
          </p:cNvPr>
          <p:cNvSpPr>
            <a:spLocks/>
          </p:cNvSpPr>
          <p:nvPr/>
        </p:nvSpPr>
        <p:spPr bwMode="auto">
          <a:xfrm>
            <a:off x="4427538" y="1662113"/>
            <a:ext cx="647700" cy="3241675"/>
          </a:xfrm>
          <a:prstGeom prst="leftBrace">
            <a:avLst>
              <a:gd name="adj1" fmla="val 41708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3536" name="Text Box 16">
            <a:extLst>
              <a:ext uri="{FF2B5EF4-FFF2-40B4-BE49-F238E27FC236}">
                <a16:creationId xmlns:a16="http://schemas.microsoft.com/office/drawing/2014/main" id="{40A23E2A-C28E-4E52-9416-DD1AA52A4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628775"/>
            <a:ext cx="4211637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Cromatografia gasosa associada a espectrômetro de massa (GC-MS)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Cromatografia líquida associada a espectrômetro de massa (HPLC-MS)</a:t>
            </a:r>
          </a:p>
        </p:txBody>
      </p:sp>
      <p:cxnSp>
        <p:nvCxnSpPr>
          <p:cNvPr id="52241" name="AutoShape 17">
            <a:extLst>
              <a:ext uri="{FF2B5EF4-FFF2-40B4-BE49-F238E27FC236}">
                <a16:creationId xmlns:a16="http://schemas.microsoft.com/office/drawing/2014/main" id="{03B3A32B-2066-42E7-B87E-33BE149F4D67}"/>
              </a:ext>
            </a:extLst>
          </p:cNvPr>
          <p:cNvCxnSpPr>
            <a:cxnSpLocks noChangeShapeType="1"/>
            <a:stCxn id="363524" idx="5"/>
            <a:endCxn id="52239" idx="1"/>
          </p:cNvCxnSpPr>
          <p:nvPr/>
        </p:nvCxnSpPr>
        <p:spPr bwMode="auto">
          <a:xfrm flipV="1">
            <a:off x="2030413" y="3282950"/>
            <a:ext cx="2384425" cy="333375"/>
          </a:xfrm>
          <a:prstGeom prst="curvedConnector3">
            <a:avLst>
              <a:gd name="adj1" fmla="val 50269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>
            <a:extLst>
              <a:ext uri="{FF2B5EF4-FFF2-40B4-BE49-F238E27FC236}">
                <a16:creationId xmlns:a16="http://schemas.microsoft.com/office/drawing/2014/main" id="{59F2709B-B960-45A7-A203-9CDEF01CA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24075"/>
            <a:ext cx="8893175" cy="1160463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/>
              <a:t>CONCEPÇÃO DE SISTEMAS DE ABASTECIMENTO DE ÁGUA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8DE62E02-4F17-41EB-81FC-B3733440D4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2148" name="Rectangle 4">
            <a:extLst>
              <a:ext uri="{FF2B5EF4-FFF2-40B4-BE49-F238E27FC236}">
                <a16:creationId xmlns:a16="http://schemas.microsoft.com/office/drawing/2014/main" id="{860E13C9-9208-42F4-ABE0-556770DFB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4463"/>
            <a:ext cx="8893175" cy="1989137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CONCEPÇÃO HISTÓRICA DE SISTEMAS DE TRATAMENTO DE ÁGUA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2867944C-6659-4DEB-AD9E-08A980BCD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862388"/>
            <a:ext cx="15128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Manancial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35621F97-172A-44E2-AE95-2377D44FF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3862388"/>
            <a:ext cx="15128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Captação</a:t>
            </a: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A4BB2E4F-02BE-48AC-8D0F-EF49EF83F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3678238"/>
            <a:ext cx="2017713" cy="792162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Adução de água </a:t>
            </a:r>
          </a:p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bruta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1C219131-FDFF-49E1-83A7-BBBED8162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3860800"/>
            <a:ext cx="15128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ETA</a:t>
            </a:r>
          </a:p>
        </p:txBody>
      </p:sp>
      <p:sp>
        <p:nvSpPr>
          <p:cNvPr id="7177" name="Rectangle 9">
            <a:extLst>
              <a:ext uri="{FF2B5EF4-FFF2-40B4-BE49-F238E27FC236}">
                <a16:creationId xmlns:a16="http://schemas.microsoft.com/office/drawing/2014/main" id="{AA83252D-92F1-43F7-82D0-491B87AC5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4941888"/>
            <a:ext cx="2046287" cy="792162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Adução de água </a:t>
            </a:r>
          </a:p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tratada</a:t>
            </a:r>
          </a:p>
        </p:txBody>
      </p:sp>
      <p:sp>
        <p:nvSpPr>
          <p:cNvPr id="7178" name="Rectangle 10">
            <a:extLst>
              <a:ext uri="{FF2B5EF4-FFF2-40B4-BE49-F238E27FC236}">
                <a16:creationId xmlns:a16="http://schemas.microsoft.com/office/drawing/2014/main" id="{47CB2772-152B-4FEE-93AB-4A10D011F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5127625"/>
            <a:ext cx="17287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Reservação</a:t>
            </a:r>
          </a:p>
        </p:txBody>
      </p:sp>
      <p:sp>
        <p:nvSpPr>
          <p:cNvPr id="7179" name="Rectangle 11">
            <a:extLst>
              <a:ext uri="{FF2B5EF4-FFF2-40B4-BE49-F238E27FC236}">
                <a16:creationId xmlns:a16="http://schemas.microsoft.com/office/drawing/2014/main" id="{38A624FF-DF99-46FA-9435-5F4C5C9A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127625"/>
            <a:ext cx="1655763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Distribuição</a:t>
            </a:r>
          </a:p>
        </p:txBody>
      </p:sp>
      <p:cxnSp>
        <p:nvCxnSpPr>
          <p:cNvPr id="7180" name="AutoShape 12">
            <a:extLst>
              <a:ext uri="{FF2B5EF4-FFF2-40B4-BE49-F238E27FC236}">
                <a16:creationId xmlns:a16="http://schemas.microsoft.com/office/drawing/2014/main" id="{369710D9-C308-4CCA-BE89-C019EA95811C}"/>
              </a:ext>
            </a:extLst>
          </p:cNvPr>
          <p:cNvCxnSpPr>
            <a:cxnSpLocks noChangeShapeType="1"/>
            <a:stCxn id="7173" idx="3"/>
            <a:endCxn id="7174" idx="1"/>
          </p:cNvCxnSpPr>
          <p:nvPr/>
        </p:nvCxnSpPr>
        <p:spPr bwMode="auto">
          <a:xfrm>
            <a:off x="1908175" y="4078288"/>
            <a:ext cx="6461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1" name="AutoShape 13">
            <a:extLst>
              <a:ext uri="{FF2B5EF4-FFF2-40B4-BE49-F238E27FC236}">
                <a16:creationId xmlns:a16="http://schemas.microsoft.com/office/drawing/2014/main" id="{ADF90422-33B3-4D77-842A-BDE8ED91EFFF}"/>
              </a:ext>
            </a:extLst>
          </p:cNvPr>
          <p:cNvCxnSpPr>
            <a:cxnSpLocks noChangeShapeType="1"/>
            <a:stCxn id="7174" idx="3"/>
            <a:endCxn id="7175" idx="1"/>
          </p:cNvCxnSpPr>
          <p:nvPr/>
        </p:nvCxnSpPr>
        <p:spPr bwMode="auto">
          <a:xfrm flipV="1">
            <a:off x="4067175" y="4075113"/>
            <a:ext cx="647700" cy="317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2" name="AutoShape 14">
            <a:extLst>
              <a:ext uri="{FF2B5EF4-FFF2-40B4-BE49-F238E27FC236}">
                <a16:creationId xmlns:a16="http://schemas.microsoft.com/office/drawing/2014/main" id="{3E940A5C-538C-424A-967D-6FED5195A500}"/>
              </a:ext>
            </a:extLst>
          </p:cNvPr>
          <p:cNvCxnSpPr>
            <a:cxnSpLocks noChangeShapeType="1"/>
            <a:stCxn id="7175" idx="3"/>
            <a:endCxn id="7176" idx="1"/>
          </p:cNvCxnSpPr>
          <p:nvPr/>
        </p:nvCxnSpPr>
        <p:spPr bwMode="auto">
          <a:xfrm>
            <a:off x="6732588" y="4075113"/>
            <a:ext cx="358775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3" name="AutoShape 15">
            <a:extLst>
              <a:ext uri="{FF2B5EF4-FFF2-40B4-BE49-F238E27FC236}">
                <a16:creationId xmlns:a16="http://schemas.microsoft.com/office/drawing/2014/main" id="{57FE5F3D-5FCB-48C0-BA7A-B842F0BFAF11}"/>
              </a:ext>
            </a:extLst>
          </p:cNvPr>
          <p:cNvCxnSpPr>
            <a:cxnSpLocks noChangeShapeType="1"/>
            <a:stCxn id="7176" idx="2"/>
            <a:endCxn id="7177" idx="0"/>
          </p:cNvCxnSpPr>
          <p:nvPr/>
        </p:nvCxnSpPr>
        <p:spPr bwMode="auto">
          <a:xfrm rot="5400000">
            <a:off x="7520781" y="4614069"/>
            <a:ext cx="649288" cy="6350"/>
          </a:xfrm>
          <a:prstGeom prst="bentConnector3">
            <a:avLst>
              <a:gd name="adj1" fmla="val 4988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4" name="AutoShape 16">
            <a:extLst>
              <a:ext uri="{FF2B5EF4-FFF2-40B4-BE49-F238E27FC236}">
                <a16:creationId xmlns:a16="http://schemas.microsoft.com/office/drawing/2014/main" id="{C00B2D11-5A9A-4606-A9A8-47E67EF15E1E}"/>
              </a:ext>
            </a:extLst>
          </p:cNvPr>
          <p:cNvCxnSpPr>
            <a:cxnSpLocks noChangeShapeType="1"/>
            <a:stCxn id="7177" idx="1"/>
            <a:endCxn id="7178" idx="3"/>
          </p:cNvCxnSpPr>
          <p:nvPr/>
        </p:nvCxnSpPr>
        <p:spPr bwMode="auto">
          <a:xfrm rot="10800000" flipV="1">
            <a:off x="5724525" y="5338763"/>
            <a:ext cx="1093788" cy="4762"/>
          </a:xfrm>
          <a:prstGeom prst="bentConnector3">
            <a:avLst>
              <a:gd name="adj1" fmla="val 4992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5" name="AutoShape 17">
            <a:extLst>
              <a:ext uri="{FF2B5EF4-FFF2-40B4-BE49-F238E27FC236}">
                <a16:creationId xmlns:a16="http://schemas.microsoft.com/office/drawing/2014/main" id="{C15F0355-3B73-4A41-A7FF-2189EEB0B849}"/>
              </a:ext>
            </a:extLst>
          </p:cNvPr>
          <p:cNvCxnSpPr>
            <a:cxnSpLocks noChangeShapeType="1"/>
            <a:stCxn id="7178" idx="1"/>
            <a:endCxn id="7179" idx="3"/>
          </p:cNvCxnSpPr>
          <p:nvPr/>
        </p:nvCxnSpPr>
        <p:spPr bwMode="auto">
          <a:xfrm rot="10800000">
            <a:off x="3348038" y="5343525"/>
            <a:ext cx="6477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val 2">
            <a:extLst>
              <a:ext uri="{FF2B5EF4-FFF2-40B4-BE49-F238E27FC236}">
                <a16:creationId xmlns:a16="http://schemas.microsoft.com/office/drawing/2014/main" id="{4A88383A-BE59-4CB6-AFEF-8C0BCD389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068638"/>
            <a:ext cx="4465638" cy="1295400"/>
          </a:xfrm>
          <a:prstGeom prst="ellipse">
            <a:avLst/>
          </a:prstGeom>
          <a:solidFill>
            <a:srgbClr val="33CCCC">
              <a:alpha val="39999"/>
            </a:srgbClr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10F5E92E-432D-4A4D-B4B7-A79C02D71E3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1716" name="AutoShape 4">
            <a:extLst>
              <a:ext uri="{FF2B5EF4-FFF2-40B4-BE49-F238E27FC236}">
                <a16:creationId xmlns:a16="http://schemas.microsoft.com/office/drawing/2014/main" id="{F15B1974-CA75-4C15-A974-ECDF8D318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44675"/>
            <a:ext cx="29511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Orgânicos</a:t>
            </a:r>
          </a:p>
        </p:txBody>
      </p:sp>
      <p:sp>
        <p:nvSpPr>
          <p:cNvPr id="371717" name="AutoShape 5">
            <a:extLst>
              <a:ext uri="{FF2B5EF4-FFF2-40B4-BE49-F238E27FC236}">
                <a16:creationId xmlns:a16="http://schemas.microsoft.com/office/drawing/2014/main" id="{CAA3C71A-EBFA-4373-B29E-27CB2085C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24238"/>
            <a:ext cx="1887538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71718" name="AutoShape 6">
            <a:extLst>
              <a:ext uri="{FF2B5EF4-FFF2-40B4-BE49-F238E27FC236}">
                <a16:creationId xmlns:a16="http://schemas.microsoft.com/office/drawing/2014/main" id="{386BF33E-D2A6-4806-8226-D551C8635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427413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53255" name="AutoShape 7">
            <a:extLst>
              <a:ext uri="{FF2B5EF4-FFF2-40B4-BE49-F238E27FC236}">
                <a16:creationId xmlns:a16="http://schemas.microsoft.com/office/drawing/2014/main" id="{7A75471A-43BE-44A1-8970-4F916CD1D037}"/>
              </a:ext>
            </a:extLst>
          </p:cNvPr>
          <p:cNvCxnSpPr>
            <a:cxnSpLocks noChangeShapeType="1"/>
            <a:stCxn id="371716" idx="3"/>
            <a:endCxn id="371717" idx="1"/>
          </p:cNvCxnSpPr>
          <p:nvPr/>
        </p:nvCxnSpPr>
        <p:spPr bwMode="auto">
          <a:xfrm rot="5400000">
            <a:off x="809625" y="2717800"/>
            <a:ext cx="1047750" cy="622300"/>
          </a:xfrm>
          <a:prstGeom prst="bentConnector3">
            <a:avLst>
              <a:gd name="adj1" fmla="val 4378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56" name="AutoShape 8">
            <a:extLst>
              <a:ext uri="{FF2B5EF4-FFF2-40B4-BE49-F238E27FC236}">
                <a16:creationId xmlns:a16="http://schemas.microsoft.com/office/drawing/2014/main" id="{825C236C-6942-4F11-8DBC-0FBA63FE6043}"/>
              </a:ext>
            </a:extLst>
          </p:cNvPr>
          <p:cNvCxnSpPr>
            <a:cxnSpLocks noChangeShapeType="1"/>
            <a:stCxn id="371716" idx="3"/>
            <a:endCxn id="371718" idx="1"/>
          </p:cNvCxnSpPr>
          <p:nvPr/>
        </p:nvCxnSpPr>
        <p:spPr bwMode="auto">
          <a:xfrm rot="16200000" flipH="1">
            <a:off x="1879600" y="2270125"/>
            <a:ext cx="1050925" cy="1520825"/>
          </a:xfrm>
          <a:prstGeom prst="bentConnector3">
            <a:avLst>
              <a:gd name="adj1" fmla="val 4380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1721" name="Rectangle 9">
            <a:extLst>
              <a:ext uri="{FF2B5EF4-FFF2-40B4-BE49-F238E27FC236}">
                <a16:creationId xmlns:a16="http://schemas.microsoft.com/office/drawing/2014/main" id="{38AA6682-B843-4258-8547-8A8743405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CONCENTRAÇÕES EM ÁGUAS NATURAIS</a:t>
            </a:r>
          </a:p>
        </p:txBody>
      </p:sp>
      <p:sp>
        <p:nvSpPr>
          <p:cNvPr id="53258" name="AutoShape 15">
            <a:extLst>
              <a:ext uri="{FF2B5EF4-FFF2-40B4-BE49-F238E27FC236}">
                <a16:creationId xmlns:a16="http://schemas.microsoft.com/office/drawing/2014/main" id="{95977321-09E7-4652-A580-38F143CA8F3F}"/>
              </a:ext>
            </a:extLst>
          </p:cNvPr>
          <p:cNvSpPr>
            <a:spLocks/>
          </p:cNvSpPr>
          <p:nvPr/>
        </p:nvSpPr>
        <p:spPr bwMode="auto">
          <a:xfrm>
            <a:off x="4402138" y="1484313"/>
            <a:ext cx="647700" cy="3457575"/>
          </a:xfrm>
          <a:prstGeom prst="leftBrace">
            <a:avLst>
              <a:gd name="adj1" fmla="val 44485"/>
              <a:gd name="adj2" fmla="val 4931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71728" name="Text Box 16">
            <a:extLst>
              <a:ext uri="{FF2B5EF4-FFF2-40B4-BE49-F238E27FC236}">
                <a16:creationId xmlns:a16="http://schemas.microsoft.com/office/drawing/2014/main" id="{A35A64B1-F28C-405E-A392-0DA66A601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628775"/>
            <a:ext cx="4211637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Cromatografia gasosa associada a espectrômetro de massa (GC-MS)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pt-BR" altLang="pt-BR" b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Cromatografia líquida associada a espectrômetro de massa (HPLC-MS)</a:t>
            </a:r>
          </a:p>
        </p:txBody>
      </p:sp>
      <p:cxnSp>
        <p:nvCxnSpPr>
          <p:cNvPr id="53260" name="AutoShape 17">
            <a:extLst>
              <a:ext uri="{FF2B5EF4-FFF2-40B4-BE49-F238E27FC236}">
                <a16:creationId xmlns:a16="http://schemas.microsoft.com/office/drawing/2014/main" id="{54897487-DEA6-4E76-9D1A-DA1B3D63F8B0}"/>
              </a:ext>
            </a:extLst>
          </p:cNvPr>
          <p:cNvCxnSpPr>
            <a:cxnSpLocks noChangeShapeType="1"/>
            <a:stCxn id="371717" idx="5"/>
            <a:endCxn id="53258" idx="1"/>
          </p:cNvCxnSpPr>
          <p:nvPr/>
        </p:nvCxnSpPr>
        <p:spPr bwMode="auto">
          <a:xfrm flipV="1">
            <a:off x="2030413" y="3213100"/>
            <a:ext cx="2359025" cy="403225"/>
          </a:xfrm>
          <a:prstGeom prst="curvedConnector3">
            <a:avLst>
              <a:gd name="adj1" fmla="val 50269"/>
            </a:avLst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61" name="Rectangle 18">
            <a:extLst>
              <a:ext uri="{FF2B5EF4-FFF2-40B4-BE49-F238E27FC236}">
                <a16:creationId xmlns:a16="http://schemas.microsoft.com/office/drawing/2014/main" id="{485F0850-5ED1-4E31-9E26-2F1E0AA24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1628775"/>
            <a:ext cx="4105275" cy="3095625"/>
          </a:xfrm>
          <a:prstGeom prst="rect">
            <a:avLst/>
          </a:prstGeom>
          <a:solidFill>
            <a:srgbClr val="33CCC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53262" name="Picture 24" descr="CG_ECD_TSD e CG_FID_ECD2">
            <a:extLst>
              <a:ext uri="{FF2B5EF4-FFF2-40B4-BE49-F238E27FC236}">
                <a16:creationId xmlns:a16="http://schemas.microsoft.com/office/drawing/2014/main" id="{9425EFAA-C53F-4D9C-B07E-C1B9496C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581525"/>
            <a:ext cx="2808287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3" name="Picture 25" descr="CG_MS2000_3">
            <a:extLst>
              <a:ext uri="{FF2B5EF4-FFF2-40B4-BE49-F238E27FC236}">
                <a16:creationId xmlns:a16="http://schemas.microsoft.com/office/drawing/2014/main" id="{7CE436B9-11F5-4065-BA45-A76D46A7B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883150"/>
            <a:ext cx="26654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D993EF58-74AB-4280-A565-577FBF2810E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275" name="Group 3">
            <a:extLst>
              <a:ext uri="{FF2B5EF4-FFF2-40B4-BE49-F238E27FC236}">
                <a16:creationId xmlns:a16="http://schemas.microsoft.com/office/drawing/2014/main" id="{BFFD4536-9C4D-43F1-A04A-CBD6CA2EA39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636838"/>
            <a:ext cx="3097212" cy="2336800"/>
            <a:chOff x="22" y="1162"/>
            <a:chExt cx="2813" cy="1929"/>
          </a:xfrm>
        </p:grpSpPr>
        <p:sp>
          <p:nvSpPr>
            <p:cNvPr id="375812" name="AutoShape 4">
              <a:extLst>
                <a:ext uri="{FF2B5EF4-FFF2-40B4-BE49-F238E27FC236}">
                  <a16:creationId xmlns:a16="http://schemas.microsoft.com/office/drawing/2014/main" id="{928F69B2-2956-4722-A714-86DEBC337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1162"/>
              <a:ext cx="1860" cy="415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Compostos Orgânicos</a:t>
              </a:r>
            </a:p>
          </p:txBody>
        </p:sp>
        <p:sp>
          <p:nvSpPr>
            <p:cNvPr id="375813" name="AutoShape 5">
              <a:extLst>
                <a:ext uri="{FF2B5EF4-FFF2-40B4-BE49-F238E27FC236}">
                  <a16:creationId xmlns:a16="http://schemas.microsoft.com/office/drawing/2014/main" id="{894F7E0E-9812-4973-8E0C-58CF6A69E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" y="2161"/>
              <a:ext cx="1295" cy="320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Sintéticos</a:t>
              </a:r>
            </a:p>
          </p:txBody>
        </p:sp>
        <p:sp>
          <p:nvSpPr>
            <p:cNvPr id="375814" name="AutoShape 6">
              <a:extLst>
                <a:ext uri="{FF2B5EF4-FFF2-40B4-BE49-F238E27FC236}">
                  <a16:creationId xmlns:a16="http://schemas.microsoft.com/office/drawing/2014/main" id="{982ADB25-509A-40B5-BEEC-53F26E344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2165"/>
              <a:ext cx="1151" cy="321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Naturais</a:t>
              </a:r>
            </a:p>
          </p:txBody>
        </p:sp>
        <p:cxnSp>
          <p:nvCxnSpPr>
            <p:cNvPr id="54302" name="AutoShape 7">
              <a:extLst>
                <a:ext uri="{FF2B5EF4-FFF2-40B4-BE49-F238E27FC236}">
                  <a16:creationId xmlns:a16="http://schemas.microsoft.com/office/drawing/2014/main" id="{B7E0677B-600E-43BE-97F7-0EA9A92A9137}"/>
                </a:ext>
              </a:extLst>
            </p:cNvPr>
            <p:cNvCxnSpPr>
              <a:cxnSpLocks noChangeShapeType="1"/>
              <a:stCxn id="375812" idx="3"/>
              <a:endCxn id="375813" idx="1"/>
            </p:cNvCxnSpPr>
            <p:nvPr/>
          </p:nvCxnSpPr>
          <p:spPr bwMode="auto">
            <a:xfrm rot="5400000">
              <a:off x="510" y="1712"/>
              <a:ext cx="660" cy="392"/>
            </a:xfrm>
            <a:prstGeom prst="bentConnector3">
              <a:avLst>
                <a:gd name="adj1" fmla="val 4378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303" name="AutoShape 8">
              <a:extLst>
                <a:ext uri="{FF2B5EF4-FFF2-40B4-BE49-F238E27FC236}">
                  <a16:creationId xmlns:a16="http://schemas.microsoft.com/office/drawing/2014/main" id="{B0ACC07E-7936-4335-B7E4-5FC7F3E0723E}"/>
                </a:ext>
              </a:extLst>
            </p:cNvPr>
            <p:cNvCxnSpPr>
              <a:cxnSpLocks noChangeShapeType="1"/>
              <a:stCxn id="375812" idx="3"/>
              <a:endCxn id="375814" idx="1"/>
            </p:cNvCxnSpPr>
            <p:nvPr/>
          </p:nvCxnSpPr>
          <p:spPr bwMode="auto">
            <a:xfrm rot="16200000" flipH="1">
              <a:off x="1184" y="1430"/>
              <a:ext cx="662" cy="958"/>
            </a:xfrm>
            <a:prstGeom prst="bentConnector3">
              <a:avLst>
                <a:gd name="adj1" fmla="val 43806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304" name="Text Box 9">
              <a:extLst>
                <a:ext uri="{FF2B5EF4-FFF2-40B4-BE49-F238E27FC236}">
                  <a16:creationId xmlns:a16="http://schemas.microsoft.com/office/drawing/2014/main" id="{8FD69241-2438-4783-80A4-23389C4D8F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" y="2839"/>
              <a:ext cx="7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400"/>
            </a:p>
          </p:txBody>
        </p:sp>
        <p:sp>
          <p:nvSpPr>
            <p:cNvPr id="54305" name="Oval 10">
              <a:extLst>
                <a:ext uri="{FF2B5EF4-FFF2-40B4-BE49-F238E27FC236}">
                  <a16:creationId xmlns:a16="http://schemas.microsoft.com/office/drawing/2014/main" id="{B56FBFE5-1739-4AE5-A0A4-B4E55547A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1933"/>
              <a:ext cx="2813" cy="816"/>
            </a:xfrm>
            <a:prstGeom prst="ellipse">
              <a:avLst/>
            </a:prstGeom>
            <a:solidFill>
              <a:srgbClr val="33CCCC">
                <a:alpha val="39999"/>
              </a:srgbClr>
            </a:solidFill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375819" name="Text Box 11">
            <a:extLst>
              <a:ext uri="{FF2B5EF4-FFF2-40B4-BE49-F238E27FC236}">
                <a16:creationId xmlns:a16="http://schemas.microsoft.com/office/drawing/2014/main" id="{C94EA988-3FE9-490F-B591-61C8014D2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6296025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Peso Molecular</a:t>
            </a:r>
          </a:p>
        </p:txBody>
      </p:sp>
      <p:sp>
        <p:nvSpPr>
          <p:cNvPr id="375820" name="Text Box 12">
            <a:extLst>
              <a:ext uri="{FF2B5EF4-FFF2-40B4-BE49-F238E27FC236}">
                <a16:creationId xmlns:a16="http://schemas.microsoft.com/office/drawing/2014/main" id="{B8906B30-82EB-4340-8CCD-F1C77BF41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620713"/>
            <a:ext cx="174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Volatilidade</a:t>
            </a:r>
          </a:p>
        </p:txBody>
      </p:sp>
      <p:sp>
        <p:nvSpPr>
          <p:cNvPr id="375821" name="Text Box 13">
            <a:extLst>
              <a:ext uri="{FF2B5EF4-FFF2-40B4-BE49-F238E27FC236}">
                <a16:creationId xmlns:a16="http://schemas.microsoft.com/office/drawing/2014/main" id="{D6777373-27D9-466E-BB9C-FBD17335A79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82900" y="3460751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Polaridade</a:t>
            </a:r>
          </a:p>
        </p:txBody>
      </p:sp>
      <p:sp>
        <p:nvSpPr>
          <p:cNvPr id="375822" name="Rectangle 14">
            <a:extLst>
              <a:ext uri="{FF2B5EF4-FFF2-40B4-BE49-F238E27FC236}">
                <a16:creationId xmlns:a16="http://schemas.microsoft.com/office/drawing/2014/main" id="{79A5BFF2-93DF-4D25-87B7-E51CEB579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5823" name="Rectangle 15">
            <a:extLst>
              <a:ext uri="{FF2B5EF4-FFF2-40B4-BE49-F238E27FC236}">
                <a16:creationId xmlns:a16="http://schemas.microsoft.com/office/drawing/2014/main" id="{421C0579-7950-44DA-AE88-8BCF241937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438943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4281" name="Rectangle 16">
            <a:extLst>
              <a:ext uri="{FF2B5EF4-FFF2-40B4-BE49-F238E27FC236}">
                <a16:creationId xmlns:a16="http://schemas.microsoft.com/office/drawing/2014/main" id="{186B2826-D69B-4676-853C-DF3FAE2C3A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1600" b="1"/>
          </a:p>
        </p:txBody>
      </p:sp>
      <p:sp>
        <p:nvSpPr>
          <p:cNvPr id="375825" name="Rectangle 17">
            <a:extLst>
              <a:ext uri="{FF2B5EF4-FFF2-40B4-BE49-F238E27FC236}">
                <a16:creationId xmlns:a16="http://schemas.microsoft.com/office/drawing/2014/main" id="{8896D478-69FC-4400-BABE-2544A2C590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5826" name="Rectangle 18">
            <a:extLst>
              <a:ext uri="{FF2B5EF4-FFF2-40B4-BE49-F238E27FC236}">
                <a16:creationId xmlns:a16="http://schemas.microsoft.com/office/drawing/2014/main" id="{F734E0F8-8797-4C67-AC0B-F2BCA2D37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2949575"/>
            <a:ext cx="1436688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5827" name="Rectangle 19">
            <a:extLst>
              <a:ext uri="{FF2B5EF4-FFF2-40B4-BE49-F238E27FC236}">
                <a16:creationId xmlns:a16="http://schemas.microsoft.com/office/drawing/2014/main" id="{40B48DF7-2460-4FFB-BAA1-D6BBBA74DB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5828" name="Rectangle 20">
            <a:extLst>
              <a:ext uri="{FF2B5EF4-FFF2-40B4-BE49-F238E27FC236}">
                <a16:creationId xmlns:a16="http://schemas.microsoft.com/office/drawing/2014/main" id="{5F4AC59F-9092-4E83-894E-E3818CF85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1509713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5829" name="Rectangle 21">
            <a:extLst>
              <a:ext uri="{FF2B5EF4-FFF2-40B4-BE49-F238E27FC236}">
                <a16:creationId xmlns:a16="http://schemas.microsoft.com/office/drawing/2014/main" id="{C62B19EA-E726-4C2D-9304-E96CE54BC3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151288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5830" name="Rectangle 22">
            <a:extLst>
              <a:ext uri="{FF2B5EF4-FFF2-40B4-BE49-F238E27FC236}">
                <a16:creationId xmlns:a16="http://schemas.microsoft.com/office/drawing/2014/main" id="{48EBA08B-18FB-4492-8025-32916F608E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151288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5831" name="Text Box 23">
            <a:extLst>
              <a:ext uri="{FF2B5EF4-FFF2-40B4-BE49-F238E27FC236}">
                <a16:creationId xmlns:a16="http://schemas.microsoft.com/office/drawing/2014/main" id="{E6C0BBF5-F2DD-42FD-9DED-1073B0358E9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71888" y="4972050"/>
            <a:ext cx="898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Apolar</a:t>
            </a:r>
          </a:p>
        </p:txBody>
      </p:sp>
      <p:sp>
        <p:nvSpPr>
          <p:cNvPr id="375832" name="Text Box 24">
            <a:extLst>
              <a:ext uri="{FF2B5EF4-FFF2-40B4-BE49-F238E27FC236}">
                <a16:creationId xmlns:a16="http://schemas.microsoft.com/office/drawing/2014/main" id="{68B46114-E13D-413A-B335-B54D2A44A8E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15506" y="3515519"/>
            <a:ext cx="1350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Semi-polar</a:t>
            </a:r>
          </a:p>
        </p:txBody>
      </p:sp>
      <p:sp>
        <p:nvSpPr>
          <p:cNvPr id="375833" name="Text Box 25">
            <a:extLst>
              <a:ext uri="{FF2B5EF4-FFF2-40B4-BE49-F238E27FC236}">
                <a16:creationId xmlns:a16="http://schemas.microsoft.com/office/drawing/2014/main" id="{DDD9A8A1-8808-4625-90A7-D80A44B2288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29831" y="2029619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</a:t>
            </a:r>
          </a:p>
        </p:txBody>
      </p:sp>
      <p:sp>
        <p:nvSpPr>
          <p:cNvPr id="375834" name="Text Box 26">
            <a:extLst>
              <a:ext uri="{FF2B5EF4-FFF2-40B4-BE49-F238E27FC236}">
                <a16:creationId xmlns:a16="http://schemas.microsoft.com/office/drawing/2014/main" id="{9CF2CCA2-E20C-42F6-A90E-EC739F2AF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688" y="5922963"/>
            <a:ext cx="62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Alto</a:t>
            </a:r>
          </a:p>
        </p:txBody>
      </p:sp>
      <p:sp>
        <p:nvSpPr>
          <p:cNvPr id="375835" name="Text Box 27">
            <a:extLst>
              <a:ext uri="{FF2B5EF4-FFF2-40B4-BE49-F238E27FC236}">
                <a16:creationId xmlns:a16="http://schemas.microsoft.com/office/drawing/2014/main" id="{F3EE5DED-2170-42B0-B0ED-DBC7A71FE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5915025"/>
            <a:ext cx="87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Médio</a:t>
            </a:r>
          </a:p>
        </p:txBody>
      </p:sp>
      <p:sp>
        <p:nvSpPr>
          <p:cNvPr id="375836" name="Text Box 28">
            <a:extLst>
              <a:ext uri="{FF2B5EF4-FFF2-40B4-BE49-F238E27FC236}">
                <a16:creationId xmlns:a16="http://schemas.microsoft.com/office/drawing/2014/main" id="{E410A17E-3D99-4EAE-8268-714F21B40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5910263"/>
            <a:ext cx="80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Baixo</a:t>
            </a:r>
          </a:p>
        </p:txBody>
      </p:sp>
      <p:sp>
        <p:nvSpPr>
          <p:cNvPr id="375837" name="Text Box 29">
            <a:extLst>
              <a:ext uri="{FF2B5EF4-FFF2-40B4-BE49-F238E27FC236}">
                <a16:creationId xmlns:a16="http://schemas.microsoft.com/office/drawing/2014/main" id="{B10B4156-EA92-40ED-BE6F-BB11AD71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1062038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Volátil</a:t>
            </a:r>
          </a:p>
        </p:txBody>
      </p:sp>
      <p:sp>
        <p:nvSpPr>
          <p:cNvPr id="375838" name="Text Box 30">
            <a:extLst>
              <a:ext uri="{FF2B5EF4-FFF2-40B4-BE49-F238E27FC236}">
                <a16:creationId xmlns:a16="http://schemas.microsoft.com/office/drawing/2014/main" id="{32E08D00-D285-44D1-BB0C-54D905D64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1047750"/>
            <a:ext cx="145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Semi-volátil</a:t>
            </a:r>
          </a:p>
        </p:txBody>
      </p:sp>
      <p:sp>
        <p:nvSpPr>
          <p:cNvPr id="375839" name="Text Box 31">
            <a:extLst>
              <a:ext uri="{FF2B5EF4-FFF2-40B4-BE49-F238E27FC236}">
                <a16:creationId xmlns:a16="http://schemas.microsoft.com/office/drawing/2014/main" id="{EE0239FA-CF4A-49DA-B842-8267E048C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1060450"/>
            <a:ext cx="1390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Não-volátil</a:t>
            </a:r>
          </a:p>
        </p:txBody>
      </p:sp>
      <p:sp>
        <p:nvSpPr>
          <p:cNvPr id="375840" name="Rectangle 32">
            <a:extLst>
              <a:ext uri="{FF2B5EF4-FFF2-40B4-BE49-F238E27FC236}">
                <a16:creationId xmlns:a16="http://schemas.microsoft.com/office/drawing/2014/main" id="{4374D7C9-3B05-4945-8216-70E2AA622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200025"/>
            <a:ext cx="54356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/>
              <a:t>CONTAMINANTES ORGÂNICOS</a:t>
            </a:r>
          </a:p>
        </p:txBody>
      </p:sp>
      <p:sp>
        <p:nvSpPr>
          <p:cNvPr id="375841" name="Oval 33">
            <a:extLst>
              <a:ext uri="{FF2B5EF4-FFF2-40B4-BE49-F238E27FC236}">
                <a16:creationId xmlns:a16="http://schemas.microsoft.com/office/drawing/2014/main" id="{90CBC455-B4AD-423D-B27A-F5BE9071C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2997200"/>
            <a:ext cx="2016125" cy="2808288"/>
          </a:xfrm>
          <a:prstGeom prst="ellipse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Arraste com Ar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F5D16E2D-135E-4B9B-AB05-3CB2E6246A1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299" name="Group 3">
            <a:extLst>
              <a:ext uri="{FF2B5EF4-FFF2-40B4-BE49-F238E27FC236}">
                <a16:creationId xmlns:a16="http://schemas.microsoft.com/office/drawing/2014/main" id="{81FAB9AE-3BED-4CE0-AFFB-151617205C0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636838"/>
            <a:ext cx="3097212" cy="2336800"/>
            <a:chOff x="22" y="1162"/>
            <a:chExt cx="2813" cy="1929"/>
          </a:xfrm>
        </p:grpSpPr>
        <p:sp>
          <p:nvSpPr>
            <p:cNvPr id="376836" name="AutoShape 4">
              <a:extLst>
                <a:ext uri="{FF2B5EF4-FFF2-40B4-BE49-F238E27FC236}">
                  <a16:creationId xmlns:a16="http://schemas.microsoft.com/office/drawing/2014/main" id="{BDCC15D9-272F-4C7A-A8FD-7FDA9C808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1162"/>
              <a:ext cx="1860" cy="415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Compostos Orgânicos</a:t>
              </a:r>
            </a:p>
          </p:txBody>
        </p:sp>
        <p:sp>
          <p:nvSpPr>
            <p:cNvPr id="376837" name="AutoShape 5">
              <a:extLst>
                <a:ext uri="{FF2B5EF4-FFF2-40B4-BE49-F238E27FC236}">
                  <a16:creationId xmlns:a16="http://schemas.microsoft.com/office/drawing/2014/main" id="{AE7A329E-FC5F-424C-833C-CA20C691F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" y="2161"/>
              <a:ext cx="1295" cy="320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Sintéticos</a:t>
              </a:r>
            </a:p>
          </p:txBody>
        </p:sp>
        <p:sp>
          <p:nvSpPr>
            <p:cNvPr id="376838" name="AutoShape 6">
              <a:extLst>
                <a:ext uri="{FF2B5EF4-FFF2-40B4-BE49-F238E27FC236}">
                  <a16:creationId xmlns:a16="http://schemas.microsoft.com/office/drawing/2014/main" id="{CC52130A-8985-4F90-91EF-AB8028CA5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2165"/>
              <a:ext cx="1151" cy="321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Naturais</a:t>
              </a:r>
            </a:p>
          </p:txBody>
        </p:sp>
        <p:cxnSp>
          <p:nvCxnSpPr>
            <p:cNvPr id="55327" name="AutoShape 7">
              <a:extLst>
                <a:ext uri="{FF2B5EF4-FFF2-40B4-BE49-F238E27FC236}">
                  <a16:creationId xmlns:a16="http://schemas.microsoft.com/office/drawing/2014/main" id="{7B23E6DA-8B7C-4644-A951-DDAF321FAFCF}"/>
                </a:ext>
              </a:extLst>
            </p:cNvPr>
            <p:cNvCxnSpPr>
              <a:cxnSpLocks noChangeShapeType="1"/>
              <a:stCxn id="376836" idx="3"/>
              <a:endCxn id="376837" idx="1"/>
            </p:cNvCxnSpPr>
            <p:nvPr/>
          </p:nvCxnSpPr>
          <p:spPr bwMode="auto">
            <a:xfrm rot="5400000">
              <a:off x="510" y="1712"/>
              <a:ext cx="660" cy="392"/>
            </a:xfrm>
            <a:prstGeom prst="bentConnector3">
              <a:avLst>
                <a:gd name="adj1" fmla="val 4378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328" name="AutoShape 8">
              <a:extLst>
                <a:ext uri="{FF2B5EF4-FFF2-40B4-BE49-F238E27FC236}">
                  <a16:creationId xmlns:a16="http://schemas.microsoft.com/office/drawing/2014/main" id="{325D1D50-62CA-439B-9D52-9C5BE477C82A}"/>
                </a:ext>
              </a:extLst>
            </p:cNvPr>
            <p:cNvCxnSpPr>
              <a:cxnSpLocks noChangeShapeType="1"/>
              <a:stCxn id="376836" idx="3"/>
              <a:endCxn id="376838" idx="1"/>
            </p:cNvCxnSpPr>
            <p:nvPr/>
          </p:nvCxnSpPr>
          <p:spPr bwMode="auto">
            <a:xfrm rot="16200000" flipH="1">
              <a:off x="1184" y="1430"/>
              <a:ext cx="662" cy="958"/>
            </a:xfrm>
            <a:prstGeom prst="bentConnector3">
              <a:avLst>
                <a:gd name="adj1" fmla="val 43806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329" name="Text Box 9">
              <a:extLst>
                <a:ext uri="{FF2B5EF4-FFF2-40B4-BE49-F238E27FC236}">
                  <a16:creationId xmlns:a16="http://schemas.microsoft.com/office/drawing/2014/main" id="{A7F405DF-A393-4375-84D0-32E058DE79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" y="2839"/>
              <a:ext cx="7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400"/>
            </a:p>
          </p:txBody>
        </p:sp>
        <p:sp>
          <p:nvSpPr>
            <p:cNvPr id="55330" name="Oval 10">
              <a:extLst>
                <a:ext uri="{FF2B5EF4-FFF2-40B4-BE49-F238E27FC236}">
                  <a16:creationId xmlns:a16="http://schemas.microsoft.com/office/drawing/2014/main" id="{231C2281-6B8D-4C42-91A2-2616C3145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1933"/>
              <a:ext cx="2813" cy="816"/>
            </a:xfrm>
            <a:prstGeom prst="ellipse">
              <a:avLst/>
            </a:prstGeom>
            <a:solidFill>
              <a:srgbClr val="33CCCC">
                <a:alpha val="39999"/>
              </a:srgbClr>
            </a:solidFill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376843" name="Text Box 11">
            <a:extLst>
              <a:ext uri="{FF2B5EF4-FFF2-40B4-BE49-F238E27FC236}">
                <a16:creationId xmlns:a16="http://schemas.microsoft.com/office/drawing/2014/main" id="{CBC2594F-649B-4D3A-9999-54FAA0010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6296025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Peso Molecular</a:t>
            </a:r>
          </a:p>
        </p:txBody>
      </p:sp>
      <p:sp>
        <p:nvSpPr>
          <p:cNvPr id="376844" name="Text Box 12">
            <a:extLst>
              <a:ext uri="{FF2B5EF4-FFF2-40B4-BE49-F238E27FC236}">
                <a16:creationId xmlns:a16="http://schemas.microsoft.com/office/drawing/2014/main" id="{ED25B892-5E29-4F1D-92BA-C6326AAFB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620713"/>
            <a:ext cx="174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Volatilidade</a:t>
            </a:r>
          </a:p>
        </p:txBody>
      </p:sp>
      <p:sp>
        <p:nvSpPr>
          <p:cNvPr id="376845" name="Text Box 13">
            <a:extLst>
              <a:ext uri="{FF2B5EF4-FFF2-40B4-BE49-F238E27FC236}">
                <a16:creationId xmlns:a16="http://schemas.microsoft.com/office/drawing/2014/main" id="{8F222309-DBA5-4689-A2B8-4A1AFA878EA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82900" y="3460751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Polaridade</a:t>
            </a:r>
          </a:p>
        </p:txBody>
      </p:sp>
      <p:sp>
        <p:nvSpPr>
          <p:cNvPr id="376846" name="Rectangle 14">
            <a:extLst>
              <a:ext uri="{FF2B5EF4-FFF2-40B4-BE49-F238E27FC236}">
                <a16:creationId xmlns:a16="http://schemas.microsoft.com/office/drawing/2014/main" id="{042E1DD5-249B-4E49-989B-7FCA45987B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6847" name="Rectangle 15">
            <a:extLst>
              <a:ext uri="{FF2B5EF4-FFF2-40B4-BE49-F238E27FC236}">
                <a16:creationId xmlns:a16="http://schemas.microsoft.com/office/drawing/2014/main" id="{EFDBF2D0-73DA-4621-8F6F-79857451C8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438943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5305" name="Rectangle 16">
            <a:extLst>
              <a:ext uri="{FF2B5EF4-FFF2-40B4-BE49-F238E27FC236}">
                <a16:creationId xmlns:a16="http://schemas.microsoft.com/office/drawing/2014/main" id="{D00ED6F0-B3D6-4CB0-B1EB-23F5C9D30D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1600" b="1"/>
          </a:p>
        </p:txBody>
      </p:sp>
      <p:sp>
        <p:nvSpPr>
          <p:cNvPr id="376849" name="Rectangle 17">
            <a:extLst>
              <a:ext uri="{FF2B5EF4-FFF2-40B4-BE49-F238E27FC236}">
                <a16:creationId xmlns:a16="http://schemas.microsoft.com/office/drawing/2014/main" id="{6E42F327-4549-4255-AA2F-38BA6C37E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6850" name="Rectangle 18">
            <a:extLst>
              <a:ext uri="{FF2B5EF4-FFF2-40B4-BE49-F238E27FC236}">
                <a16:creationId xmlns:a16="http://schemas.microsoft.com/office/drawing/2014/main" id="{7D277B55-146D-4959-B8D9-EE80D41C84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2949575"/>
            <a:ext cx="1436688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6851" name="Rectangle 19">
            <a:extLst>
              <a:ext uri="{FF2B5EF4-FFF2-40B4-BE49-F238E27FC236}">
                <a16:creationId xmlns:a16="http://schemas.microsoft.com/office/drawing/2014/main" id="{D9F0A88E-F5B8-4E7E-A2C1-7DEAD98B67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6852" name="Rectangle 20">
            <a:extLst>
              <a:ext uri="{FF2B5EF4-FFF2-40B4-BE49-F238E27FC236}">
                <a16:creationId xmlns:a16="http://schemas.microsoft.com/office/drawing/2014/main" id="{5BAAA814-FA14-49C4-A37E-26B44564B7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1509713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6853" name="Rectangle 21">
            <a:extLst>
              <a:ext uri="{FF2B5EF4-FFF2-40B4-BE49-F238E27FC236}">
                <a16:creationId xmlns:a16="http://schemas.microsoft.com/office/drawing/2014/main" id="{2FE3C0DD-26AB-48C4-92AE-140519A412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151288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6854" name="Rectangle 22">
            <a:extLst>
              <a:ext uri="{FF2B5EF4-FFF2-40B4-BE49-F238E27FC236}">
                <a16:creationId xmlns:a16="http://schemas.microsoft.com/office/drawing/2014/main" id="{8D02766C-2834-4EBD-AEA9-B44EB0E29B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151288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6855" name="Text Box 23">
            <a:extLst>
              <a:ext uri="{FF2B5EF4-FFF2-40B4-BE49-F238E27FC236}">
                <a16:creationId xmlns:a16="http://schemas.microsoft.com/office/drawing/2014/main" id="{A73D65F5-09EA-4832-8A5F-2B6C63D8F4D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71888" y="4972050"/>
            <a:ext cx="898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Apolar</a:t>
            </a:r>
          </a:p>
        </p:txBody>
      </p:sp>
      <p:sp>
        <p:nvSpPr>
          <p:cNvPr id="376856" name="Text Box 24">
            <a:extLst>
              <a:ext uri="{FF2B5EF4-FFF2-40B4-BE49-F238E27FC236}">
                <a16:creationId xmlns:a16="http://schemas.microsoft.com/office/drawing/2014/main" id="{3D110FC9-E923-4219-A486-38715FFA605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15506" y="3515519"/>
            <a:ext cx="1350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Semi-polar</a:t>
            </a:r>
          </a:p>
        </p:txBody>
      </p:sp>
      <p:sp>
        <p:nvSpPr>
          <p:cNvPr id="376857" name="Text Box 25">
            <a:extLst>
              <a:ext uri="{FF2B5EF4-FFF2-40B4-BE49-F238E27FC236}">
                <a16:creationId xmlns:a16="http://schemas.microsoft.com/office/drawing/2014/main" id="{3126B4E5-DF76-45A6-AB4C-46A8D5B479A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29831" y="2029619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</a:t>
            </a:r>
          </a:p>
        </p:txBody>
      </p:sp>
      <p:sp>
        <p:nvSpPr>
          <p:cNvPr id="376858" name="Text Box 26">
            <a:extLst>
              <a:ext uri="{FF2B5EF4-FFF2-40B4-BE49-F238E27FC236}">
                <a16:creationId xmlns:a16="http://schemas.microsoft.com/office/drawing/2014/main" id="{076E1EAD-6D25-419C-A95B-1F37B0EF0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688" y="5922963"/>
            <a:ext cx="62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Alto</a:t>
            </a:r>
          </a:p>
        </p:txBody>
      </p:sp>
      <p:sp>
        <p:nvSpPr>
          <p:cNvPr id="376859" name="Text Box 27">
            <a:extLst>
              <a:ext uri="{FF2B5EF4-FFF2-40B4-BE49-F238E27FC236}">
                <a16:creationId xmlns:a16="http://schemas.microsoft.com/office/drawing/2014/main" id="{F901CC91-AF16-4920-B8F1-2FD26D305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5915025"/>
            <a:ext cx="87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Médio</a:t>
            </a:r>
          </a:p>
        </p:txBody>
      </p:sp>
      <p:sp>
        <p:nvSpPr>
          <p:cNvPr id="376860" name="Text Box 28">
            <a:extLst>
              <a:ext uri="{FF2B5EF4-FFF2-40B4-BE49-F238E27FC236}">
                <a16:creationId xmlns:a16="http://schemas.microsoft.com/office/drawing/2014/main" id="{68D64067-ACB8-4E26-A58A-3DB1FDFA8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5910263"/>
            <a:ext cx="80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Baixo</a:t>
            </a:r>
          </a:p>
        </p:txBody>
      </p:sp>
      <p:sp>
        <p:nvSpPr>
          <p:cNvPr id="376861" name="Text Box 29">
            <a:extLst>
              <a:ext uri="{FF2B5EF4-FFF2-40B4-BE49-F238E27FC236}">
                <a16:creationId xmlns:a16="http://schemas.microsoft.com/office/drawing/2014/main" id="{7EDF6184-CFFD-4618-9B09-DFFBE085F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1062038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Volátil</a:t>
            </a:r>
          </a:p>
        </p:txBody>
      </p:sp>
      <p:sp>
        <p:nvSpPr>
          <p:cNvPr id="376862" name="Text Box 30">
            <a:extLst>
              <a:ext uri="{FF2B5EF4-FFF2-40B4-BE49-F238E27FC236}">
                <a16:creationId xmlns:a16="http://schemas.microsoft.com/office/drawing/2014/main" id="{A8864723-28BF-4D96-BD54-92A22D0EA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1047750"/>
            <a:ext cx="145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Semi-volátil</a:t>
            </a:r>
          </a:p>
        </p:txBody>
      </p:sp>
      <p:sp>
        <p:nvSpPr>
          <p:cNvPr id="376863" name="Text Box 31">
            <a:extLst>
              <a:ext uri="{FF2B5EF4-FFF2-40B4-BE49-F238E27FC236}">
                <a16:creationId xmlns:a16="http://schemas.microsoft.com/office/drawing/2014/main" id="{39BD09C7-2C46-46FD-BA59-CBB4F1D1A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1060450"/>
            <a:ext cx="1390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Não-volátil</a:t>
            </a:r>
          </a:p>
        </p:txBody>
      </p:sp>
      <p:sp>
        <p:nvSpPr>
          <p:cNvPr id="376864" name="Rectangle 32">
            <a:extLst>
              <a:ext uri="{FF2B5EF4-FFF2-40B4-BE49-F238E27FC236}">
                <a16:creationId xmlns:a16="http://schemas.microsoft.com/office/drawing/2014/main" id="{DD61FEF8-6E54-446E-B8C9-BBFA95778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200025"/>
            <a:ext cx="54356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/>
              <a:t>CONTAMINANTES ORGÂNICOS</a:t>
            </a:r>
          </a:p>
        </p:txBody>
      </p:sp>
      <p:sp>
        <p:nvSpPr>
          <p:cNvPr id="376865" name="Oval 33">
            <a:extLst>
              <a:ext uri="{FF2B5EF4-FFF2-40B4-BE49-F238E27FC236}">
                <a16:creationId xmlns:a16="http://schemas.microsoft.com/office/drawing/2014/main" id="{15A1D401-A3BA-4E19-9353-34DE932E2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2997200"/>
            <a:ext cx="2016125" cy="2808288"/>
          </a:xfrm>
          <a:prstGeom prst="ellipse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Arraste com Ar</a:t>
            </a:r>
          </a:p>
        </p:txBody>
      </p:sp>
      <p:sp>
        <p:nvSpPr>
          <p:cNvPr id="376866" name="Oval 34">
            <a:extLst>
              <a:ext uri="{FF2B5EF4-FFF2-40B4-BE49-F238E27FC236}">
                <a16:creationId xmlns:a16="http://schemas.microsoft.com/office/drawing/2014/main" id="{C867D23C-06B3-4BD6-8A3C-3E9E707E1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916113"/>
            <a:ext cx="2592387" cy="2303462"/>
          </a:xfrm>
          <a:prstGeom prst="ellipse">
            <a:avLst/>
          </a:prstGeom>
          <a:solidFill>
            <a:srgbClr val="008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Adsorção em Carvão Ativado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4D117293-B489-458D-A699-86CD07E3F55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323" name="Group 3">
            <a:extLst>
              <a:ext uri="{FF2B5EF4-FFF2-40B4-BE49-F238E27FC236}">
                <a16:creationId xmlns:a16="http://schemas.microsoft.com/office/drawing/2014/main" id="{96E43012-7306-4B52-839B-B36224D22B9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636838"/>
            <a:ext cx="3097212" cy="2336800"/>
            <a:chOff x="22" y="1162"/>
            <a:chExt cx="2813" cy="1929"/>
          </a:xfrm>
        </p:grpSpPr>
        <p:sp>
          <p:nvSpPr>
            <p:cNvPr id="377860" name="AutoShape 4">
              <a:extLst>
                <a:ext uri="{FF2B5EF4-FFF2-40B4-BE49-F238E27FC236}">
                  <a16:creationId xmlns:a16="http://schemas.microsoft.com/office/drawing/2014/main" id="{54D78EFA-D6B5-41D9-9AE4-0F271546F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1162"/>
              <a:ext cx="1860" cy="415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Compostos Orgânicos</a:t>
              </a:r>
            </a:p>
          </p:txBody>
        </p:sp>
        <p:sp>
          <p:nvSpPr>
            <p:cNvPr id="377861" name="AutoShape 5">
              <a:extLst>
                <a:ext uri="{FF2B5EF4-FFF2-40B4-BE49-F238E27FC236}">
                  <a16:creationId xmlns:a16="http://schemas.microsoft.com/office/drawing/2014/main" id="{3C09C076-4502-4726-B948-619584E31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" y="2161"/>
              <a:ext cx="1295" cy="320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Sintéticos</a:t>
              </a:r>
            </a:p>
          </p:txBody>
        </p:sp>
        <p:sp>
          <p:nvSpPr>
            <p:cNvPr id="377862" name="AutoShape 6">
              <a:extLst>
                <a:ext uri="{FF2B5EF4-FFF2-40B4-BE49-F238E27FC236}">
                  <a16:creationId xmlns:a16="http://schemas.microsoft.com/office/drawing/2014/main" id="{1F53A98B-2667-4C8D-9BBD-1AB576443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2165"/>
              <a:ext cx="1151" cy="321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Naturais</a:t>
              </a:r>
            </a:p>
          </p:txBody>
        </p:sp>
        <p:cxnSp>
          <p:nvCxnSpPr>
            <p:cNvPr id="56352" name="AutoShape 7">
              <a:extLst>
                <a:ext uri="{FF2B5EF4-FFF2-40B4-BE49-F238E27FC236}">
                  <a16:creationId xmlns:a16="http://schemas.microsoft.com/office/drawing/2014/main" id="{345C4565-D2B3-4B9B-B729-0F72507B3BF5}"/>
                </a:ext>
              </a:extLst>
            </p:cNvPr>
            <p:cNvCxnSpPr>
              <a:cxnSpLocks noChangeShapeType="1"/>
              <a:stCxn id="377860" idx="3"/>
              <a:endCxn id="377861" idx="1"/>
            </p:cNvCxnSpPr>
            <p:nvPr/>
          </p:nvCxnSpPr>
          <p:spPr bwMode="auto">
            <a:xfrm rot="5400000">
              <a:off x="510" y="1712"/>
              <a:ext cx="660" cy="392"/>
            </a:xfrm>
            <a:prstGeom prst="bentConnector3">
              <a:avLst>
                <a:gd name="adj1" fmla="val 4378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353" name="AutoShape 8">
              <a:extLst>
                <a:ext uri="{FF2B5EF4-FFF2-40B4-BE49-F238E27FC236}">
                  <a16:creationId xmlns:a16="http://schemas.microsoft.com/office/drawing/2014/main" id="{6C92962F-B672-4759-B1D5-B19942A9486D}"/>
                </a:ext>
              </a:extLst>
            </p:cNvPr>
            <p:cNvCxnSpPr>
              <a:cxnSpLocks noChangeShapeType="1"/>
              <a:stCxn id="377860" idx="3"/>
              <a:endCxn id="377862" idx="1"/>
            </p:cNvCxnSpPr>
            <p:nvPr/>
          </p:nvCxnSpPr>
          <p:spPr bwMode="auto">
            <a:xfrm rot="16200000" flipH="1">
              <a:off x="1184" y="1430"/>
              <a:ext cx="662" cy="958"/>
            </a:xfrm>
            <a:prstGeom prst="bentConnector3">
              <a:avLst>
                <a:gd name="adj1" fmla="val 43806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354" name="Text Box 9">
              <a:extLst>
                <a:ext uri="{FF2B5EF4-FFF2-40B4-BE49-F238E27FC236}">
                  <a16:creationId xmlns:a16="http://schemas.microsoft.com/office/drawing/2014/main" id="{7B888759-AD0A-4CA7-A608-A324C93F6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" y="2839"/>
              <a:ext cx="7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400"/>
            </a:p>
          </p:txBody>
        </p:sp>
        <p:sp>
          <p:nvSpPr>
            <p:cNvPr id="56355" name="Oval 10">
              <a:extLst>
                <a:ext uri="{FF2B5EF4-FFF2-40B4-BE49-F238E27FC236}">
                  <a16:creationId xmlns:a16="http://schemas.microsoft.com/office/drawing/2014/main" id="{9A91BA53-5B7D-4588-AF01-35C16C7E1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1933"/>
              <a:ext cx="2813" cy="816"/>
            </a:xfrm>
            <a:prstGeom prst="ellipse">
              <a:avLst/>
            </a:prstGeom>
            <a:solidFill>
              <a:srgbClr val="33CCCC">
                <a:alpha val="39999"/>
              </a:srgbClr>
            </a:solidFill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377867" name="Text Box 11">
            <a:extLst>
              <a:ext uri="{FF2B5EF4-FFF2-40B4-BE49-F238E27FC236}">
                <a16:creationId xmlns:a16="http://schemas.microsoft.com/office/drawing/2014/main" id="{0F2E1FB1-16CD-4EBC-B466-63D6C61A7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6296025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Peso Molecular</a:t>
            </a:r>
          </a:p>
        </p:txBody>
      </p:sp>
      <p:sp>
        <p:nvSpPr>
          <p:cNvPr id="377868" name="Text Box 12">
            <a:extLst>
              <a:ext uri="{FF2B5EF4-FFF2-40B4-BE49-F238E27FC236}">
                <a16:creationId xmlns:a16="http://schemas.microsoft.com/office/drawing/2014/main" id="{8A8AC805-1138-48A1-9467-2D4AC18E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620713"/>
            <a:ext cx="174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Volatilidade</a:t>
            </a:r>
          </a:p>
        </p:txBody>
      </p:sp>
      <p:sp>
        <p:nvSpPr>
          <p:cNvPr id="377869" name="Text Box 13">
            <a:extLst>
              <a:ext uri="{FF2B5EF4-FFF2-40B4-BE49-F238E27FC236}">
                <a16:creationId xmlns:a16="http://schemas.microsoft.com/office/drawing/2014/main" id="{2A16D7EC-F6FF-49BA-826E-B19AA3571FC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82900" y="3460751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Polaridade</a:t>
            </a:r>
          </a:p>
        </p:txBody>
      </p:sp>
      <p:sp>
        <p:nvSpPr>
          <p:cNvPr id="377870" name="Rectangle 14">
            <a:extLst>
              <a:ext uri="{FF2B5EF4-FFF2-40B4-BE49-F238E27FC236}">
                <a16:creationId xmlns:a16="http://schemas.microsoft.com/office/drawing/2014/main" id="{95BF9E74-4AFD-4ABD-9667-59EE0AAC24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7871" name="Rectangle 15">
            <a:extLst>
              <a:ext uri="{FF2B5EF4-FFF2-40B4-BE49-F238E27FC236}">
                <a16:creationId xmlns:a16="http://schemas.microsoft.com/office/drawing/2014/main" id="{580FA504-CA05-4C3A-9C59-EAB2D5A4ED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438943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6329" name="Rectangle 16">
            <a:extLst>
              <a:ext uri="{FF2B5EF4-FFF2-40B4-BE49-F238E27FC236}">
                <a16:creationId xmlns:a16="http://schemas.microsoft.com/office/drawing/2014/main" id="{FEF0FE04-D6C9-4AE7-95A1-82805836B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1600" b="1"/>
          </a:p>
        </p:txBody>
      </p:sp>
      <p:sp>
        <p:nvSpPr>
          <p:cNvPr id="377873" name="Rectangle 17">
            <a:extLst>
              <a:ext uri="{FF2B5EF4-FFF2-40B4-BE49-F238E27FC236}">
                <a16:creationId xmlns:a16="http://schemas.microsoft.com/office/drawing/2014/main" id="{B49BB184-7D06-4156-B113-3F56840A1F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7874" name="Rectangle 18">
            <a:extLst>
              <a:ext uri="{FF2B5EF4-FFF2-40B4-BE49-F238E27FC236}">
                <a16:creationId xmlns:a16="http://schemas.microsoft.com/office/drawing/2014/main" id="{6A3C974B-0F6C-4CC5-8D78-B8226CABD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2949575"/>
            <a:ext cx="1436688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7875" name="Rectangle 19">
            <a:extLst>
              <a:ext uri="{FF2B5EF4-FFF2-40B4-BE49-F238E27FC236}">
                <a16:creationId xmlns:a16="http://schemas.microsoft.com/office/drawing/2014/main" id="{AF872608-7761-404B-91F9-0EB5E868E6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7876" name="Rectangle 20">
            <a:extLst>
              <a:ext uri="{FF2B5EF4-FFF2-40B4-BE49-F238E27FC236}">
                <a16:creationId xmlns:a16="http://schemas.microsoft.com/office/drawing/2014/main" id="{0B16B82E-748C-41D2-8005-AD8BF36622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1509713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7877" name="Rectangle 21">
            <a:extLst>
              <a:ext uri="{FF2B5EF4-FFF2-40B4-BE49-F238E27FC236}">
                <a16:creationId xmlns:a16="http://schemas.microsoft.com/office/drawing/2014/main" id="{9C36ACB3-E34A-4BBB-B9DD-4DC6862D0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151288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7878" name="Rectangle 22">
            <a:extLst>
              <a:ext uri="{FF2B5EF4-FFF2-40B4-BE49-F238E27FC236}">
                <a16:creationId xmlns:a16="http://schemas.microsoft.com/office/drawing/2014/main" id="{B479F490-C24D-4412-AD88-7DB2A86069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151288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7879" name="Text Box 23">
            <a:extLst>
              <a:ext uri="{FF2B5EF4-FFF2-40B4-BE49-F238E27FC236}">
                <a16:creationId xmlns:a16="http://schemas.microsoft.com/office/drawing/2014/main" id="{B1C66DFA-0E36-4058-B348-9A0405A4BFF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71888" y="4972050"/>
            <a:ext cx="898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Apolar</a:t>
            </a:r>
          </a:p>
        </p:txBody>
      </p:sp>
      <p:sp>
        <p:nvSpPr>
          <p:cNvPr id="377880" name="Text Box 24">
            <a:extLst>
              <a:ext uri="{FF2B5EF4-FFF2-40B4-BE49-F238E27FC236}">
                <a16:creationId xmlns:a16="http://schemas.microsoft.com/office/drawing/2014/main" id="{6FBA9B9A-1181-49B2-9D3A-ECDA55BAC12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15506" y="3515519"/>
            <a:ext cx="1350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Semi-polar</a:t>
            </a:r>
          </a:p>
        </p:txBody>
      </p:sp>
      <p:sp>
        <p:nvSpPr>
          <p:cNvPr id="377881" name="Text Box 25">
            <a:extLst>
              <a:ext uri="{FF2B5EF4-FFF2-40B4-BE49-F238E27FC236}">
                <a16:creationId xmlns:a16="http://schemas.microsoft.com/office/drawing/2014/main" id="{AC02DA06-0CBE-4EE8-B7AC-1685D9D347B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29831" y="2029619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</a:t>
            </a:r>
          </a:p>
        </p:txBody>
      </p:sp>
      <p:sp>
        <p:nvSpPr>
          <p:cNvPr id="377882" name="Text Box 26">
            <a:extLst>
              <a:ext uri="{FF2B5EF4-FFF2-40B4-BE49-F238E27FC236}">
                <a16:creationId xmlns:a16="http://schemas.microsoft.com/office/drawing/2014/main" id="{B270FB1C-91B8-4FDE-ABF1-7F1C0D8E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688" y="5922963"/>
            <a:ext cx="62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Alto</a:t>
            </a:r>
          </a:p>
        </p:txBody>
      </p:sp>
      <p:sp>
        <p:nvSpPr>
          <p:cNvPr id="377883" name="Text Box 27">
            <a:extLst>
              <a:ext uri="{FF2B5EF4-FFF2-40B4-BE49-F238E27FC236}">
                <a16:creationId xmlns:a16="http://schemas.microsoft.com/office/drawing/2014/main" id="{E37980FD-BD87-4EFF-92F1-6D23D03DA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5915025"/>
            <a:ext cx="87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Médio</a:t>
            </a:r>
          </a:p>
        </p:txBody>
      </p:sp>
      <p:sp>
        <p:nvSpPr>
          <p:cNvPr id="377884" name="Text Box 28">
            <a:extLst>
              <a:ext uri="{FF2B5EF4-FFF2-40B4-BE49-F238E27FC236}">
                <a16:creationId xmlns:a16="http://schemas.microsoft.com/office/drawing/2014/main" id="{60B8FBA5-A425-4555-A7C1-B77918D9F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5910263"/>
            <a:ext cx="80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Baixo</a:t>
            </a:r>
          </a:p>
        </p:txBody>
      </p:sp>
      <p:sp>
        <p:nvSpPr>
          <p:cNvPr id="377885" name="Text Box 29">
            <a:extLst>
              <a:ext uri="{FF2B5EF4-FFF2-40B4-BE49-F238E27FC236}">
                <a16:creationId xmlns:a16="http://schemas.microsoft.com/office/drawing/2014/main" id="{585A9893-120C-4C9B-8787-89C78E3C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1062038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Volátil</a:t>
            </a:r>
          </a:p>
        </p:txBody>
      </p:sp>
      <p:sp>
        <p:nvSpPr>
          <p:cNvPr id="377886" name="Text Box 30">
            <a:extLst>
              <a:ext uri="{FF2B5EF4-FFF2-40B4-BE49-F238E27FC236}">
                <a16:creationId xmlns:a16="http://schemas.microsoft.com/office/drawing/2014/main" id="{4156FC48-418D-4D47-B32F-8A56D8517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1047750"/>
            <a:ext cx="145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Semi-volátil</a:t>
            </a:r>
          </a:p>
        </p:txBody>
      </p:sp>
      <p:sp>
        <p:nvSpPr>
          <p:cNvPr id="377887" name="Text Box 31">
            <a:extLst>
              <a:ext uri="{FF2B5EF4-FFF2-40B4-BE49-F238E27FC236}">
                <a16:creationId xmlns:a16="http://schemas.microsoft.com/office/drawing/2014/main" id="{C360EAF4-607C-4B97-A6BD-B6B45C038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1060450"/>
            <a:ext cx="1390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Não-volátil</a:t>
            </a:r>
          </a:p>
        </p:txBody>
      </p:sp>
      <p:sp>
        <p:nvSpPr>
          <p:cNvPr id="377888" name="Rectangle 32">
            <a:extLst>
              <a:ext uri="{FF2B5EF4-FFF2-40B4-BE49-F238E27FC236}">
                <a16:creationId xmlns:a16="http://schemas.microsoft.com/office/drawing/2014/main" id="{DBA5EB7A-CF12-4DF2-8A15-DDAD7B33AE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200025"/>
            <a:ext cx="54356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/>
              <a:t>CONTAMINANTES ORGÂNICOS</a:t>
            </a:r>
          </a:p>
        </p:txBody>
      </p:sp>
      <p:sp>
        <p:nvSpPr>
          <p:cNvPr id="377889" name="Oval 33">
            <a:extLst>
              <a:ext uri="{FF2B5EF4-FFF2-40B4-BE49-F238E27FC236}">
                <a16:creationId xmlns:a16="http://schemas.microsoft.com/office/drawing/2014/main" id="{52C93562-2D83-4BB5-ADB8-2246EF35D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2997200"/>
            <a:ext cx="2016125" cy="2808288"/>
          </a:xfrm>
          <a:prstGeom prst="ellipse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Arraste com Ar</a:t>
            </a:r>
          </a:p>
        </p:txBody>
      </p:sp>
      <p:sp>
        <p:nvSpPr>
          <p:cNvPr id="377890" name="Oval 34">
            <a:extLst>
              <a:ext uri="{FF2B5EF4-FFF2-40B4-BE49-F238E27FC236}">
                <a16:creationId xmlns:a16="http://schemas.microsoft.com/office/drawing/2014/main" id="{C296E62E-DA55-4836-9D9A-E09DD9A9E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916113"/>
            <a:ext cx="2663825" cy="2303462"/>
          </a:xfrm>
          <a:prstGeom prst="ellipse">
            <a:avLst/>
          </a:prstGeom>
          <a:solidFill>
            <a:srgbClr val="008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Adsorção em Carvão Ativado</a:t>
            </a:r>
          </a:p>
        </p:txBody>
      </p:sp>
      <p:sp>
        <p:nvSpPr>
          <p:cNvPr id="377891" name="Oval 35">
            <a:extLst>
              <a:ext uri="{FF2B5EF4-FFF2-40B4-BE49-F238E27FC236}">
                <a16:creationId xmlns:a16="http://schemas.microsoft.com/office/drawing/2014/main" id="{18DD6456-3AD3-4113-AA52-090A58071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789363"/>
            <a:ext cx="2303463" cy="2087562"/>
          </a:xfrm>
          <a:prstGeom prst="ellipse">
            <a:avLst/>
          </a:prstGeom>
          <a:solidFill>
            <a:schemeClr val="accent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Ultrafiltração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BBF271E6-750A-4597-AEC7-D93C3643357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347" name="Group 3">
            <a:extLst>
              <a:ext uri="{FF2B5EF4-FFF2-40B4-BE49-F238E27FC236}">
                <a16:creationId xmlns:a16="http://schemas.microsoft.com/office/drawing/2014/main" id="{6D1963AD-86B0-437A-9D54-BB9102510DC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636838"/>
            <a:ext cx="3097212" cy="2336800"/>
            <a:chOff x="22" y="1162"/>
            <a:chExt cx="2813" cy="1929"/>
          </a:xfrm>
        </p:grpSpPr>
        <p:sp>
          <p:nvSpPr>
            <p:cNvPr id="378884" name="AutoShape 4">
              <a:extLst>
                <a:ext uri="{FF2B5EF4-FFF2-40B4-BE49-F238E27FC236}">
                  <a16:creationId xmlns:a16="http://schemas.microsoft.com/office/drawing/2014/main" id="{A091EA39-6CD8-4471-A4C0-2C26AC7C4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1162"/>
              <a:ext cx="1860" cy="415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Compostos Orgânicos</a:t>
              </a:r>
            </a:p>
          </p:txBody>
        </p:sp>
        <p:sp>
          <p:nvSpPr>
            <p:cNvPr id="378885" name="AutoShape 5">
              <a:extLst>
                <a:ext uri="{FF2B5EF4-FFF2-40B4-BE49-F238E27FC236}">
                  <a16:creationId xmlns:a16="http://schemas.microsoft.com/office/drawing/2014/main" id="{3FE76EBE-6EDE-41BE-B1D3-F5FF18D00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" y="2161"/>
              <a:ext cx="1295" cy="320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Sintéticos</a:t>
              </a:r>
            </a:p>
          </p:txBody>
        </p:sp>
        <p:sp>
          <p:nvSpPr>
            <p:cNvPr id="378886" name="AutoShape 6">
              <a:extLst>
                <a:ext uri="{FF2B5EF4-FFF2-40B4-BE49-F238E27FC236}">
                  <a16:creationId xmlns:a16="http://schemas.microsoft.com/office/drawing/2014/main" id="{E84BEE3E-B74D-4FAC-8316-D052A2E83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2165"/>
              <a:ext cx="1151" cy="321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Naturais</a:t>
              </a:r>
            </a:p>
          </p:txBody>
        </p:sp>
        <p:cxnSp>
          <p:nvCxnSpPr>
            <p:cNvPr id="57377" name="AutoShape 7">
              <a:extLst>
                <a:ext uri="{FF2B5EF4-FFF2-40B4-BE49-F238E27FC236}">
                  <a16:creationId xmlns:a16="http://schemas.microsoft.com/office/drawing/2014/main" id="{E0431078-5E93-4EB3-B46F-DAF96D4162F7}"/>
                </a:ext>
              </a:extLst>
            </p:cNvPr>
            <p:cNvCxnSpPr>
              <a:cxnSpLocks noChangeShapeType="1"/>
              <a:stCxn id="378884" idx="3"/>
              <a:endCxn id="378885" idx="1"/>
            </p:cNvCxnSpPr>
            <p:nvPr/>
          </p:nvCxnSpPr>
          <p:spPr bwMode="auto">
            <a:xfrm rot="5400000">
              <a:off x="510" y="1712"/>
              <a:ext cx="660" cy="392"/>
            </a:xfrm>
            <a:prstGeom prst="bentConnector3">
              <a:avLst>
                <a:gd name="adj1" fmla="val 4378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78" name="AutoShape 8">
              <a:extLst>
                <a:ext uri="{FF2B5EF4-FFF2-40B4-BE49-F238E27FC236}">
                  <a16:creationId xmlns:a16="http://schemas.microsoft.com/office/drawing/2014/main" id="{3B6E8274-8A63-4388-AFBB-5345D3258D91}"/>
                </a:ext>
              </a:extLst>
            </p:cNvPr>
            <p:cNvCxnSpPr>
              <a:cxnSpLocks noChangeShapeType="1"/>
              <a:stCxn id="378884" idx="3"/>
              <a:endCxn id="378886" idx="1"/>
            </p:cNvCxnSpPr>
            <p:nvPr/>
          </p:nvCxnSpPr>
          <p:spPr bwMode="auto">
            <a:xfrm rot="16200000" flipH="1">
              <a:off x="1184" y="1430"/>
              <a:ext cx="662" cy="958"/>
            </a:xfrm>
            <a:prstGeom prst="bentConnector3">
              <a:avLst>
                <a:gd name="adj1" fmla="val 43806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7379" name="Text Box 9">
              <a:extLst>
                <a:ext uri="{FF2B5EF4-FFF2-40B4-BE49-F238E27FC236}">
                  <a16:creationId xmlns:a16="http://schemas.microsoft.com/office/drawing/2014/main" id="{7B7925ED-1A66-4AFC-AFD7-DE82A730F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" y="2839"/>
              <a:ext cx="7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400"/>
            </a:p>
          </p:txBody>
        </p:sp>
        <p:sp>
          <p:nvSpPr>
            <p:cNvPr id="57380" name="Oval 10">
              <a:extLst>
                <a:ext uri="{FF2B5EF4-FFF2-40B4-BE49-F238E27FC236}">
                  <a16:creationId xmlns:a16="http://schemas.microsoft.com/office/drawing/2014/main" id="{94DBE187-5C48-43C5-9ED7-A9877DE23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1933"/>
              <a:ext cx="2813" cy="816"/>
            </a:xfrm>
            <a:prstGeom prst="ellipse">
              <a:avLst/>
            </a:prstGeom>
            <a:solidFill>
              <a:srgbClr val="33CCCC">
                <a:alpha val="39999"/>
              </a:srgbClr>
            </a:solidFill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378891" name="Text Box 11">
            <a:extLst>
              <a:ext uri="{FF2B5EF4-FFF2-40B4-BE49-F238E27FC236}">
                <a16:creationId xmlns:a16="http://schemas.microsoft.com/office/drawing/2014/main" id="{37E0CD44-2663-4F7C-B272-CF1F02D4E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6296025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Peso Molecular</a:t>
            </a:r>
          </a:p>
        </p:txBody>
      </p:sp>
      <p:sp>
        <p:nvSpPr>
          <p:cNvPr id="378892" name="Text Box 12">
            <a:extLst>
              <a:ext uri="{FF2B5EF4-FFF2-40B4-BE49-F238E27FC236}">
                <a16:creationId xmlns:a16="http://schemas.microsoft.com/office/drawing/2014/main" id="{F5D7DBF3-F8E9-45C9-BD81-F3F4FECAB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620713"/>
            <a:ext cx="174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Volatilidade</a:t>
            </a:r>
          </a:p>
        </p:txBody>
      </p:sp>
      <p:sp>
        <p:nvSpPr>
          <p:cNvPr id="378893" name="Text Box 13">
            <a:extLst>
              <a:ext uri="{FF2B5EF4-FFF2-40B4-BE49-F238E27FC236}">
                <a16:creationId xmlns:a16="http://schemas.microsoft.com/office/drawing/2014/main" id="{D062B77A-E104-4B75-8975-1384ED5FFB1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82900" y="3460751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Polaridade</a:t>
            </a:r>
          </a:p>
        </p:txBody>
      </p:sp>
      <p:sp>
        <p:nvSpPr>
          <p:cNvPr id="378894" name="Rectangle 14">
            <a:extLst>
              <a:ext uri="{FF2B5EF4-FFF2-40B4-BE49-F238E27FC236}">
                <a16:creationId xmlns:a16="http://schemas.microsoft.com/office/drawing/2014/main" id="{3D318B4B-955B-42E0-BFCE-15061DDE56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8895" name="Rectangle 15">
            <a:extLst>
              <a:ext uri="{FF2B5EF4-FFF2-40B4-BE49-F238E27FC236}">
                <a16:creationId xmlns:a16="http://schemas.microsoft.com/office/drawing/2014/main" id="{04F66F6E-5D6B-45CC-917A-F6D77E61F6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438943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7353" name="Rectangle 16">
            <a:extLst>
              <a:ext uri="{FF2B5EF4-FFF2-40B4-BE49-F238E27FC236}">
                <a16:creationId xmlns:a16="http://schemas.microsoft.com/office/drawing/2014/main" id="{1562E3C1-92F9-4248-BE90-3BA76AB353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1600" b="1"/>
          </a:p>
        </p:txBody>
      </p:sp>
      <p:sp>
        <p:nvSpPr>
          <p:cNvPr id="378897" name="Rectangle 17">
            <a:extLst>
              <a:ext uri="{FF2B5EF4-FFF2-40B4-BE49-F238E27FC236}">
                <a16:creationId xmlns:a16="http://schemas.microsoft.com/office/drawing/2014/main" id="{BB07C470-644C-40C4-A4D1-8FE1B277ED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8898" name="Rectangle 18">
            <a:extLst>
              <a:ext uri="{FF2B5EF4-FFF2-40B4-BE49-F238E27FC236}">
                <a16:creationId xmlns:a16="http://schemas.microsoft.com/office/drawing/2014/main" id="{D98134BE-C28E-4019-9D7E-F58E7D1C5F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2949575"/>
            <a:ext cx="1436688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8899" name="Rectangle 19">
            <a:extLst>
              <a:ext uri="{FF2B5EF4-FFF2-40B4-BE49-F238E27FC236}">
                <a16:creationId xmlns:a16="http://schemas.microsoft.com/office/drawing/2014/main" id="{8A1AE88F-8D3D-4705-86D4-CA644DE231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8900" name="Rectangle 20">
            <a:extLst>
              <a:ext uri="{FF2B5EF4-FFF2-40B4-BE49-F238E27FC236}">
                <a16:creationId xmlns:a16="http://schemas.microsoft.com/office/drawing/2014/main" id="{4DE43C29-6B8E-4184-824A-55C321C421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1509713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8901" name="Rectangle 21">
            <a:extLst>
              <a:ext uri="{FF2B5EF4-FFF2-40B4-BE49-F238E27FC236}">
                <a16:creationId xmlns:a16="http://schemas.microsoft.com/office/drawing/2014/main" id="{AB64CF1F-4D0A-4AAE-AE7A-2CBDD574C8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151288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8902" name="Rectangle 22">
            <a:extLst>
              <a:ext uri="{FF2B5EF4-FFF2-40B4-BE49-F238E27FC236}">
                <a16:creationId xmlns:a16="http://schemas.microsoft.com/office/drawing/2014/main" id="{FA16CA54-946C-4E6F-B4D0-E6C0B4A4C7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151288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8903" name="Text Box 23">
            <a:extLst>
              <a:ext uri="{FF2B5EF4-FFF2-40B4-BE49-F238E27FC236}">
                <a16:creationId xmlns:a16="http://schemas.microsoft.com/office/drawing/2014/main" id="{0FCBAEF8-6312-4EA8-89A8-E3F65E0CA51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71888" y="4972050"/>
            <a:ext cx="898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Apolar</a:t>
            </a:r>
          </a:p>
        </p:txBody>
      </p:sp>
      <p:sp>
        <p:nvSpPr>
          <p:cNvPr id="378904" name="Text Box 24">
            <a:extLst>
              <a:ext uri="{FF2B5EF4-FFF2-40B4-BE49-F238E27FC236}">
                <a16:creationId xmlns:a16="http://schemas.microsoft.com/office/drawing/2014/main" id="{5D7C99FF-FC52-405E-B604-68D29108D23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15506" y="3515519"/>
            <a:ext cx="1350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Semi-polar</a:t>
            </a:r>
          </a:p>
        </p:txBody>
      </p:sp>
      <p:sp>
        <p:nvSpPr>
          <p:cNvPr id="378905" name="Text Box 25">
            <a:extLst>
              <a:ext uri="{FF2B5EF4-FFF2-40B4-BE49-F238E27FC236}">
                <a16:creationId xmlns:a16="http://schemas.microsoft.com/office/drawing/2014/main" id="{829D251A-3876-4417-9EC8-095E1AE0D4F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29831" y="2029619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</a:t>
            </a:r>
          </a:p>
        </p:txBody>
      </p:sp>
      <p:sp>
        <p:nvSpPr>
          <p:cNvPr id="378906" name="Text Box 26">
            <a:extLst>
              <a:ext uri="{FF2B5EF4-FFF2-40B4-BE49-F238E27FC236}">
                <a16:creationId xmlns:a16="http://schemas.microsoft.com/office/drawing/2014/main" id="{CAB1BB65-B5CC-4DEF-8E0B-6608808C5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688" y="5922963"/>
            <a:ext cx="62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Alto</a:t>
            </a:r>
          </a:p>
        </p:txBody>
      </p:sp>
      <p:sp>
        <p:nvSpPr>
          <p:cNvPr id="378907" name="Text Box 27">
            <a:extLst>
              <a:ext uri="{FF2B5EF4-FFF2-40B4-BE49-F238E27FC236}">
                <a16:creationId xmlns:a16="http://schemas.microsoft.com/office/drawing/2014/main" id="{C5EBF02E-D7B3-4C72-BF1A-669DBDBB7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5915025"/>
            <a:ext cx="87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Médio</a:t>
            </a:r>
          </a:p>
        </p:txBody>
      </p:sp>
      <p:sp>
        <p:nvSpPr>
          <p:cNvPr id="378908" name="Text Box 28">
            <a:extLst>
              <a:ext uri="{FF2B5EF4-FFF2-40B4-BE49-F238E27FC236}">
                <a16:creationId xmlns:a16="http://schemas.microsoft.com/office/drawing/2014/main" id="{35447019-E51D-40E4-8B7D-07CA59A98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5910263"/>
            <a:ext cx="80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Baixo</a:t>
            </a:r>
          </a:p>
        </p:txBody>
      </p:sp>
      <p:sp>
        <p:nvSpPr>
          <p:cNvPr id="378909" name="Text Box 29">
            <a:extLst>
              <a:ext uri="{FF2B5EF4-FFF2-40B4-BE49-F238E27FC236}">
                <a16:creationId xmlns:a16="http://schemas.microsoft.com/office/drawing/2014/main" id="{4C6263CE-BA03-469D-AB88-E465FFE43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1062038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Volátil</a:t>
            </a:r>
          </a:p>
        </p:txBody>
      </p:sp>
      <p:sp>
        <p:nvSpPr>
          <p:cNvPr id="378910" name="Text Box 30">
            <a:extLst>
              <a:ext uri="{FF2B5EF4-FFF2-40B4-BE49-F238E27FC236}">
                <a16:creationId xmlns:a16="http://schemas.microsoft.com/office/drawing/2014/main" id="{F415308B-8F30-4ED4-96B7-E6BFD2962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1047750"/>
            <a:ext cx="145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Semi-volátil</a:t>
            </a:r>
          </a:p>
        </p:txBody>
      </p:sp>
      <p:sp>
        <p:nvSpPr>
          <p:cNvPr id="378911" name="Text Box 31">
            <a:extLst>
              <a:ext uri="{FF2B5EF4-FFF2-40B4-BE49-F238E27FC236}">
                <a16:creationId xmlns:a16="http://schemas.microsoft.com/office/drawing/2014/main" id="{ADAF6136-F51B-4135-BCDE-7246E96ED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1060450"/>
            <a:ext cx="1390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Não-volátil</a:t>
            </a:r>
          </a:p>
        </p:txBody>
      </p:sp>
      <p:sp>
        <p:nvSpPr>
          <p:cNvPr id="378912" name="Rectangle 32">
            <a:extLst>
              <a:ext uri="{FF2B5EF4-FFF2-40B4-BE49-F238E27FC236}">
                <a16:creationId xmlns:a16="http://schemas.microsoft.com/office/drawing/2014/main" id="{DBDA45BB-7AE8-4DC9-8807-F19CDF2F4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200025"/>
            <a:ext cx="54356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/>
              <a:t>CONTAMINANTES ORGÂNICOS</a:t>
            </a:r>
          </a:p>
        </p:txBody>
      </p:sp>
      <p:sp>
        <p:nvSpPr>
          <p:cNvPr id="378913" name="Oval 33">
            <a:extLst>
              <a:ext uri="{FF2B5EF4-FFF2-40B4-BE49-F238E27FC236}">
                <a16:creationId xmlns:a16="http://schemas.microsoft.com/office/drawing/2014/main" id="{D53EAF79-D2B6-4425-9565-87468B14B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2997200"/>
            <a:ext cx="2016125" cy="2808288"/>
          </a:xfrm>
          <a:prstGeom prst="ellipse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Arraste com Ar</a:t>
            </a:r>
          </a:p>
        </p:txBody>
      </p:sp>
      <p:sp>
        <p:nvSpPr>
          <p:cNvPr id="378914" name="Oval 34">
            <a:extLst>
              <a:ext uri="{FF2B5EF4-FFF2-40B4-BE49-F238E27FC236}">
                <a16:creationId xmlns:a16="http://schemas.microsoft.com/office/drawing/2014/main" id="{56BA00FE-0FDB-4966-B390-F2A5C6E98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916113"/>
            <a:ext cx="2663825" cy="2303462"/>
          </a:xfrm>
          <a:prstGeom prst="ellipse">
            <a:avLst/>
          </a:prstGeom>
          <a:solidFill>
            <a:srgbClr val="008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Adsorção em Carvão Ativado</a:t>
            </a:r>
          </a:p>
        </p:txBody>
      </p:sp>
      <p:sp>
        <p:nvSpPr>
          <p:cNvPr id="378915" name="Oval 35">
            <a:extLst>
              <a:ext uri="{FF2B5EF4-FFF2-40B4-BE49-F238E27FC236}">
                <a16:creationId xmlns:a16="http://schemas.microsoft.com/office/drawing/2014/main" id="{3787174E-2563-45F4-9EA3-F55C5B1F3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789363"/>
            <a:ext cx="2303463" cy="2087562"/>
          </a:xfrm>
          <a:prstGeom prst="ellipse">
            <a:avLst/>
          </a:prstGeom>
          <a:solidFill>
            <a:schemeClr val="accent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Ultrafiltração</a:t>
            </a:r>
          </a:p>
        </p:txBody>
      </p:sp>
      <p:sp>
        <p:nvSpPr>
          <p:cNvPr id="378916" name="Oval 36">
            <a:extLst>
              <a:ext uri="{FF2B5EF4-FFF2-40B4-BE49-F238E27FC236}">
                <a16:creationId xmlns:a16="http://schemas.microsoft.com/office/drawing/2014/main" id="{7D5F2E63-139E-430F-A77A-94F4C8512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060575"/>
            <a:ext cx="2879725" cy="2303463"/>
          </a:xfrm>
          <a:prstGeom prst="ellipse">
            <a:avLst/>
          </a:prstGeom>
          <a:solidFill>
            <a:srgbClr val="0000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Osmose Reversa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98" name="Oval 38">
            <a:extLst>
              <a:ext uri="{FF2B5EF4-FFF2-40B4-BE49-F238E27FC236}">
                <a16:creationId xmlns:a16="http://schemas.microsoft.com/office/drawing/2014/main" id="{51D5C6E7-1BB3-48DB-9FA1-D861C089A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060575"/>
            <a:ext cx="2879725" cy="2303463"/>
          </a:xfrm>
          <a:prstGeom prst="ellipse">
            <a:avLst/>
          </a:prstGeom>
          <a:solidFill>
            <a:srgbClr val="0000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Osmose Reversa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8743450A-D73C-41D6-96BB-4923F0B9A2E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372" name="Group 3">
            <a:extLst>
              <a:ext uri="{FF2B5EF4-FFF2-40B4-BE49-F238E27FC236}">
                <a16:creationId xmlns:a16="http://schemas.microsoft.com/office/drawing/2014/main" id="{8EEB99CD-3EC3-4126-84CB-19F6FD96CB3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636838"/>
            <a:ext cx="3097212" cy="2336800"/>
            <a:chOff x="22" y="1162"/>
            <a:chExt cx="2813" cy="1929"/>
          </a:xfrm>
        </p:grpSpPr>
        <p:sp>
          <p:nvSpPr>
            <p:cNvPr id="373764" name="AutoShape 4">
              <a:extLst>
                <a:ext uri="{FF2B5EF4-FFF2-40B4-BE49-F238E27FC236}">
                  <a16:creationId xmlns:a16="http://schemas.microsoft.com/office/drawing/2014/main" id="{42443C3E-C52D-4E56-96CD-A18604CDE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1162"/>
              <a:ext cx="1860" cy="415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Compostos Orgânicos</a:t>
              </a:r>
            </a:p>
          </p:txBody>
        </p:sp>
        <p:sp>
          <p:nvSpPr>
            <p:cNvPr id="373765" name="AutoShape 5">
              <a:extLst>
                <a:ext uri="{FF2B5EF4-FFF2-40B4-BE49-F238E27FC236}">
                  <a16:creationId xmlns:a16="http://schemas.microsoft.com/office/drawing/2014/main" id="{65C12A08-1104-4773-84C6-6A5A69318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" y="2161"/>
              <a:ext cx="1295" cy="320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Sintéticos</a:t>
              </a:r>
            </a:p>
          </p:txBody>
        </p:sp>
        <p:sp>
          <p:nvSpPr>
            <p:cNvPr id="373766" name="AutoShape 6">
              <a:extLst>
                <a:ext uri="{FF2B5EF4-FFF2-40B4-BE49-F238E27FC236}">
                  <a16:creationId xmlns:a16="http://schemas.microsoft.com/office/drawing/2014/main" id="{3E506F92-9148-4471-96E6-A0155D2C3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2165"/>
              <a:ext cx="1151" cy="321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Naturais</a:t>
              </a:r>
            </a:p>
          </p:txBody>
        </p:sp>
        <p:cxnSp>
          <p:nvCxnSpPr>
            <p:cNvPr id="58402" name="AutoShape 7">
              <a:extLst>
                <a:ext uri="{FF2B5EF4-FFF2-40B4-BE49-F238E27FC236}">
                  <a16:creationId xmlns:a16="http://schemas.microsoft.com/office/drawing/2014/main" id="{7751F481-B0F2-4617-AF00-F402141D4D8F}"/>
                </a:ext>
              </a:extLst>
            </p:cNvPr>
            <p:cNvCxnSpPr>
              <a:cxnSpLocks noChangeShapeType="1"/>
              <a:stCxn id="373764" idx="3"/>
              <a:endCxn id="373765" idx="1"/>
            </p:cNvCxnSpPr>
            <p:nvPr/>
          </p:nvCxnSpPr>
          <p:spPr bwMode="auto">
            <a:xfrm rot="5400000">
              <a:off x="510" y="1712"/>
              <a:ext cx="660" cy="392"/>
            </a:xfrm>
            <a:prstGeom prst="bentConnector3">
              <a:avLst>
                <a:gd name="adj1" fmla="val 4378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403" name="AutoShape 8">
              <a:extLst>
                <a:ext uri="{FF2B5EF4-FFF2-40B4-BE49-F238E27FC236}">
                  <a16:creationId xmlns:a16="http://schemas.microsoft.com/office/drawing/2014/main" id="{C84E307D-D3A8-4BC5-B69E-E0E976858EEB}"/>
                </a:ext>
              </a:extLst>
            </p:cNvPr>
            <p:cNvCxnSpPr>
              <a:cxnSpLocks noChangeShapeType="1"/>
              <a:stCxn id="373764" idx="3"/>
              <a:endCxn id="373766" idx="1"/>
            </p:cNvCxnSpPr>
            <p:nvPr/>
          </p:nvCxnSpPr>
          <p:spPr bwMode="auto">
            <a:xfrm rot="16200000" flipH="1">
              <a:off x="1184" y="1430"/>
              <a:ext cx="662" cy="958"/>
            </a:xfrm>
            <a:prstGeom prst="bentConnector3">
              <a:avLst>
                <a:gd name="adj1" fmla="val 43806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404" name="Text Box 9">
              <a:extLst>
                <a:ext uri="{FF2B5EF4-FFF2-40B4-BE49-F238E27FC236}">
                  <a16:creationId xmlns:a16="http://schemas.microsoft.com/office/drawing/2014/main" id="{72818A43-7228-4037-99E5-D4B36385C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" y="2839"/>
              <a:ext cx="7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400"/>
            </a:p>
          </p:txBody>
        </p:sp>
        <p:sp>
          <p:nvSpPr>
            <p:cNvPr id="58405" name="Oval 10">
              <a:extLst>
                <a:ext uri="{FF2B5EF4-FFF2-40B4-BE49-F238E27FC236}">
                  <a16:creationId xmlns:a16="http://schemas.microsoft.com/office/drawing/2014/main" id="{67C5A57E-89E0-4BB8-8DE3-BD14AA14F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1933"/>
              <a:ext cx="2813" cy="816"/>
            </a:xfrm>
            <a:prstGeom prst="ellipse">
              <a:avLst/>
            </a:prstGeom>
            <a:solidFill>
              <a:srgbClr val="33CCCC">
                <a:alpha val="39999"/>
              </a:srgbClr>
            </a:solidFill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373771" name="Text Box 11">
            <a:extLst>
              <a:ext uri="{FF2B5EF4-FFF2-40B4-BE49-F238E27FC236}">
                <a16:creationId xmlns:a16="http://schemas.microsoft.com/office/drawing/2014/main" id="{94EEE5F2-3E1E-4466-9659-979BBCCCA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6296025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Peso Molecular</a:t>
            </a:r>
          </a:p>
        </p:txBody>
      </p:sp>
      <p:sp>
        <p:nvSpPr>
          <p:cNvPr id="373772" name="Text Box 12">
            <a:extLst>
              <a:ext uri="{FF2B5EF4-FFF2-40B4-BE49-F238E27FC236}">
                <a16:creationId xmlns:a16="http://schemas.microsoft.com/office/drawing/2014/main" id="{52DA8F45-4BEE-4AB6-A753-5ABE74023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620713"/>
            <a:ext cx="174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Volatilidade</a:t>
            </a:r>
          </a:p>
        </p:txBody>
      </p:sp>
      <p:sp>
        <p:nvSpPr>
          <p:cNvPr id="373773" name="Text Box 13">
            <a:extLst>
              <a:ext uri="{FF2B5EF4-FFF2-40B4-BE49-F238E27FC236}">
                <a16:creationId xmlns:a16="http://schemas.microsoft.com/office/drawing/2014/main" id="{529C21B8-6F62-4BBA-9625-AC3F7ECF008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82900" y="3460751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Polaridade</a:t>
            </a:r>
          </a:p>
        </p:txBody>
      </p:sp>
      <p:sp>
        <p:nvSpPr>
          <p:cNvPr id="373775" name="Rectangle 15">
            <a:extLst>
              <a:ext uri="{FF2B5EF4-FFF2-40B4-BE49-F238E27FC236}">
                <a16:creationId xmlns:a16="http://schemas.microsoft.com/office/drawing/2014/main" id="{C76B4BED-B94F-44CB-96B8-CD2314A806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3776" name="Rectangle 16">
            <a:extLst>
              <a:ext uri="{FF2B5EF4-FFF2-40B4-BE49-F238E27FC236}">
                <a16:creationId xmlns:a16="http://schemas.microsoft.com/office/drawing/2014/main" id="{D1CAB706-FB3A-4B1D-B49A-B1260CCB85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438943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8378" name="Rectangle 17">
            <a:extLst>
              <a:ext uri="{FF2B5EF4-FFF2-40B4-BE49-F238E27FC236}">
                <a16:creationId xmlns:a16="http://schemas.microsoft.com/office/drawing/2014/main" id="{4A57AFBA-3D25-4A09-88EE-A2974F03AA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1600" b="1"/>
          </a:p>
        </p:txBody>
      </p:sp>
      <p:sp>
        <p:nvSpPr>
          <p:cNvPr id="373778" name="Rectangle 18">
            <a:extLst>
              <a:ext uri="{FF2B5EF4-FFF2-40B4-BE49-F238E27FC236}">
                <a16:creationId xmlns:a16="http://schemas.microsoft.com/office/drawing/2014/main" id="{EE7A4064-4AE7-42EC-80AA-0A69196897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3779" name="Rectangle 19">
            <a:extLst>
              <a:ext uri="{FF2B5EF4-FFF2-40B4-BE49-F238E27FC236}">
                <a16:creationId xmlns:a16="http://schemas.microsoft.com/office/drawing/2014/main" id="{A934D438-1A4D-44B8-8642-B2CBC72AEE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2949575"/>
            <a:ext cx="1436688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3780" name="Rectangle 20">
            <a:extLst>
              <a:ext uri="{FF2B5EF4-FFF2-40B4-BE49-F238E27FC236}">
                <a16:creationId xmlns:a16="http://schemas.microsoft.com/office/drawing/2014/main" id="{160DC4BD-F7AB-4CCE-95CC-C44F393B60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3781" name="Rectangle 21">
            <a:extLst>
              <a:ext uri="{FF2B5EF4-FFF2-40B4-BE49-F238E27FC236}">
                <a16:creationId xmlns:a16="http://schemas.microsoft.com/office/drawing/2014/main" id="{7BEB984B-BD94-4293-91F0-DBBE5E41B2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1509713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3782" name="Rectangle 22">
            <a:extLst>
              <a:ext uri="{FF2B5EF4-FFF2-40B4-BE49-F238E27FC236}">
                <a16:creationId xmlns:a16="http://schemas.microsoft.com/office/drawing/2014/main" id="{9508CD2E-3E32-4EB8-AB31-94FD4D9876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151288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3783" name="Rectangle 23">
            <a:extLst>
              <a:ext uri="{FF2B5EF4-FFF2-40B4-BE49-F238E27FC236}">
                <a16:creationId xmlns:a16="http://schemas.microsoft.com/office/drawing/2014/main" id="{4F4E8C5A-EF98-4CB6-A2C4-C0F7BC373C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151288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3784" name="Text Box 24">
            <a:extLst>
              <a:ext uri="{FF2B5EF4-FFF2-40B4-BE49-F238E27FC236}">
                <a16:creationId xmlns:a16="http://schemas.microsoft.com/office/drawing/2014/main" id="{700F3B7B-A807-4A58-93AC-1AF0BE9C745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71888" y="4972050"/>
            <a:ext cx="898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Apolar</a:t>
            </a:r>
          </a:p>
        </p:txBody>
      </p:sp>
      <p:sp>
        <p:nvSpPr>
          <p:cNvPr id="373785" name="Text Box 25">
            <a:extLst>
              <a:ext uri="{FF2B5EF4-FFF2-40B4-BE49-F238E27FC236}">
                <a16:creationId xmlns:a16="http://schemas.microsoft.com/office/drawing/2014/main" id="{79D36111-D20E-4BCC-B523-B24ED3FC7B9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15506" y="3515519"/>
            <a:ext cx="1350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Semi-polar</a:t>
            </a:r>
          </a:p>
        </p:txBody>
      </p:sp>
      <p:sp>
        <p:nvSpPr>
          <p:cNvPr id="373786" name="Text Box 26">
            <a:extLst>
              <a:ext uri="{FF2B5EF4-FFF2-40B4-BE49-F238E27FC236}">
                <a16:creationId xmlns:a16="http://schemas.microsoft.com/office/drawing/2014/main" id="{EF2A60A3-62D3-49B3-92EF-B9FE83EEEEE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29831" y="2029619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</a:t>
            </a:r>
          </a:p>
        </p:txBody>
      </p:sp>
      <p:sp>
        <p:nvSpPr>
          <p:cNvPr id="373787" name="Text Box 27">
            <a:extLst>
              <a:ext uri="{FF2B5EF4-FFF2-40B4-BE49-F238E27FC236}">
                <a16:creationId xmlns:a16="http://schemas.microsoft.com/office/drawing/2014/main" id="{897CDC8A-084A-4267-8561-7E073A37B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688" y="5922963"/>
            <a:ext cx="62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Alto</a:t>
            </a:r>
          </a:p>
        </p:txBody>
      </p:sp>
      <p:sp>
        <p:nvSpPr>
          <p:cNvPr id="373788" name="Text Box 28">
            <a:extLst>
              <a:ext uri="{FF2B5EF4-FFF2-40B4-BE49-F238E27FC236}">
                <a16:creationId xmlns:a16="http://schemas.microsoft.com/office/drawing/2014/main" id="{7DEB43FC-7597-4611-B587-197CE577B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5915025"/>
            <a:ext cx="87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Médio</a:t>
            </a:r>
          </a:p>
        </p:txBody>
      </p:sp>
      <p:sp>
        <p:nvSpPr>
          <p:cNvPr id="373789" name="Text Box 29">
            <a:extLst>
              <a:ext uri="{FF2B5EF4-FFF2-40B4-BE49-F238E27FC236}">
                <a16:creationId xmlns:a16="http://schemas.microsoft.com/office/drawing/2014/main" id="{4F390A43-118E-480E-8856-736A1FE24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5910263"/>
            <a:ext cx="80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Baixo</a:t>
            </a:r>
          </a:p>
        </p:txBody>
      </p:sp>
      <p:sp>
        <p:nvSpPr>
          <p:cNvPr id="373790" name="Text Box 30">
            <a:extLst>
              <a:ext uri="{FF2B5EF4-FFF2-40B4-BE49-F238E27FC236}">
                <a16:creationId xmlns:a16="http://schemas.microsoft.com/office/drawing/2014/main" id="{E52446FA-494D-4A5B-8F5A-D09DFBF54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1062038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Volátil</a:t>
            </a:r>
          </a:p>
        </p:txBody>
      </p:sp>
      <p:sp>
        <p:nvSpPr>
          <p:cNvPr id="373791" name="Text Box 31">
            <a:extLst>
              <a:ext uri="{FF2B5EF4-FFF2-40B4-BE49-F238E27FC236}">
                <a16:creationId xmlns:a16="http://schemas.microsoft.com/office/drawing/2014/main" id="{56D089A0-7761-48A8-A178-D7545EFF0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1047750"/>
            <a:ext cx="145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Semi-volátil</a:t>
            </a:r>
          </a:p>
        </p:txBody>
      </p:sp>
      <p:sp>
        <p:nvSpPr>
          <p:cNvPr id="373792" name="Text Box 32">
            <a:extLst>
              <a:ext uri="{FF2B5EF4-FFF2-40B4-BE49-F238E27FC236}">
                <a16:creationId xmlns:a16="http://schemas.microsoft.com/office/drawing/2014/main" id="{E3B68383-48A9-45A4-861D-A2222D587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1060450"/>
            <a:ext cx="1390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Não-volátil</a:t>
            </a:r>
          </a:p>
        </p:txBody>
      </p:sp>
      <p:sp>
        <p:nvSpPr>
          <p:cNvPr id="373793" name="Rectangle 33">
            <a:extLst>
              <a:ext uri="{FF2B5EF4-FFF2-40B4-BE49-F238E27FC236}">
                <a16:creationId xmlns:a16="http://schemas.microsoft.com/office/drawing/2014/main" id="{AF15D289-1FAF-4457-9471-8B9F7CF6E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200025"/>
            <a:ext cx="54356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/>
              <a:t>CONTAMINANTES ORGÂNICOS</a:t>
            </a:r>
          </a:p>
        </p:txBody>
      </p:sp>
      <p:sp>
        <p:nvSpPr>
          <p:cNvPr id="373794" name="Oval 34">
            <a:extLst>
              <a:ext uri="{FF2B5EF4-FFF2-40B4-BE49-F238E27FC236}">
                <a16:creationId xmlns:a16="http://schemas.microsoft.com/office/drawing/2014/main" id="{AFAAA507-7DB9-4CDB-84C5-58EC721D6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2997200"/>
            <a:ext cx="2016125" cy="2808288"/>
          </a:xfrm>
          <a:prstGeom prst="ellipse">
            <a:avLst/>
          </a:prstGeom>
          <a:solidFill>
            <a:srgbClr val="FFFF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Arraste com Ar</a:t>
            </a:r>
          </a:p>
        </p:txBody>
      </p:sp>
      <p:sp>
        <p:nvSpPr>
          <p:cNvPr id="373795" name="Oval 35">
            <a:extLst>
              <a:ext uri="{FF2B5EF4-FFF2-40B4-BE49-F238E27FC236}">
                <a16:creationId xmlns:a16="http://schemas.microsoft.com/office/drawing/2014/main" id="{542F66CA-2794-4188-8449-123CCC63E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916113"/>
            <a:ext cx="2663825" cy="2303462"/>
          </a:xfrm>
          <a:prstGeom prst="ellipse">
            <a:avLst/>
          </a:prstGeom>
          <a:solidFill>
            <a:srgbClr val="008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Adsorção em Carvão Ativado</a:t>
            </a:r>
          </a:p>
        </p:txBody>
      </p:sp>
      <p:sp>
        <p:nvSpPr>
          <p:cNvPr id="373797" name="Oval 37">
            <a:extLst>
              <a:ext uri="{FF2B5EF4-FFF2-40B4-BE49-F238E27FC236}">
                <a16:creationId xmlns:a16="http://schemas.microsoft.com/office/drawing/2014/main" id="{E8F12480-7882-45F6-9031-755435761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3789363"/>
            <a:ext cx="2303463" cy="2087562"/>
          </a:xfrm>
          <a:prstGeom prst="ellipse">
            <a:avLst/>
          </a:prstGeom>
          <a:solidFill>
            <a:schemeClr val="accent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Ultrafiltração</a:t>
            </a:r>
          </a:p>
        </p:txBody>
      </p:sp>
      <p:sp>
        <p:nvSpPr>
          <p:cNvPr id="373796" name="Oval 36">
            <a:extLst>
              <a:ext uri="{FF2B5EF4-FFF2-40B4-BE49-F238E27FC236}">
                <a16:creationId xmlns:a16="http://schemas.microsoft.com/office/drawing/2014/main" id="{5E047DF5-3F32-4010-A68B-235BBDD19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1557338"/>
            <a:ext cx="2017712" cy="2951162"/>
          </a:xfrm>
          <a:prstGeom prst="ellipse">
            <a:avLst/>
          </a:prstGeom>
          <a:solidFill>
            <a:srgbClr val="00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8A0000"/>
                  </a:outerShdw>
                </a:effectLst>
                <a:cs typeface="Arial" charset="0"/>
              </a:rPr>
              <a:t>Coagulação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>
            <a:extLst>
              <a:ext uri="{FF2B5EF4-FFF2-40B4-BE49-F238E27FC236}">
                <a16:creationId xmlns:a16="http://schemas.microsoft.com/office/drawing/2014/main" id="{6AFD4649-E0E7-4088-8522-6B046ED3419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0940" name="Text Box 12">
            <a:extLst>
              <a:ext uri="{FF2B5EF4-FFF2-40B4-BE49-F238E27FC236}">
                <a16:creationId xmlns:a16="http://schemas.microsoft.com/office/drawing/2014/main" id="{79291C26-930D-423D-BF1A-3F8E46FD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6296025"/>
            <a:ext cx="217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Peso Molecular</a:t>
            </a:r>
          </a:p>
        </p:txBody>
      </p:sp>
      <p:sp>
        <p:nvSpPr>
          <p:cNvPr id="380941" name="Text Box 13">
            <a:extLst>
              <a:ext uri="{FF2B5EF4-FFF2-40B4-BE49-F238E27FC236}">
                <a16:creationId xmlns:a16="http://schemas.microsoft.com/office/drawing/2014/main" id="{7CFF1ED3-2B0B-451A-9FD3-3F1A6E7E9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620713"/>
            <a:ext cx="174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Volatilidade</a:t>
            </a:r>
          </a:p>
        </p:txBody>
      </p:sp>
      <p:sp>
        <p:nvSpPr>
          <p:cNvPr id="380942" name="Text Box 14">
            <a:extLst>
              <a:ext uri="{FF2B5EF4-FFF2-40B4-BE49-F238E27FC236}">
                <a16:creationId xmlns:a16="http://schemas.microsoft.com/office/drawing/2014/main" id="{AAD3E32D-7BB4-4D8E-A3A0-6369C8AB0B4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82900" y="3460751"/>
            <a:ext cx="157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Polaridade</a:t>
            </a:r>
          </a:p>
        </p:txBody>
      </p:sp>
      <p:sp>
        <p:nvSpPr>
          <p:cNvPr id="380943" name="Rectangle 15">
            <a:extLst>
              <a:ext uri="{FF2B5EF4-FFF2-40B4-BE49-F238E27FC236}">
                <a16:creationId xmlns:a16="http://schemas.microsoft.com/office/drawing/2014/main" id="{36D3B770-8D1D-462F-86D5-AF6CACB6A9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80944" name="Rectangle 16">
            <a:extLst>
              <a:ext uri="{FF2B5EF4-FFF2-40B4-BE49-F238E27FC236}">
                <a16:creationId xmlns:a16="http://schemas.microsoft.com/office/drawing/2014/main" id="{F72E97AA-606E-41AD-996E-617AC5ABB6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438943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9400" name="Rectangle 17">
            <a:extLst>
              <a:ext uri="{FF2B5EF4-FFF2-40B4-BE49-F238E27FC236}">
                <a16:creationId xmlns:a16="http://schemas.microsoft.com/office/drawing/2014/main" id="{10A4EAD5-F42C-4E77-8CA4-0DC147A84E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438943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1600" b="1"/>
          </a:p>
        </p:txBody>
      </p:sp>
      <p:sp>
        <p:nvSpPr>
          <p:cNvPr id="380946" name="Rectangle 18">
            <a:extLst>
              <a:ext uri="{FF2B5EF4-FFF2-40B4-BE49-F238E27FC236}">
                <a16:creationId xmlns:a16="http://schemas.microsoft.com/office/drawing/2014/main" id="{BC600C97-591E-457F-8150-25A74D29FC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80947" name="Rectangle 19">
            <a:extLst>
              <a:ext uri="{FF2B5EF4-FFF2-40B4-BE49-F238E27FC236}">
                <a16:creationId xmlns:a16="http://schemas.microsoft.com/office/drawing/2014/main" id="{04511DF4-C1F9-4F49-B594-2FB8EFFEAD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2949575"/>
            <a:ext cx="1436688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80948" name="Rectangle 20">
            <a:extLst>
              <a:ext uri="{FF2B5EF4-FFF2-40B4-BE49-F238E27FC236}">
                <a16:creationId xmlns:a16="http://schemas.microsoft.com/office/drawing/2014/main" id="{19913F90-0163-4EE1-B8A6-391EB07B5B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2949575"/>
            <a:ext cx="1438275" cy="1438275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80949" name="Rectangle 21">
            <a:extLst>
              <a:ext uri="{FF2B5EF4-FFF2-40B4-BE49-F238E27FC236}">
                <a16:creationId xmlns:a16="http://schemas.microsoft.com/office/drawing/2014/main" id="{B801FFA1-9481-45BA-BC2E-9AE11DCC91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1509713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80950" name="Rectangle 22">
            <a:extLst>
              <a:ext uri="{FF2B5EF4-FFF2-40B4-BE49-F238E27FC236}">
                <a16:creationId xmlns:a16="http://schemas.microsoft.com/office/drawing/2014/main" id="{198B1E61-D24D-410C-A7A5-9CEE746B60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0250" y="1512888"/>
            <a:ext cx="1436688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80951" name="Rectangle 23">
            <a:extLst>
              <a:ext uri="{FF2B5EF4-FFF2-40B4-BE49-F238E27FC236}">
                <a16:creationId xmlns:a16="http://schemas.microsoft.com/office/drawing/2014/main" id="{9D4CE16F-DD38-4786-AC29-CA1A35F572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9638" y="1512888"/>
            <a:ext cx="1438275" cy="1436687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pt-BR" altLang="pt-BR" sz="16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80952" name="Text Box 24">
            <a:extLst>
              <a:ext uri="{FF2B5EF4-FFF2-40B4-BE49-F238E27FC236}">
                <a16:creationId xmlns:a16="http://schemas.microsoft.com/office/drawing/2014/main" id="{B7309A06-8379-41A9-8F6A-39C98841E47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71888" y="4972050"/>
            <a:ext cx="898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Apolar</a:t>
            </a:r>
          </a:p>
        </p:txBody>
      </p:sp>
      <p:sp>
        <p:nvSpPr>
          <p:cNvPr id="380953" name="Text Box 25">
            <a:extLst>
              <a:ext uri="{FF2B5EF4-FFF2-40B4-BE49-F238E27FC236}">
                <a16:creationId xmlns:a16="http://schemas.microsoft.com/office/drawing/2014/main" id="{5AF3C109-5895-4980-B1B7-61204144B01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15506" y="3515519"/>
            <a:ext cx="1350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Semi-polar</a:t>
            </a:r>
          </a:p>
        </p:txBody>
      </p:sp>
      <p:sp>
        <p:nvSpPr>
          <p:cNvPr id="380954" name="Text Box 26">
            <a:extLst>
              <a:ext uri="{FF2B5EF4-FFF2-40B4-BE49-F238E27FC236}">
                <a16:creationId xmlns:a16="http://schemas.microsoft.com/office/drawing/2014/main" id="{D6C619FA-2E0A-4DBC-9BF5-42C019CA77B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29831" y="2029619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Polar</a:t>
            </a:r>
          </a:p>
        </p:txBody>
      </p:sp>
      <p:sp>
        <p:nvSpPr>
          <p:cNvPr id="380955" name="Text Box 27">
            <a:extLst>
              <a:ext uri="{FF2B5EF4-FFF2-40B4-BE49-F238E27FC236}">
                <a16:creationId xmlns:a16="http://schemas.microsoft.com/office/drawing/2014/main" id="{DD655843-5DE1-4C3A-B848-1FD0B52E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688" y="5922963"/>
            <a:ext cx="62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Alto</a:t>
            </a:r>
          </a:p>
        </p:txBody>
      </p:sp>
      <p:sp>
        <p:nvSpPr>
          <p:cNvPr id="380956" name="Text Box 28">
            <a:extLst>
              <a:ext uri="{FF2B5EF4-FFF2-40B4-BE49-F238E27FC236}">
                <a16:creationId xmlns:a16="http://schemas.microsoft.com/office/drawing/2014/main" id="{C2DE0648-039A-4969-897D-C5D010A57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5915025"/>
            <a:ext cx="87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Médio</a:t>
            </a:r>
          </a:p>
        </p:txBody>
      </p:sp>
      <p:sp>
        <p:nvSpPr>
          <p:cNvPr id="380957" name="Text Box 29">
            <a:extLst>
              <a:ext uri="{FF2B5EF4-FFF2-40B4-BE49-F238E27FC236}">
                <a16:creationId xmlns:a16="http://schemas.microsoft.com/office/drawing/2014/main" id="{34BB8D94-3F03-4D9C-8463-C07F6DAF0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5910263"/>
            <a:ext cx="80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Baixo</a:t>
            </a:r>
          </a:p>
        </p:txBody>
      </p:sp>
      <p:sp>
        <p:nvSpPr>
          <p:cNvPr id="380958" name="Text Box 30">
            <a:extLst>
              <a:ext uri="{FF2B5EF4-FFF2-40B4-BE49-F238E27FC236}">
                <a16:creationId xmlns:a16="http://schemas.microsoft.com/office/drawing/2014/main" id="{2157BBE6-AB08-48EC-88E5-23C9B0315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1062038"/>
            <a:ext cx="892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Volátil</a:t>
            </a:r>
          </a:p>
        </p:txBody>
      </p:sp>
      <p:sp>
        <p:nvSpPr>
          <p:cNvPr id="380959" name="Text Box 31">
            <a:extLst>
              <a:ext uri="{FF2B5EF4-FFF2-40B4-BE49-F238E27FC236}">
                <a16:creationId xmlns:a16="http://schemas.microsoft.com/office/drawing/2014/main" id="{BE68F337-B40C-4DC5-97A1-670A29515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1047750"/>
            <a:ext cx="145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Semi-volátil</a:t>
            </a:r>
          </a:p>
        </p:txBody>
      </p:sp>
      <p:sp>
        <p:nvSpPr>
          <p:cNvPr id="380960" name="Text Box 32">
            <a:extLst>
              <a:ext uri="{FF2B5EF4-FFF2-40B4-BE49-F238E27FC236}">
                <a16:creationId xmlns:a16="http://schemas.microsoft.com/office/drawing/2014/main" id="{494DB3C9-BE93-409A-9BFC-DA60359F7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1060450"/>
            <a:ext cx="1390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Não-volátil</a:t>
            </a:r>
          </a:p>
        </p:txBody>
      </p:sp>
      <p:sp>
        <p:nvSpPr>
          <p:cNvPr id="380961" name="Rectangle 33">
            <a:extLst>
              <a:ext uri="{FF2B5EF4-FFF2-40B4-BE49-F238E27FC236}">
                <a16:creationId xmlns:a16="http://schemas.microsoft.com/office/drawing/2014/main" id="{0CB4164B-4A93-4BD5-9781-0E65653B00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200025"/>
            <a:ext cx="5435600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/>
              <a:t>CONTAMINANTES ORGÂNICOS</a:t>
            </a:r>
          </a:p>
        </p:txBody>
      </p:sp>
      <p:sp>
        <p:nvSpPr>
          <p:cNvPr id="380965" name="Oval 37">
            <a:extLst>
              <a:ext uri="{FF2B5EF4-FFF2-40B4-BE49-F238E27FC236}">
                <a16:creationId xmlns:a16="http://schemas.microsoft.com/office/drawing/2014/main" id="{FCB633B2-B2DF-444A-8E0E-874E6D21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1557338"/>
            <a:ext cx="2017712" cy="2951162"/>
          </a:xfrm>
          <a:prstGeom prst="ellipse">
            <a:avLst/>
          </a:prstGeom>
          <a:solidFill>
            <a:srgbClr val="00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8A0000"/>
                  </a:outerShdw>
                </a:effectLst>
                <a:cs typeface="Arial" charset="0"/>
              </a:rPr>
              <a:t>Coagulação</a:t>
            </a:r>
          </a:p>
        </p:txBody>
      </p:sp>
      <p:cxnSp>
        <p:nvCxnSpPr>
          <p:cNvPr id="59418" name="AutoShape 39">
            <a:extLst>
              <a:ext uri="{FF2B5EF4-FFF2-40B4-BE49-F238E27FC236}">
                <a16:creationId xmlns:a16="http://schemas.microsoft.com/office/drawing/2014/main" id="{C130ABF0-D19C-431F-AAA3-974599433A88}"/>
              </a:ext>
            </a:extLst>
          </p:cNvPr>
          <p:cNvCxnSpPr>
            <a:cxnSpLocks noChangeShapeType="1"/>
            <a:stCxn id="380935" idx="3"/>
            <a:endCxn id="380965" idx="2"/>
          </p:cNvCxnSpPr>
          <p:nvPr/>
        </p:nvCxnSpPr>
        <p:spPr bwMode="auto">
          <a:xfrm rot="5400000" flipH="1" flipV="1">
            <a:off x="3692525" y="1727201"/>
            <a:ext cx="1660525" cy="4273550"/>
          </a:xfrm>
          <a:prstGeom prst="curvedConnector4">
            <a:avLst>
              <a:gd name="adj1" fmla="val -13769"/>
              <a:gd name="adj2" fmla="val 57986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419" name="Group 40">
            <a:extLst>
              <a:ext uri="{FF2B5EF4-FFF2-40B4-BE49-F238E27FC236}">
                <a16:creationId xmlns:a16="http://schemas.microsoft.com/office/drawing/2014/main" id="{D95DD418-AF5D-4677-8E3C-F2067BE53720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090863"/>
            <a:ext cx="3097212" cy="1922462"/>
            <a:chOff x="113" y="1661"/>
            <a:chExt cx="1951" cy="1211"/>
          </a:xfrm>
        </p:grpSpPr>
        <p:sp>
          <p:nvSpPr>
            <p:cNvPr id="380933" name="AutoShape 5">
              <a:extLst>
                <a:ext uri="{FF2B5EF4-FFF2-40B4-BE49-F238E27FC236}">
                  <a16:creationId xmlns:a16="http://schemas.microsoft.com/office/drawing/2014/main" id="{046348ED-B6D0-4F72-B3E1-645F40B35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1661"/>
              <a:ext cx="1290" cy="317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Compostos Orgânicos</a:t>
              </a:r>
            </a:p>
          </p:txBody>
        </p:sp>
        <p:sp>
          <p:nvSpPr>
            <p:cNvPr id="380934" name="AutoShape 6">
              <a:extLst>
                <a:ext uri="{FF2B5EF4-FFF2-40B4-BE49-F238E27FC236}">
                  <a16:creationId xmlns:a16="http://schemas.microsoft.com/office/drawing/2014/main" id="{44D979AF-51D7-4297-8C14-BDEFE9EE0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" y="2423"/>
              <a:ext cx="898" cy="244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Sintéticos</a:t>
              </a:r>
            </a:p>
          </p:txBody>
        </p:sp>
        <p:sp>
          <p:nvSpPr>
            <p:cNvPr id="380935" name="AutoShape 7">
              <a:extLst>
                <a:ext uri="{FF2B5EF4-FFF2-40B4-BE49-F238E27FC236}">
                  <a16:creationId xmlns:a16="http://schemas.microsoft.com/office/drawing/2014/main" id="{8962CBD0-15BB-4151-9FA8-541EC9D12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5" y="2426"/>
              <a:ext cx="798" cy="245"/>
            </a:xfrm>
            <a:prstGeom prst="cube">
              <a:avLst>
                <a:gd name="adj" fmla="val 25000"/>
              </a:avLst>
            </a:prstGeom>
            <a:solidFill>
              <a:srgbClr val="33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algn="ctr">
                <a:defRPr/>
              </a:pPr>
              <a:r>
                <a:rPr lang="pt-BR" altLang="pt-BR" sz="1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Naturais</a:t>
              </a:r>
            </a:p>
          </p:txBody>
        </p:sp>
        <p:cxnSp>
          <p:nvCxnSpPr>
            <p:cNvPr id="59423" name="AutoShape 8">
              <a:extLst>
                <a:ext uri="{FF2B5EF4-FFF2-40B4-BE49-F238E27FC236}">
                  <a16:creationId xmlns:a16="http://schemas.microsoft.com/office/drawing/2014/main" id="{2EAEB3BD-002A-4BB4-890C-2A4FC8689E09}"/>
                </a:ext>
              </a:extLst>
            </p:cNvPr>
            <p:cNvCxnSpPr>
              <a:cxnSpLocks noChangeShapeType="1"/>
              <a:stCxn id="380933" idx="3"/>
              <a:endCxn id="380934" idx="1"/>
            </p:cNvCxnSpPr>
            <p:nvPr/>
          </p:nvCxnSpPr>
          <p:spPr bwMode="auto">
            <a:xfrm rot="5400000">
              <a:off x="428" y="2094"/>
              <a:ext cx="504" cy="272"/>
            </a:xfrm>
            <a:prstGeom prst="bentConnector3">
              <a:avLst>
                <a:gd name="adj1" fmla="val 4378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424" name="AutoShape 9">
              <a:extLst>
                <a:ext uri="{FF2B5EF4-FFF2-40B4-BE49-F238E27FC236}">
                  <a16:creationId xmlns:a16="http://schemas.microsoft.com/office/drawing/2014/main" id="{773452E0-44F2-4797-AFA0-87CB16120093}"/>
                </a:ext>
              </a:extLst>
            </p:cNvPr>
            <p:cNvCxnSpPr>
              <a:cxnSpLocks noChangeShapeType="1"/>
              <a:stCxn id="380933" idx="3"/>
              <a:endCxn id="380935" idx="1"/>
            </p:cNvCxnSpPr>
            <p:nvPr/>
          </p:nvCxnSpPr>
          <p:spPr bwMode="auto">
            <a:xfrm rot="16200000" flipH="1">
              <a:off x="896" y="1898"/>
              <a:ext cx="506" cy="665"/>
            </a:xfrm>
            <a:prstGeom prst="bentConnector3">
              <a:avLst>
                <a:gd name="adj1" fmla="val 43806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9425" name="Oval 11">
              <a:extLst>
                <a:ext uri="{FF2B5EF4-FFF2-40B4-BE49-F238E27FC236}">
                  <a16:creationId xmlns:a16="http://schemas.microsoft.com/office/drawing/2014/main" id="{1A1FDFEF-AC6A-4720-905C-F49747E7C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2249"/>
              <a:ext cx="1951" cy="623"/>
            </a:xfrm>
            <a:prstGeom prst="ellipse">
              <a:avLst/>
            </a:prstGeom>
            <a:solidFill>
              <a:srgbClr val="33CCC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93AA6E30-DBC0-4603-8BAA-6E8AB51D27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3008" name="Rectangle 32">
            <a:extLst>
              <a:ext uri="{FF2B5EF4-FFF2-40B4-BE49-F238E27FC236}">
                <a16:creationId xmlns:a16="http://schemas.microsoft.com/office/drawing/2014/main" id="{57B261C9-2CD8-4248-9427-D2302C73B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200025"/>
            <a:ext cx="8858250" cy="1500188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600"/>
              <a:t>COMPOSTOS ORGÂNICOS NATURAIS EM ÁGUAS DE ABASTECIMENTO</a:t>
            </a:r>
          </a:p>
        </p:txBody>
      </p:sp>
      <p:sp>
        <p:nvSpPr>
          <p:cNvPr id="383010" name="AutoShape 34">
            <a:extLst>
              <a:ext uri="{FF2B5EF4-FFF2-40B4-BE49-F238E27FC236}">
                <a16:creationId xmlns:a16="http://schemas.microsoft.com/office/drawing/2014/main" id="{6F1280A1-37B5-4BE7-A739-4D5CC1E31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475" y="2014538"/>
            <a:ext cx="2047875" cy="5032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Resíduos de plantas </a:t>
            </a:r>
          </a:p>
        </p:txBody>
      </p:sp>
      <p:sp>
        <p:nvSpPr>
          <p:cNvPr id="383011" name="AutoShape 35">
            <a:extLst>
              <a:ext uri="{FF2B5EF4-FFF2-40B4-BE49-F238E27FC236}">
                <a16:creationId xmlns:a16="http://schemas.microsoft.com/office/drawing/2014/main" id="{E7097A6B-7435-416A-910E-462EE051A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3887788"/>
            <a:ext cx="1150937" cy="5032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Açúcares </a:t>
            </a:r>
          </a:p>
        </p:txBody>
      </p:sp>
      <p:sp>
        <p:nvSpPr>
          <p:cNvPr id="383012" name="AutoShape 36">
            <a:extLst>
              <a:ext uri="{FF2B5EF4-FFF2-40B4-BE49-F238E27FC236}">
                <a16:creationId xmlns:a16="http://schemas.microsoft.com/office/drawing/2014/main" id="{95EEB45E-6D1B-4B81-9104-48E7378F2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3976688"/>
            <a:ext cx="1150937" cy="5032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Polifenóis </a:t>
            </a:r>
          </a:p>
        </p:txBody>
      </p:sp>
      <p:sp>
        <p:nvSpPr>
          <p:cNvPr id="383013" name="AutoShape 37">
            <a:extLst>
              <a:ext uri="{FF2B5EF4-FFF2-40B4-BE49-F238E27FC236}">
                <a16:creationId xmlns:a16="http://schemas.microsoft.com/office/drawing/2014/main" id="{D1ED19A5-34B4-4424-AD24-C4F408B35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933825"/>
            <a:ext cx="1225550" cy="6477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aminas </a:t>
            </a:r>
          </a:p>
        </p:txBody>
      </p:sp>
      <p:sp>
        <p:nvSpPr>
          <p:cNvPr id="383014" name="AutoShape 38">
            <a:extLst>
              <a:ext uri="{FF2B5EF4-FFF2-40B4-BE49-F238E27FC236}">
                <a16:creationId xmlns:a16="http://schemas.microsoft.com/office/drawing/2014/main" id="{35B05B8D-0AB0-4327-B4C4-50E029E2E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725" y="3806825"/>
            <a:ext cx="1584325" cy="6477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Decomposição da lignina </a:t>
            </a:r>
          </a:p>
        </p:txBody>
      </p:sp>
      <p:sp>
        <p:nvSpPr>
          <p:cNvPr id="383015" name="AutoShape 39">
            <a:extLst>
              <a:ext uri="{FF2B5EF4-FFF2-40B4-BE49-F238E27FC236}">
                <a16:creationId xmlns:a16="http://schemas.microsoft.com/office/drawing/2014/main" id="{0ADF4207-C122-4C8F-BED0-43B490481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813" y="2878138"/>
            <a:ext cx="3527425" cy="57467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Decomposição por microrganismos</a:t>
            </a:r>
          </a:p>
        </p:txBody>
      </p:sp>
      <p:sp>
        <p:nvSpPr>
          <p:cNvPr id="383016" name="AutoShape 40">
            <a:extLst>
              <a:ext uri="{FF2B5EF4-FFF2-40B4-BE49-F238E27FC236}">
                <a16:creationId xmlns:a16="http://schemas.microsoft.com/office/drawing/2014/main" id="{925AFA2D-4D65-41E0-9C0A-01C7FE2D3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894263"/>
            <a:ext cx="1150937" cy="5032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Quinonas</a:t>
            </a:r>
          </a:p>
        </p:txBody>
      </p:sp>
      <p:sp>
        <p:nvSpPr>
          <p:cNvPr id="383017" name="AutoShape 41">
            <a:extLst>
              <a:ext uri="{FF2B5EF4-FFF2-40B4-BE49-F238E27FC236}">
                <a16:creationId xmlns:a16="http://schemas.microsoft.com/office/drawing/2014/main" id="{50A4F8B7-CDDF-4749-B81F-901B29E46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225" y="4894263"/>
            <a:ext cx="1150938" cy="5032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Quinonas</a:t>
            </a:r>
          </a:p>
        </p:txBody>
      </p:sp>
      <p:sp>
        <p:nvSpPr>
          <p:cNvPr id="383018" name="AutoShape 42">
            <a:extLst>
              <a:ext uri="{FF2B5EF4-FFF2-40B4-BE49-F238E27FC236}">
                <a16:creationId xmlns:a16="http://schemas.microsoft.com/office/drawing/2014/main" id="{7F1F1305-E1AF-4EF1-8640-145D72E1C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5830888"/>
            <a:ext cx="2047875" cy="5032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Substâncias húmicas</a:t>
            </a:r>
          </a:p>
        </p:txBody>
      </p:sp>
      <p:sp>
        <p:nvSpPr>
          <p:cNvPr id="383019" name="AutoShape 43">
            <a:extLst>
              <a:ext uri="{FF2B5EF4-FFF2-40B4-BE49-F238E27FC236}">
                <a16:creationId xmlns:a16="http://schemas.microsoft.com/office/drawing/2014/main" id="{FA2BC916-DA1E-4F44-A40A-788E2E9B0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2517775"/>
            <a:ext cx="1584325" cy="576263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Lignina </a:t>
            </a:r>
          </a:p>
        </p:txBody>
      </p:sp>
      <p:cxnSp>
        <p:nvCxnSpPr>
          <p:cNvPr id="60430" name="AutoShape 44">
            <a:extLst>
              <a:ext uri="{FF2B5EF4-FFF2-40B4-BE49-F238E27FC236}">
                <a16:creationId xmlns:a16="http://schemas.microsoft.com/office/drawing/2014/main" id="{74C10C1D-C855-44D5-AFE0-96D1F95AE06D}"/>
              </a:ext>
            </a:extLst>
          </p:cNvPr>
          <p:cNvCxnSpPr>
            <a:cxnSpLocks noChangeShapeType="1"/>
            <a:stCxn id="383010" idx="3"/>
            <a:endCxn id="383015" idx="1"/>
          </p:cNvCxnSpPr>
          <p:nvPr/>
        </p:nvCxnSpPr>
        <p:spPr bwMode="auto">
          <a:xfrm rot="16200000" flipH="1">
            <a:off x="3621088" y="2768600"/>
            <a:ext cx="504825" cy="3175"/>
          </a:xfrm>
          <a:prstGeom prst="bentConnector3">
            <a:avLst>
              <a:gd name="adj1" fmla="val 35532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31" name="AutoShape 45">
            <a:extLst>
              <a:ext uri="{FF2B5EF4-FFF2-40B4-BE49-F238E27FC236}">
                <a16:creationId xmlns:a16="http://schemas.microsoft.com/office/drawing/2014/main" id="{F260A36B-EAFA-4A55-8363-8763EDABEDC1}"/>
              </a:ext>
            </a:extLst>
          </p:cNvPr>
          <p:cNvCxnSpPr>
            <a:cxnSpLocks noChangeShapeType="1"/>
            <a:stCxn id="383015" idx="2"/>
            <a:endCxn id="383011" idx="1"/>
          </p:cNvCxnSpPr>
          <p:nvPr/>
        </p:nvCxnSpPr>
        <p:spPr bwMode="auto">
          <a:xfrm rot="10800000" flipV="1">
            <a:off x="904875" y="3236913"/>
            <a:ext cx="1277938" cy="776287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32" name="AutoShape 46">
            <a:extLst>
              <a:ext uri="{FF2B5EF4-FFF2-40B4-BE49-F238E27FC236}">
                <a16:creationId xmlns:a16="http://schemas.microsoft.com/office/drawing/2014/main" id="{23BC53B8-A2C8-4DF4-8286-AD06F7DC449D}"/>
              </a:ext>
            </a:extLst>
          </p:cNvPr>
          <p:cNvCxnSpPr>
            <a:cxnSpLocks noChangeShapeType="1"/>
            <a:stCxn id="383015" idx="3"/>
            <a:endCxn id="383012" idx="1"/>
          </p:cNvCxnSpPr>
          <p:nvPr/>
        </p:nvCxnSpPr>
        <p:spPr bwMode="auto">
          <a:xfrm rot="5400000">
            <a:off x="2965450" y="3192463"/>
            <a:ext cx="649287" cy="1169988"/>
          </a:xfrm>
          <a:prstGeom prst="bentConnector3">
            <a:avLst>
              <a:gd name="adj1" fmla="val 36671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33" name="AutoShape 47">
            <a:extLst>
              <a:ext uri="{FF2B5EF4-FFF2-40B4-BE49-F238E27FC236}">
                <a16:creationId xmlns:a16="http://schemas.microsoft.com/office/drawing/2014/main" id="{5495E658-5BE4-47FD-AA8D-14170EA3E98E}"/>
              </a:ext>
            </a:extLst>
          </p:cNvPr>
          <p:cNvCxnSpPr>
            <a:cxnSpLocks noChangeShapeType="1"/>
            <a:stCxn id="383015" idx="3"/>
            <a:endCxn id="383013" idx="1"/>
          </p:cNvCxnSpPr>
          <p:nvPr/>
        </p:nvCxnSpPr>
        <p:spPr bwMode="auto">
          <a:xfrm rot="16200000" flipH="1">
            <a:off x="3807619" y="3520282"/>
            <a:ext cx="642937" cy="508000"/>
          </a:xfrm>
          <a:prstGeom prst="bentConnector3">
            <a:avLst>
              <a:gd name="adj1" fmla="val 37282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34" name="AutoShape 48">
            <a:extLst>
              <a:ext uri="{FF2B5EF4-FFF2-40B4-BE49-F238E27FC236}">
                <a16:creationId xmlns:a16="http://schemas.microsoft.com/office/drawing/2014/main" id="{C75D85C3-2ACC-4A78-9636-7039555FCAB3}"/>
              </a:ext>
            </a:extLst>
          </p:cNvPr>
          <p:cNvCxnSpPr>
            <a:cxnSpLocks noChangeShapeType="1"/>
            <a:stCxn id="383015" idx="4"/>
            <a:endCxn id="383014" idx="1"/>
          </p:cNvCxnSpPr>
          <p:nvPr/>
        </p:nvCxnSpPr>
        <p:spPr bwMode="auto">
          <a:xfrm>
            <a:off x="5565775" y="3236913"/>
            <a:ext cx="946150" cy="731837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35" name="AutoShape 49">
            <a:extLst>
              <a:ext uri="{FF2B5EF4-FFF2-40B4-BE49-F238E27FC236}">
                <a16:creationId xmlns:a16="http://schemas.microsoft.com/office/drawing/2014/main" id="{7D4DE7ED-8458-43D6-B4C4-15438B7C0A3D}"/>
              </a:ext>
            </a:extLst>
          </p:cNvPr>
          <p:cNvCxnSpPr>
            <a:cxnSpLocks noChangeShapeType="1"/>
            <a:stCxn id="383010" idx="4"/>
            <a:endCxn id="383019" idx="1"/>
          </p:cNvCxnSpPr>
          <p:nvPr/>
        </p:nvCxnSpPr>
        <p:spPr bwMode="auto">
          <a:xfrm>
            <a:off x="4833938" y="2328863"/>
            <a:ext cx="2974975" cy="333375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36" name="AutoShape 50">
            <a:extLst>
              <a:ext uri="{FF2B5EF4-FFF2-40B4-BE49-F238E27FC236}">
                <a16:creationId xmlns:a16="http://schemas.microsoft.com/office/drawing/2014/main" id="{C571C056-77E5-4A34-B9EB-738BDE9E12BF}"/>
              </a:ext>
            </a:extLst>
          </p:cNvPr>
          <p:cNvCxnSpPr>
            <a:cxnSpLocks noChangeShapeType="1"/>
            <a:stCxn id="383014" idx="3"/>
            <a:endCxn id="383017" idx="1"/>
          </p:cNvCxnSpPr>
          <p:nvPr/>
        </p:nvCxnSpPr>
        <p:spPr bwMode="auto">
          <a:xfrm rot="5400000">
            <a:off x="6225382" y="4733131"/>
            <a:ext cx="565150" cy="7937"/>
          </a:xfrm>
          <a:prstGeom prst="bentConnector3">
            <a:avLst>
              <a:gd name="adj1" fmla="val 38764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37" name="AutoShape 51">
            <a:extLst>
              <a:ext uri="{FF2B5EF4-FFF2-40B4-BE49-F238E27FC236}">
                <a16:creationId xmlns:a16="http://schemas.microsoft.com/office/drawing/2014/main" id="{7EEEB635-A5FC-46CE-BE98-ADB4FB7FDF78}"/>
              </a:ext>
            </a:extLst>
          </p:cNvPr>
          <p:cNvCxnSpPr>
            <a:cxnSpLocks noChangeShapeType="1"/>
            <a:stCxn id="383012" idx="3"/>
            <a:endCxn id="383016" idx="1"/>
          </p:cNvCxnSpPr>
          <p:nvPr/>
        </p:nvCxnSpPr>
        <p:spPr bwMode="auto">
          <a:xfrm rot="16200000" flipH="1">
            <a:off x="2436813" y="4748212"/>
            <a:ext cx="539750" cy="3175"/>
          </a:xfrm>
          <a:prstGeom prst="bentConnector3">
            <a:avLst>
              <a:gd name="adj1" fmla="val 382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38" name="AutoShape 52">
            <a:extLst>
              <a:ext uri="{FF2B5EF4-FFF2-40B4-BE49-F238E27FC236}">
                <a16:creationId xmlns:a16="http://schemas.microsoft.com/office/drawing/2014/main" id="{FEC6317A-1F5A-4D48-A884-3AC293CEC96A}"/>
              </a:ext>
            </a:extLst>
          </p:cNvPr>
          <p:cNvCxnSpPr>
            <a:cxnSpLocks noChangeShapeType="1"/>
            <a:stCxn id="383011" idx="3"/>
            <a:endCxn id="383018" idx="2"/>
          </p:cNvCxnSpPr>
          <p:nvPr/>
        </p:nvCxnSpPr>
        <p:spPr bwMode="auto">
          <a:xfrm rot="16200000" flipH="1">
            <a:off x="1287463" y="4008437"/>
            <a:ext cx="1754188" cy="2519363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39" name="AutoShape 53">
            <a:extLst>
              <a:ext uri="{FF2B5EF4-FFF2-40B4-BE49-F238E27FC236}">
                <a16:creationId xmlns:a16="http://schemas.microsoft.com/office/drawing/2014/main" id="{0C5082A1-5B48-4B8F-A5F5-A47F06E1DD55}"/>
              </a:ext>
            </a:extLst>
          </p:cNvPr>
          <p:cNvCxnSpPr>
            <a:cxnSpLocks noChangeShapeType="1"/>
            <a:stCxn id="383016" idx="3"/>
            <a:endCxn id="383018" idx="2"/>
          </p:cNvCxnSpPr>
          <p:nvPr/>
        </p:nvCxnSpPr>
        <p:spPr bwMode="auto">
          <a:xfrm rot="16200000" flipH="1">
            <a:off x="2692400" y="5413375"/>
            <a:ext cx="747713" cy="715963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0" name="AutoShape 54">
            <a:extLst>
              <a:ext uri="{FF2B5EF4-FFF2-40B4-BE49-F238E27FC236}">
                <a16:creationId xmlns:a16="http://schemas.microsoft.com/office/drawing/2014/main" id="{324AF203-19ED-459F-937F-8B8DE7429367}"/>
              </a:ext>
            </a:extLst>
          </p:cNvPr>
          <p:cNvCxnSpPr>
            <a:cxnSpLocks noChangeShapeType="1"/>
            <a:stCxn id="383013" idx="3"/>
            <a:endCxn id="383018" idx="1"/>
          </p:cNvCxnSpPr>
          <p:nvPr/>
        </p:nvCxnSpPr>
        <p:spPr bwMode="auto">
          <a:xfrm rot="16200000" flipH="1">
            <a:off x="3696494" y="5268119"/>
            <a:ext cx="1374775" cy="1587"/>
          </a:xfrm>
          <a:prstGeom prst="bentConnector3">
            <a:avLst>
              <a:gd name="adj1" fmla="val 4538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1" name="AutoShape 55">
            <a:extLst>
              <a:ext uri="{FF2B5EF4-FFF2-40B4-BE49-F238E27FC236}">
                <a16:creationId xmlns:a16="http://schemas.microsoft.com/office/drawing/2014/main" id="{31372EF5-4192-4C75-95AD-BA02ECF18DBF}"/>
              </a:ext>
            </a:extLst>
          </p:cNvPr>
          <p:cNvCxnSpPr>
            <a:cxnSpLocks noChangeShapeType="1"/>
            <a:stCxn id="383017" idx="3"/>
            <a:endCxn id="383018" idx="4"/>
          </p:cNvCxnSpPr>
          <p:nvPr/>
        </p:nvCxnSpPr>
        <p:spPr bwMode="auto">
          <a:xfrm rot="5400000">
            <a:off x="5551487" y="5192713"/>
            <a:ext cx="747713" cy="1157288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442" name="AutoShape 56">
            <a:extLst>
              <a:ext uri="{FF2B5EF4-FFF2-40B4-BE49-F238E27FC236}">
                <a16:creationId xmlns:a16="http://schemas.microsoft.com/office/drawing/2014/main" id="{D0D436DD-5E3B-4AE1-9B77-4942D70739DD}"/>
              </a:ext>
            </a:extLst>
          </p:cNvPr>
          <p:cNvCxnSpPr>
            <a:cxnSpLocks noChangeShapeType="1"/>
            <a:stCxn id="383019" idx="3"/>
            <a:endCxn id="383018" idx="4"/>
          </p:cNvCxnSpPr>
          <p:nvPr/>
        </p:nvCxnSpPr>
        <p:spPr bwMode="auto">
          <a:xfrm rot="5400000">
            <a:off x="5052219" y="3388519"/>
            <a:ext cx="3051175" cy="2462213"/>
          </a:xfrm>
          <a:prstGeom prst="bentConnector2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E16481A8-0CC2-47A4-8446-4146457548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5027" name="Rectangle 3">
            <a:extLst>
              <a:ext uri="{FF2B5EF4-FFF2-40B4-BE49-F238E27FC236}">
                <a16:creationId xmlns:a16="http://schemas.microsoft.com/office/drawing/2014/main" id="{A1A98FB6-DD38-4B0D-B881-6EC2A8B1E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314325"/>
            <a:ext cx="8858250" cy="1716088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SUBSTÂNCIAS HÚMICAS ESTRUTURA MOLECULAR APROXIMADA</a:t>
            </a:r>
          </a:p>
        </p:txBody>
      </p:sp>
      <p:pic>
        <p:nvPicPr>
          <p:cNvPr id="61444" name="Picture 27" descr="Substâncias humicas 2">
            <a:extLst>
              <a:ext uri="{FF2B5EF4-FFF2-40B4-BE49-F238E27FC236}">
                <a16:creationId xmlns:a16="http://schemas.microsoft.com/office/drawing/2014/main" id="{236407C5-AA09-409B-9F49-C9D2DDA0684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490788"/>
            <a:ext cx="8569325" cy="3386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AE4E13B6-F9BC-45B8-9CC5-65C3281005F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7075" name="Rectangle 3">
            <a:extLst>
              <a:ext uri="{FF2B5EF4-FFF2-40B4-BE49-F238E27FC236}">
                <a16:creationId xmlns:a16="http://schemas.microsoft.com/office/drawing/2014/main" id="{718CE651-A293-40A2-9E31-FF6A4437B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314325"/>
            <a:ext cx="8858250" cy="1243013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ÁCIDOS HÚMICOS E FÚLVICOS </a:t>
            </a:r>
            <a:br>
              <a:rPr lang="pt-BR" altLang="pt-BR" sz="4000"/>
            </a:br>
            <a:r>
              <a:rPr lang="pt-BR" altLang="pt-BR" sz="4000"/>
              <a:t>DIFERENÇAS ESTRUTURAIS</a:t>
            </a:r>
          </a:p>
        </p:txBody>
      </p:sp>
      <p:grpSp>
        <p:nvGrpSpPr>
          <p:cNvPr id="62468" name="Group 53">
            <a:extLst>
              <a:ext uri="{FF2B5EF4-FFF2-40B4-BE49-F238E27FC236}">
                <a16:creationId xmlns:a16="http://schemas.microsoft.com/office/drawing/2014/main" id="{4793D6F0-3E54-43EC-81A7-A664A34C9C37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1658938"/>
            <a:ext cx="7494588" cy="4827587"/>
            <a:chOff x="612" y="1045"/>
            <a:chExt cx="4721" cy="3041"/>
          </a:xfrm>
        </p:grpSpPr>
        <p:sp>
          <p:nvSpPr>
            <p:cNvPr id="62469" name="Rectangle 6">
              <a:extLst>
                <a:ext uri="{FF2B5EF4-FFF2-40B4-BE49-F238E27FC236}">
                  <a16:creationId xmlns:a16="http://schemas.microsoft.com/office/drawing/2014/main" id="{DF8E063F-77D7-4147-833A-050EEB775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" y="2051"/>
              <a:ext cx="726" cy="59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470" name="Rectangle 7">
              <a:extLst>
                <a:ext uri="{FF2B5EF4-FFF2-40B4-BE49-F238E27FC236}">
                  <a16:creationId xmlns:a16="http://schemas.microsoft.com/office/drawing/2014/main" id="{956473A2-F72F-40D5-ACD9-7E8A766D2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" y="2051"/>
              <a:ext cx="726" cy="59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471" name="Rectangle 8">
              <a:extLst>
                <a:ext uri="{FF2B5EF4-FFF2-40B4-BE49-F238E27FC236}">
                  <a16:creationId xmlns:a16="http://schemas.microsoft.com/office/drawing/2014/main" id="{973F2424-C0EF-49E4-A602-B59D1AC3B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5" y="2051"/>
              <a:ext cx="726" cy="59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472" name="Rectangle 9">
              <a:extLst>
                <a:ext uri="{FF2B5EF4-FFF2-40B4-BE49-F238E27FC236}">
                  <a16:creationId xmlns:a16="http://schemas.microsoft.com/office/drawing/2014/main" id="{95D05B3E-430B-4622-8F68-B4F61FCCE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" y="2051"/>
              <a:ext cx="726" cy="59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473" name="Rectangle 10">
              <a:extLst>
                <a:ext uri="{FF2B5EF4-FFF2-40B4-BE49-F238E27FC236}">
                  <a16:creationId xmlns:a16="http://schemas.microsoft.com/office/drawing/2014/main" id="{FD99E48D-B2C3-4860-A551-219E0BB59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2051"/>
              <a:ext cx="726" cy="59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87083" name="Text Box 11">
              <a:extLst>
                <a:ext uri="{FF2B5EF4-FFF2-40B4-BE49-F238E27FC236}">
                  <a16:creationId xmlns:a16="http://schemas.microsoft.com/office/drawing/2014/main" id="{D0478AFF-AAB6-41CD-BE1C-C4B9CA422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3" y="1045"/>
              <a:ext cx="18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/>
            <a:p>
              <a:pPr>
                <a:defRPr/>
              </a:pPr>
              <a:r>
                <a:rPr lang="pt-BR" altLang="pt-BR" sz="24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Substâncias Húmicas</a:t>
              </a:r>
            </a:p>
          </p:txBody>
        </p:sp>
        <p:sp>
          <p:nvSpPr>
            <p:cNvPr id="62475" name="AutoShape 12">
              <a:extLst>
                <a:ext uri="{FF2B5EF4-FFF2-40B4-BE49-F238E27FC236}">
                  <a16:creationId xmlns:a16="http://schemas.microsoft.com/office/drawing/2014/main" id="{640204EA-5E8C-4A1A-934B-3DAAA128DAC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610" y="1151"/>
              <a:ext cx="182" cy="1451"/>
            </a:xfrm>
            <a:prstGeom prst="leftBrace">
              <a:avLst>
                <a:gd name="adj1" fmla="val 66438"/>
                <a:gd name="adj2" fmla="val 5174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476" name="AutoShape 13">
              <a:extLst>
                <a:ext uri="{FF2B5EF4-FFF2-40B4-BE49-F238E27FC236}">
                  <a16:creationId xmlns:a16="http://schemas.microsoft.com/office/drawing/2014/main" id="{D3CBF435-A1BB-47B0-B6A4-40BC5C1DAFA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074" y="1159"/>
              <a:ext cx="182" cy="1451"/>
            </a:xfrm>
            <a:prstGeom prst="leftBrace">
              <a:avLst>
                <a:gd name="adj1" fmla="val 66438"/>
                <a:gd name="adj2" fmla="val 5174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62477" name="AutoShape 14">
              <a:extLst>
                <a:ext uri="{FF2B5EF4-FFF2-40B4-BE49-F238E27FC236}">
                  <a16:creationId xmlns:a16="http://schemas.microsoft.com/office/drawing/2014/main" id="{745876E1-29AF-44D0-94B2-EAE65BF70BE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155" y="1535"/>
              <a:ext cx="182" cy="716"/>
            </a:xfrm>
            <a:prstGeom prst="leftBrace">
              <a:avLst>
                <a:gd name="adj1" fmla="val 32784"/>
                <a:gd name="adj2" fmla="val 51745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87087" name="Text Box 15">
              <a:extLst>
                <a:ext uri="{FF2B5EF4-FFF2-40B4-BE49-F238E27FC236}">
                  <a16:creationId xmlns:a16="http://schemas.microsoft.com/office/drawing/2014/main" id="{FF10D889-98ED-44BF-994F-AE28A5F5D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" y="1514"/>
              <a:ext cx="119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/>
            <a:p>
              <a:pPr>
                <a:defRPr/>
              </a:pPr>
              <a:r>
                <a:rPr lang="pt-BR" altLang="pt-BR" sz="20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Ácidos Fúlvicos</a:t>
              </a:r>
            </a:p>
          </p:txBody>
        </p:sp>
        <p:sp>
          <p:nvSpPr>
            <p:cNvPr id="387088" name="Text Box 16">
              <a:extLst>
                <a:ext uri="{FF2B5EF4-FFF2-40B4-BE49-F238E27FC236}">
                  <a16:creationId xmlns:a16="http://schemas.microsoft.com/office/drawing/2014/main" id="{049FF840-3268-43D1-84E5-6D39460F6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" y="1530"/>
              <a:ext cx="12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/>
            <a:p>
              <a:pPr>
                <a:defRPr/>
              </a:pPr>
              <a:r>
                <a:rPr lang="pt-BR" altLang="pt-BR" sz="20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Ácidos Húmicos</a:t>
              </a:r>
            </a:p>
          </p:txBody>
        </p:sp>
        <p:sp>
          <p:nvSpPr>
            <p:cNvPr id="387089" name="Text Box 17">
              <a:extLst>
                <a:ext uri="{FF2B5EF4-FFF2-40B4-BE49-F238E27FC236}">
                  <a16:creationId xmlns:a16="http://schemas.microsoft.com/office/drawing/2014/main" id="{B6979326-1F46-4B09-B85D-1C1EAD3BC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517"/>
              <a:ext cx="7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/>
            <a:p>
              <a:pPr>
                <a:defRPr/>
              </a:pPr>
              <a:r>
                <a:rPr lang="pt-BR" altLang="pt-BR" sz="2000" b="1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Huminas</a:t>
              </a:r>
            </a:p>
          </p:txBody>
        </p:sp>
        <p:sp>
          <p:nvSpPr>
            <p:cNvPr id="62481" name="Text Box 18">
              <a:extLst>
                <a:ext uri="{FF2B5EF4-FFF2-40B4-BE49-F238E27FC236}">
                  <a16:creationId xmlns:a16="http://schemas.microsoft.com/office/drawing/2014/main" id="{80EC628C-85F5-4A0E-B7BD-CC19D9459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2756"/>
              <a:ext cx="222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Aumento na intensidade de cor</a:t>
              </a:r>
            </a:p>
          </p:txBody>
        </p:sp>
        <p:sp>
          <p:nvSpPr>
            <p:cNvPr id="62482" name="Line 21">
              <a:extLst>
                <a:ext uri="{FF2B5EF4-FFF2-40B4-BE49-F238E27FC236}">
                  <a16:creationId xmlns:a16="http://schemas.microsoft.com/office/drawing/2014/main" id="{57BFBD7F-580E-4820-B5DB-511CF48E04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" y="2894"/>
              <a:ext cx="5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483" name="Line 22">
              <a:extLst>
                <a:ext uri="{FF2B5EF4-FFF2-40B4-BE49-F238E27FC236}">
                  <a16:creationId xmlns:a16="http://schemas.microsoft.com/office/drawing/2014/main" id="{ADE876BB-D255-4725-8482-B48847737B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4" y="2899"/>
              <a:ext cx="6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484" name="Text Box 23">
              <a:extLst>
                <a:ext uri="{FF2B5EF4-FFF2-40B4-BE49-F238E27FC236}">
                  <a16:creationId xmlns:a16="http://schemas.microsoft.com/office/drawing/2014/main" id="{CB7B61FF-BEF7-46C3-BAA9-FF6DE29929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9" y="2956"/>
              <a:ext cx="2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Aumento no grau de polimerização</a:t>
              </a:r>
            </a:p>
          </p:txBody>
        </p:sp>
        <p:sp>
          <p:nvSpPr>
            <p:cNvPr id="62485" name="Line 24">
              <a:extLst>
                <a:ext uri="{FF2B5EF4-FFF2-40B4-BE49-F238E27FC236}">
                  <a16:creationId xmlns:a16="http://schemas.microsoft.com/office/drawing/2014/main" id="{30931FCC-C29C-48B5-A6C1-CF306946AC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3094"/>
              <a:ext cx="5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486" name="Line 25">
              <a:extLst>
                <a:ext uri="{FF2B5EF4-FFF2-40B4-BE49-F238E27FC236}">
                  <a16:creationId xmlns:a16="http://schemas.microsoft.com/office/drawing/2014/main" id="{B1A86586-235F-4E85-8620-4758BB06A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099"/>
              <a:ext cx="6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487" name="Text Box 26">
              <a:extLst>
                <a:ext uri="{FF2B5EF4-FFF2-40B4-BE49-F238E27FC236}">
                  <a16:creationId xmlns:a16="http://schemas.microsoft.com/office/drawing/2014/main" id="{CE9FF324-D46F-48C2-AF9B-8F870DEC5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7" y="3164"/>
              <a:ext cx="20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Aumento no peso molecular</a:t>
              </a:r>
            </a:p>
          </p:txBody>
        </p:sp>
        <p:sp>
          <p:nvSpPr>
            <p:cNvPr id="62488" name="Line 27">
              <a:extLst>
                <a:ext uri="{FF2B5EF4-FFF2-40B4-BE49-F238E27FC236}">
                  <a16:creationId xmlns:a16="http://schemas.microsoft.com/office/drawing/2014/main" id="{6E84DFEF-7660-4B44-A20B-E0251D411D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3302"/>
              <a:ext cx="5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489" name="Line 28">
              <a:extLst>
                <a:ext uri="{FF2B5EF4-FFF2-40B4-BE49-F238E27FC236}">
                  <a16:creationId xmlns:a16="http://schemas.microsoft.com/office/drawing/2014/main" id="{CAF0DAF2-4208-44D4-89B5-346FBF7A0E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3307"/>
              <a:ext cx="6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490" name="Text Box 29">
              <a:extLst>
                <a:ext uri="{FF2B5EF4-FFF2-40B4-BE49-F238E27FC236}">
                  <a16:creationId xmlns:a16="http://schemas.microsoft.com/office/drawing/2014/main" id="{1A6584E6-F709-4F6B-AA64-8FAE919E15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4" y="3163"/>
              <a:ext cx="84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300.000 ???</a:t>
              </a:r>
            </a:p>
          </p:txBody>
        </p:sp>
        <p:sp>
          <p:nvSpPr>
            <p:cNvPr id="62491" name="Text Box 30">
              <a:extLst>
                <a:ext uri="{FF2B5EF4-FFF2-40B4-BE49-F238E27FC236}">
                  <a16:creationId xmlns:a16="http://schemas.microsoft.com/office/drawing/2014/main" id="{3F1F53E2-0A24-4A80-917B-DCC65F850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" y="3171"/>
              <a:ext cx="4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2.000</a:t>
              </a:r>
            </a:p>
          </p:txBody>
        </p:sp>
        <p:sp>
          <p:nvSpPr>
            <p:cNvPr id="62492" name="Text Box 31">
              <a:extLst>
                <a:ext uri="{FF2B5EF4-FFF2-40B4-BE49-F238E27FC236}">
                  <a16:creationId xmlns:a16="http://schemas.microsoft.com/office/drawing/2014/main" id="{9BA77D49-4AEA-40EB-98FA-2A2D16FC5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" y="3388"/>
              <a:ext cx="22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Aumento na porcentagem de C</a:t>
              </a:r>
            </a:p>
          </p:txBody>
        </p:sp>
        <p:sp>
          <p:nvSpPr>
            <p:cNvPr id="62493" name="Line 32">
              <a:extLst>
                <a:ext uri="{FF2B5EF4-FFF2-40B4-BE49-F238E27FC236}">
                  <a16:creationId xmlns:a16="http://schemas.microsoft.com/office/drawing/2014/main" id="{5F3CE46E-9630-4098-9D8D-428F99219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3526"/>
              <a:ext cx="5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494" name="Line 33">
              <a:extLst>
                <a:ext uri="{FF2B5EF4-FFF2-40B4-BE49-F238E27FC236}">
                  <a16:creationId xmlns:a16="http://schemas.microsoft.com/office/drawing/2014/main" id="{F4DAE1AA-A700-4899-8318-0A31AE348D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" y="3531"/>
              <a:ext cx="6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495" name="Text Box 34">
              <a:extLst>
                <a:ext uri="{FF2B5EF4-FFF2-40B4-BE49-F238E27FC236}">
                  <a16:creationId xmlns:a16="http://schemas.microsoft.com/office/drawing/2014/main" id="{D7D12F73-C87F-45FA-A9C1-D077E21DA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9" y="3387"/>
              <a:ext cx="39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62%</a:t>
              </a:r>
            </a:p>
          </p:txBody>
        </p:sp>
        <p:sp>
          <p:nvSpPr>
            <p:cNvPr id="62496" name="Text Box 35">
              <a:extLst>
                <a:ext uri="{FF2B5EF4-FFF2-40B4-BE49-F238E27FC236}">
                  <a16:creationId xmlns:a16="http://schemas.microsoft.com/office/drawing/2014/main" id="{E6BD6EEE-2BA0-4ADA-A2D6-6F477106A4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" y="3379"/>
              <a:ext cx="39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45%</a:t>
              </a:r>
            </a:p>
          </p:txBody>
        </p:sp>
        <p:sp>
          <p:nvSpPr>
            <p:cNvPr id="62497" name="Text Box 36">
              <a:extLst>
                <a:ext uri="{FF2B5EF4-FFF2-40B4-BE49-F238E27FC236}">
                  <a16:creationId xmlns:a16="http://schemas.microsoft.com/office/drawing/2014/main" id="{0C046189-416B-4FFA-96AE-0C97C9D25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" y="3620"/>
              <a:ext cx="24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Decréscimo na porcentagem de O</a:t>
              </a:r>
            </a:p>
          </p:txBody>
        </p:sp>
        <p:sp>
          <p:nvSpPr>
            <p:cNvPr id="62498" name="Line 37">
              <a:extLst>
                <a:ext uri="{FF2B5EF4-FFF2-40B4-BE49-F238E27FC236}">
                  <a16:creationId xmlns:a16="http://schemas.microsoft.com/office/drawing/2014/main" id="{1B63C7BF-2962-4021-BBBA-F8BBCB6065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1" y="3750"/>
              <a:ext cx="5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499" name="Line 38">
              <a:extLst>
                <a:ext uri="{FF2B5EF4-FFF2-40B4-BE49-F238E27FC236}">
                  <a16:creationId xmlns:a16="http://schemas.microsoft.com/office/drawing/2014/main" id="{C8AFD3DA-CA3C-413B-8D54-04EAC233DC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3" y="3755"/>
              <a:ext cx="6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500" name="Text Box 39">
              <a:extLst>
                <a:ext uri="{FF2B5EF4-FFF2-40B4-BE49-F238E27FC236}">
                  <a16:creationId xmlns:a16="http://schemas.microsoft.com/office/drawing/2014/main" id="{27492668-1D4F-4285-94EE-6B2BCA901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1" y="3627"/>
              <a:ext cx="39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30%</a:t>
              </a:r>
            </a:p>
          </p:txBody>
        </p:sp>
        <p:sp>
          <p:nvSpPr>
            <p:cNvPr id="62501" name="Text Box 40">
              <a:extLst>
                <a:ext uri="{FF2B5EF4-FFF2-40B4-BE49-F238E27FC236}">
                  <a16:creationId xmlns:a16="http://schemas.microsoft.com/office/drawing/2014/main" id="{C320D639-BD95-4F8E-B314-B8C6F99E96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3611"/>
              <a:ext cx="39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48%</a:t>
              </a:r>
            </a:p>
          </p:txBody>
        </p:sp>
        <p:sp>
          <p:nvSpPr>
            <p:cNvPr id="62502" name="Text Box 46">
              <a:extLst>
                <a:ext uri="{FF2B5EF4-FFF2-40B4-BE49-F238E27FC236}">
                  <a16:creationId xmlns:a16="http://schemas.microsoft.com/office/drawing/2014/main" id="{45730C61-7632-48BB-B405-0FCD59D57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8" y="3836"/>
              <a:ext cx="199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000" b="1"/>
                <a:t>Decréscimo de solubilidade</a:t>
              </a:r>
            </a:p>
          </p:txBody>
        </p:sp>
        <p:sp>
          <p:nvSpPr>
            <p:cNvPr id="62503" name="Line 47">
              <a:extLst>
                <a:ext uri="{FF2B5EF4-FFF2-40B4-BE49-F238E27FC236}">
                  <a16:creationId xmlns:a16="http://schemas.microsoft.com/office/drawing/2014/main" id="{2CB583CC-28D6-4589-8DCE-F890252D2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4" y="3974"/>
              <a:ext cx="5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2504" name="Line 48">
              <a:extLst>
                <a:ext uri="{FF2B5EF4-FFF2-40B4-BE49-F238E27FC236}">
                  <a16:creationId xmlns:a16="http://schemas.microsoft.com/office/drawing/2014/main" id="{3E583431-156B-406B-8644-5443C7B500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0" y="3979"/>
              <a:ext cx="6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cxnSp>
          <p:nvCxnSpPr>
            <p:cNvPr id="62505" name="AutoShape 50">
              <a:extLst>
                <a:ext uri="{FF2B5EF4-FFF2-40B4-BE49-F238E27FC236}">
                  <a16:creationId xmlns:a16="http://schemas.microsoft.com/office/drawing/2014/main" id="{654D387C-246F-4921-BA34-CD03E4504D53}"/>
                </a:ext>
              </a:extLst>
            </p:cNvPr>
            <p:cNvCxnSpPr>
              <a:cxnSpLocks noChangeShapeType="1"/>
              <a:stCxn id="387083" idx="2"/>
              <a:endCxn id="387087" idx="0"/>
            </p:cNvCxnSpPr>
            <p:nvPr/>
          </p:nvCxnSpPr>
          <p:spPr bwMode="auto">
            <a:xfrm rot="5400000">
              <a:off x="2209" y="811"/>
              <a:ext cx="181" cy="1225"/>
            </a:xfrm>
            <a:prstGeom prst="bentConnector3">
              <a:avLst>
                <a:gd name="adj1" fmla="val 4972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506" name="AutoShape 51">
              <a:extLst>
                <a:ext uri="{FF2B5EF4-FFF2-40B4-BE49-F238E27FC236}">
                  <a16:creationId xmlns:a16="http://schemas.microsoft.com/office/drawing/2014/main" id="{79BAD442-25E2-413E-B0F8-36EAB5E32543}"/>
                </a:ext>
              </a:extLst>
            </p:cNvPr>
            <p:cNvCxnSpPr>
              <a:cxnSpLocks noChangeShapeType="1"/>
              <a:stCxn id="387083" idx="2"/>
              <a:endCxn id="387088" idx="0"/>
            </p:cNvCxnSpPr>
            <p:nvPr/>
          </p:nvCxnSpPr>
          <p:spPr bwMode="auto">
            <a:xfrm rot="16200000" flipH="1">
              <a:off x="2909" y="1336"/>
              <a:ext cx="197" cy="191"/>
            </a:xfrm>
            <a:prstGeom prst="bentConnector3">
              <a:avLst>
                <a:gd name="adj1" fmla="val 45685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507" name="AutoShape 52">
              <a:extLst>
                <a:ext uri="{FF2B5EF4-FFF2-40B4-BE49-F238E27FC236}">
                  <a16:creationId xmlns:a16="http://schemas.microsoft.com/office/drawing/2014/main" id="{BEFC4212-C33C-40E5-84F2-2065882F07D7}"/>
                </a:ext>
              </a:extLst>
            </p:cNvPr>
            <p:cNvCxnSpPr>
              <a:cxnSpLocks noChangeShapeType="1"/>
              <a:stCxn id="387083" idx="2"/>
              <a:endCxn id="387089" idx="0"/>
            </p:cNvCxnSpPr>
            <p:nvPr/>
          </p:nvCxnSpPr>
          <p:spPr bwMode="auto">
            <a:xfrm rot="16200000" flipH="1">
              <a:off x="3469" y="776"/>
              <a:ext cx="184" cy="1298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F41359E6-D237-4108-8DCE-D2A17AE3A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24075"/>
            <a:ext cx="8497888" cy="1160463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2800"/>
              <a:t>COMPORTAMENTO DE ETA’s EM RELAÇÃO A QUALIDADE DA ÁGUA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05A24584-B04F-4E02-8081-D5739CE4235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8" name="Rectangle 4">
            <a:extLst>
              <a:ext uri="{FF2B5EF4-FFF2-40B4-BE49-F238E27FC236}">
                <a16:creationId xmlns:a16="http://schemas.microsoft.com/office/drawing/2014/main" id="{09A28851-B49F-495A-B52B-D2E7778CC0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01638"/>
            <a:ext cx="8893175" cy="13716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CONCEPÇÃO HISTÓRICA DE SISTEMAS DE TRATAMENTO DE ÁGUA</a:t>
            </a:r>
          </a:p>
        </p:txBody>
      </p:sp>
      <p:sp>
        <p:nvSpPr>
          <p:cNvPr id="8197" name="Line 18">
            <a:extLst>
              <a:ext uri="{FF2B5EF4-FFF2-40B4-BE49-F238E27FC236}">
                <a16:creationId xmlns:a16="http://schemas.microsoft.com/office/drawing/2014/main" id="{6B688678-5F4F-4E7E-A5D7-1F6B410C28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3350" y="3429000"/>
            <a:ext cx="0" cy="30241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198" name="Line 19">
            <a:extLst>
              <a:ext uri="{FF2B5EF4-FFF2-40B4-BE49-F238E27FC236}">
                <a16:creationId xmlns:a16="http://schemas.microsoft.com/office/drawing/2014/main" id="{C43A68E4-3679-473C-9CC3-B44A6FBEE3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6165850"/>
            <a:ext cx="77771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199" name="Text Box 20">
            <a:extLst>
              <a:ext uri="{FF2B5EF4-FFF2-40B4-BE49-F238E27FC236}">
                <a16:creationId xmlns:a16="http://schemas.microsoft.com/office/drawing/2014/main" id="{A197E29A-09BD-4040-B06E-1768581E20F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12750" y="4637088"/>
            <a:ext cx="1341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latin typeface="Tahoma" panose="020B0604030504040204" pitchFamily="34" charset="0"/>
              </a:rPr>
              <a:t>Qualidade</a:t>
            </a:r>
          </a:p>
        </p:txBody>
      </p:sp>
      <p:sp>
        <p:nvSpPr>
          <p:cNvPr id="8200" name="Text Box 21">
            <a:extLst>
              <a:ext uri="{FF2B5EF4-FFF2-40B4-BE49-F238E27FC236}">
                <a16:creationId xmlns:a16="http://schemas.microsoft.com/office/drawing/2014/main" id="{04A475BC-7080-41EA-9BE3-62EBF7C3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175" y="6251575"/>
            <a:ext cx="963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latin typeface="Tahoma" panose="020B0604030504040204" pitchFamily="34" charset="0"/>
              </a:rPr>
              <a:t>Tempo</a:t>
            </a:r>
          </a:p>
        </p:txBody>
      </p:sp>
      <p:sp>
        <p:nvSpPr>
          <p:cNvPr id="8201" name="Line 22">
            <a:extLst>
              <a:ext uri="{FF2B5EF4-FFF2-40B4-BE49-F238E27FC236}">
                <a16:creationId xmlns:a16="http://schemas.microsoft.com/office/drawing/2014/main" id="{D4D2748E-F384-4C73-BC73-88D2F2DB5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3350" y="4221163"/>
            <a:ext cx="6985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202" name="Freeform 24">
            <a:extLst>
              <a:ext uri="{FF2B5EF4-FFF2-40B4-BE49-F238E27FC236}">
                <a16:creationId xmlns:a16="http://schemas.microsoft.com/office/drawing/2014/main" id="{C96AC364-A50E-421E-B84F-BAC7ABA7D6DF}"/>
              </a:ext>
            </a:extLst>
          </p:cNvPr>
          <p:cNvSpPr>
            <a:spLocks/>
          </p:cNvSpPr>
          <p:nvPr/>
        </p:nvSpPr>
        <p:spPr bwMode="auto">
          <a:xfrm>
            <a:off x="1403350" y="5661025"/>
            <a:ext cx="7056438" cy="360363"/>
          </a:xfrm>
          <a:custGeom>
            <a:avLst/>
            <a:gdLst>
              <a:gd name="T0" fmla="*/ 0 w 4445"/>
              <a:gd name="T1" fmla="*/ 215900 h 227"/>
              <a:gd name="T2" fmla="*/ 360363 w 4445"/>
              <a:gd name="T3" fmla="*/ 360363 h 227"/>
              <a:gd name="T4" fmla="*/ 792163 w 4445"/>
              <a:gd name="T5" fmla="*/ 215900 h 227"/>
              <a:gd name="T6" fmla="*/ 1296988 w 4445"/>
              <a:gd name="T7" fmla="*/ 288925 h 227"/>
              <a:gd name="T8" fmla="*/ 2089150 w 4445"/>
              <a:gd name="T9" fmla="*/ 144463 h 227"/>
              <a:gd name="T10" fmla="*/ 2881313 w 4445"/>
              <a:gd name="T11" fmla="*/ 288925 h 227"/>
              <a:gd name="T12" fmla="*/ 3744913 w 4445"/>
              <a:gd name="T13" fmla="*/ 144463 h 227"/>
              <a:gd name="T14" fmla="*/ 4464050 w 4445"/>
              <a:gd name="T15" fmla="*/ 144463 h 227"/>
              <a:gd name="T16" fmla="*/ 5040313 w 4445"/>
              <a:gd name="T17" fmla="*/ 73025 h 227"/>
              <a:gd name="T18" fmla="*/ 5761038 w 4445"/>
              <a:gd name="T19" fmla="*/ 215900 h 227"/>
              <a:gd name="T20" fmla="*/ 6337300 w 4445"/>
              <a:gd name="T21" fmla="*/ 73025 h 227"/>
              <a:gd name="T22" fmla="*/ 6913563 w 4445"/>
              <a:gd name="T23" fmla="*/ 73025 h 227"/>
              <a:gd name="T24" fmla="*/ 7056438 w 4445"/>
              <a:gd name="T25" fmla="*/ 0 h 22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45" h="227">
                <a:moveTo>
                  <a:pt x="0" y="136"/>
                </a:moveTo>
                <a:cubicBezTo>
                  <a:pt x="72" y="181"/>
                  <a:pt x="144" y="227"/>
                  <a:pt x="227" y="227"/>
                </a:cubicBezTo>
                <a:cubicBezTo>
                  <a:pt x="310" y="227"/>
                  <a:pt x="401" y="143"/>
                  <a:pt x="499" y="136"/>
                </a:cubicBezTo>
                <a:cubicBezTo>
                  <a:pt x="597" y="129"/>
                  <a:pt x="681" y="189"/>
                  <a:pt x="817" y="182"/>
                </a:cubicBezTo>
                <a:cubicBezTo>
                  <a:pt x="953" y="175"/>
                  <a:pt x="1150" y="91"/>
                  <a:pt x="1316" y="91"/>
                </a:cubicBezTo>
                <a:cubicBezTo>
                  <a:pt x="1482" y="91"/>
                  <a:pt x="1641" y="182"/>
                  <a:pt x="1815" y="182"/>
                </a:cubicBezTo>
                <a:cubicBezTo>
                  <a:pt x="1989" y="182"/>
                  <a:pt x="2193" y="106"/>
                  <a:pt x="2359" y="91"/>
                </a:cubicBezTo>
                <a:cubicBezTo>
                  <a:pt x="2525" y="76"/>
                  <a:pt x="2676" y="98"/>
                  <a:pt x="2812" y="91"/>
                </a:cubicBezTo>
                <a:cubicBezTo>
                  <a:pt x="2948" y="84"/>
                  <a:pt x="3039" y="39"/>
                  <a:pt x="3175" y="46"/>
                </a:cubicBezTo>
                <a:cubicBezTo>
                  <a:pt x="3311" y="53"/>
                  <a:pt x="3493" y="136"/>
                  <a:pt x="3629" y="136"/>
                </a:cubicBezTo>
                <a:cubicBezTo>
                  <a:pt x="3765" y="136"/>
                  <a:pt x="3871" y="61"/>
                  <a:pt x="3992" y="46"/>
                </a:cubicBezTo>
                <a:cubicBezTo>
                  <a:pt x="4113" y="31"/>
                  <a:pt x="4280" y="54"/>
                  <a:pt x="4355" y="46"/>
                </a:cubicBezTo>
                <a:cubicBezTo>
                  <a:pt x="4430" y="38"/>
                  <a:pt x="4430" y="8"/>
                  <a:pt x="4445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203" name="Text Box 25">
            <a:extLst>
              <a:ext uri="{FF2B5EF4-FFF2-40B4-BE49-F238E27FC236}">
                <a16:creationId xmlns:a16="http://schemas.microsoft.com/office/drawing/2014/main" id="{0344D548-B175-4707-AFD0-A0D538499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367338"/>
            <a:ext cx="14684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latin typeface="Tahoma" panose="020B0604030504040204" pitchFamily="34" charset="0"/>
              </a:rPr>
              <a:t>Água Bruta</a:t>
            </a:r>
          </a:p>
        </p:txBody>
      </p:sp>
      <p:sp>
        <p:nvSpPr>
          <p:cNvPr id="8204" name="Freeform 26">
            <a:extLst>
              <a:ext uri="{FF2B5EF4-FFF2-40B4-BE49-F238E27FC236}">
                <a16:creationId xmlns:a16="http://schemas.microsoft.com/office/drawing/2014/main" id="{BBB0EFD0-75D1-4A9F-A1D7-7FE92E65D805}"/>
              </a:ext>
            </a:extLst>
          </p:cNvPr>
          <p:cNvSpPr>
            <a:spLocks/>
          </p:cNvSpPr>
          <p:nvPr/>
        </p:nvSpPr>
        <p:spPr bwMode="auto">
          <a:xfrm>
            <a:off x="1403350" y="3765550"/>
            <a:ext cx="7056438" cy="239713"/>
          </a:xfrm>
          <a:custGeom>
            <a:avLst/>
            <a:gdLst>
              <a:gd name="T0" fmla="*/ 0 w 4445"/>
              <a:gd name="T1" fmla="*/ 23813 h 151"/>
              <a:gd name="T2" fmla="*/ 504825 w 4445"/>
              <a:gd name="T3" fmla="*/ 168275 h 151"/>
              <a:gd name="T4" fmla="*/ 1152525 w 4445"/>
              <a:gd name="T5" fmla="*/ 95250 h 151"/>
              <a:gd name="T6" fmla="*/ 2016125 w 4445"/>
              <a:gd name="T7" fmla="*/ 168275 h 151"/>
              <a:gd name="T8" fmla="*/ 2881313 w 4445"/>
              <a:gd name="T9" fmla="*/ 23813 h 151"/>
              <a:gd name="T10" fmla="*/ 4392613 w 4445"/>
              <a:gd name="T11" fmla="*/ 239713 h 151"/>
              <a:gd name="T12" fmla="*/ 5473700 w 4445"/>
              <a:gd name="T13" fmla="*/ 23813 h 151"/>
              <a:gd name="T14" fmla="*/ 6121400 w 4445"/>
              <a:gd name="T15" fmla="*/ 95250 h 151"/>
              <a:gd name="T16" fmla="*/ 6840538 w 4445"/>
              <a:gd name="T17" fmla="*/ 23813 h 151"/>
              <a:gd name="T18" fmla="*/ 7056438 w 4445"/>
              <a:gd name="T19" fmla="*/ 23813 h 1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445" h="151">
                <a:moveTo>
                  <a:pt x="0" y="15"/>
                </a:moveTo>
                <a:cubicBezTo>
                  <a:pt x="98" y="57"/>
                  <a:pt x="197" y="99"/>
                  <a:pt x="318" y="106"/>
                </a:cubicBezTo>
                <a:cubicBezTo>
                  <a:pt x="439" y="113"/>
                  <a:pt x="567" y="60"/>
                  <a:pt x="726" y="60"/>
                </a:cubicBezTo>
                <a:cubicBezTo>
                  <a:pt x="885" y="60"/>
                  <a:pt x="1089" y="113"/>
                  <a:pt x="1270" y="106"/>
                </a:cubicBezTo>
                <a:cubicBezTo>
                  <a:pt x="1451" y="99"/>
                  <a:pt x="1566" y="8"/>
                  <a:pt x="1815" y="15"/>
                </a:cubicBezTo>
                <a:cubicBezTo>
                  <a:pt x="2064" y="22"/>
                  <a:pt x="2495" y="151"/>
                  <a:pt x="2767" y="151"/>
                </a:cubicBezTo>
                <a:cubicBezTo>
                  <a:pt x="3039" y="151"/>
                  <a:pt x="3266" y="30"/>
                  <a:pt x="3448" y="15"/>
                </a:cubicBezTo>
                <a:cubicBezTo>
                  <a:pt x="3630" y="0"/>
                  <a:pt x="3713" y="60"/>
                  <a:pt x="3856" y="60"/>
                </a:cubicBezTo>
                <a:cubicBezTo>
                  <a:pt x="3999" y="60"/>
                  <a:pt x="4211" y="22"/>
                  <a:pt x="4309" y="15"/>
                </a:cubicBezTo>
                <a:cubicBezTo>
                  <a:pt x="4407" y="8"/>
                  <a:pt x="4422" y="15"/>
                  <a:pt x="4445" y="15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205" name="Text Box 27">
            <a:extLst>
              <a:ext uri="{FF2B5EF4-FFF2-40B4-BE49-F238E27FC236}">
                <a16:creationId xmlns:a16="http://schemas.microsoft.com/office/drawing/2014/main" id="{E3818BAF-816C-4229-8C2C-BD3EF35CB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4286250"/>
            <a:ext cx="2841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latin typeface="Tahoma" panose="020B0604030504040204" pitchFamily="34" charset="0"/>
              </a:rPr>
              <a:t>Padrão de Potabilidade</a:t>
            </a:r>
          </a:p>
        </p:txBody>
      </p:sp>
      <p:sp>
        <p:nvSpPr>
          <p:cNvPr id="8206" name="Text Box 28">
            <a:extLst>
              <a:ext uri="{FF2B5EF4-FFF2-40B4-BE49-F238E27FC236}">
                <a16:creationId xmlns:a16="http://schemas.microsoft.com/office/drawing/2014/main" id="{B286F988-ECC8-4CA5-B296-974776DB2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8" y="3443288"/>
            <a:ext cx="1387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latin typeface="Tahoma" panose="020B0604030504040204" pitchFamily="34" charset="0"/>
              </a:rPr>
              <a:t>Água Final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53C0878C-42C5-4427-9029-1BF4C11367E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123" name="Rectangle 3">
            <a:extLst>
              <a:ext uri="{FF2B5EF4-FFF2-40B4-BE49-F238E27FC236}">
                <a16:creationId xmlns:a16="http://schemas.microsoft.com/office/drawing/2014/main" id="{4908817C-E635-4EBE-8A3B-A4C4ADBF5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32863" cy="1112838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200">
                <a:solidFill>
                  <a:schemeClr val="tx1"/>
                </a:solidFill>
              </a:rPr>
              <a:t>TRATAMENTO CONVENCIONAL DE ÁGUAS </a:t>
            </a:r>
            <a:br>
              <a:rPr lang="pt-BR" altLang="pt-BR" sz="3200">
                <a:solidFill>
                  <a:schemeClr val="tx1"/>
                </a:solidFill>
              </a:rPr>
            </a:br>
            <a:r>
              <a:rPr lang="pt-BR" altLang="pt-BR" sz="3200">
                <a:solidFill>
                  <a:schemeClr val="tx1"/>
                </a:solidFill>
              </a:rPr>
              <a:t>DE ABASTECIMENTO</a:t>
            </a:r>
          </a:p>
        </p:txBody>
      </p:sp>
      <p:grpSp>
        <p:nvGrpSpPr>
          <p:cNvPr id="63492" name="Group 87">
            <a:extLst>
              <a:ext uri="{FF2B5EF4-FFF2-40B4-BE49-F238E27FC236}">
                <a16:creationId xmlns:a16="http://schemas.microsoft.com/office/drawing/2014/main" id="{4490F9A7-ED12-472D-BB34-262587D57FB7}"/>
              </a:ext>
            </a:extLst>
          </p:cNvPr>
          <p:cNvGrpSpPr>
            <a:grpSpLocks/>
          </p:cNvGrpSpPr>
          <p:nvPr/>
        </p:nvGrpSpPr>
        <p:grpSpPr bwMode="auto">
          <a:xfrm>
            <a:off x="166688" y="1306513"/>
            <a:ext cx="8918575" cy="5030787"/>
            <a:chOff x="105" y="823"/>
            <a:chExt cx="5618" cy="3169"/>
          </a:xfrm>
        </p:grpSpPr>
        <p:sp>
          <p:nvSpPr>
            <p:cNvPr id="63493" name="AutoShape 44">
              <a:extLst>
                <a:ext uri="{FF2B5EF4-FFF2-40B4-BE49-F238E27FC236}">
                  <a16:creationId xmlns:a16="http://schemas.microsoft.com/office/drawing/2014/main" id="{76F429A8-DFE8-4CB7-8AEC-DBFF3A9E6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" y="1789"/>
              <a:ext cx="89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Manancial</a:t>
              </a:r>
            </a:p>
          </p:txBody>
        </p:sp>
        <p:sp>
          <p:nvSpPr>
            <p:cNvPr id="63494" name="AutoShape 45">
              <a:extLst>
                <a:ext uri="{FF2B5EF4-FFF2-40B4-BE49-F238E27FC236}">
                  <a16:creationId xmlns:a16="http://schemas.microsoft.com/office/drawing/2014/main" id="{55F33FCD-8E74-4B6A-8665-D7D3590D8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1789"/>
              <a:ext cx="90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Coagulação</a:t>
              </a:r>
            </a:p>
          </p:txBody>
        </p:sp>
        <p:sp>
          <p:nvSpPr>
            <p:cNvPr id="63495" name="AutoShape 46">
              <a:extLst>
                <a:ext uri="{FF2B5EF4-FFF2-40B4-BE49-F238E27FC236}">
                  <a16:creationId xmlns:a16="http://schemas.microsoft.com/office/drawing/2014/main" id="{744A218F-D536-46D5-A289-B5515D0E0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1" y="1789"/>
              <a:ext cx="83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Floculação</a:t>
              </a:r>
            </a:p>
          </p:txBody>
        </p:sp>
        <p:sp>
          <p:nvSpPr>
            <p:cNvPr id="63496" name="AutoShape 47">
              <a:extLst>
                <a:ext uri="{FF2B5EF4-FFF2-40B4-BE49-F238E27FC236}">
                  <a16:creationId xmlns:a16="http://schemas.microsoft.com/office/drawing/2014/main" id="{D93C3FF1-F09D-4B7C-8743-E7BF0F456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1789"/>
              <a:ext cx="1071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Sedimentação</a:t>
              </a:r>
            </a:p>
          </p:txBody>
        </p:sp>
        <p:sp>
          <p:nvSpPr>
            <p:cNvPr id="63497" name="AutoShape 48">
              <a:extLst>
                <a:ext uri="{FF2B5EF4-FFF2-40B4-BE49-F238E27FC236}">
                  <a16:creationId xmlns:a16="http://schemas.microsoft.com/office/drawing/2014/main" id="{8D837130-A628-486C-B192-F8ECA72ED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2724"/>
              <a:ext cx="71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Filtração</a:t>
              </a:r>
            </a:p>
          </p:txBody>
        </p:sp>
        <p:sp>
          <p:nvSpPr>
            <p:cNvPr id="63498" name="AutoShape 49">
              <a:extLst>
                <a:ext uri="{FF2B5EF4-FFF2-40B4-BE49-F238E27FC236}">
                  <a16:creationId xmlns:a16="http://schemas.microsoft.com/office/drawing/2014/main" id="{288B2F26-FB8D-48F4-9C72-D0355A3B3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0" y="2722"/>
              <a:ext cx="93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Desinfecção</a:t>
              </a:r>
            </a:p>
          </p:txBody>
        </p:sp>
        <p:sp>
          <p:nvSpPr>
            <p:cNvPr id="63499" name="AutoShape 50">
              <a:extLst>
                <a:ext uri="{FF2B5EF4-FFF2-40B4-BE49-F238E27FC236}">
                  <a16:creationId xmlns:a16="http://schemas.microsoft.com/office/drawing/2014/main" id="{7A850596-E1C4-413F-9D78-E8E93635A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0" y="2724"/>
              <a:ext cx="917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Fluoretação</a:t>
              </a:r>
            </a:p>
          </p:txBody>
        </p:sp>
        <p:sp>
          <p:nvSpPr>
            <p:cNvPr id="63500" name="AutoShape 51">
              <a:extLst>
                <a:ext uri="{FF2B5EF4-FFF2-40B4-BE49-F238E27FC236}">
                  <a16:creationId xmlns:a16="http://schemas.microsoft.com/office/drawing/2014/main" id="{7AB681CB-274B-46AD-B392-6FEB898BD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724"/>
              <a:ext cx="116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Correção de pH</a:t>
              </a:r>
            </a:p>
          </p:txBody>
        </p:sp>
        <p:sp>
          <p:nvSpPr>
            <p:cNvPr id="63501" name="AutoShape 52">
              <a:extLst>
                <a:ext uri="{FF2B5EF4-FFF2-40B4-BE49-F238E27FC236}">
                  <a16:creationId xmlns:a16="http://schemas.microsoft.com/office/drawing/2014/main" id="{D20EBB7E-B08C-495A-985A-FCC8DB463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" y="3549"/>
              <a:ext cx="845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rgbClr val="333300"/>
                  </a:solidFill>
                  <a:latin typeface="Tahoma" panose="020B0604030504040204" pitchFamily="34" charset="0"/>
                </a:rPr>
                <a:t>Água Final</a:t>
              </a:r>
            </a:p>
          </p:txBody>
        </p:sp>
        <p:cxnSp>
          <p:nvCxnSpPr>
            <p:cNvPr id="63502" name="AutoShape 53">
              <a:extLst>
                <a:ext uri="{FF2B5EF4-FFF2-40B4-BE49-F238E27FC236}">
                  <a16:creationId xmlns:a16="http://schemas.microsoft.com/office/drawing/2014/main" id="{96DD5299-70BC-48DF-BF14-7E2FFE7A5230}"/>
                </a:ext>
              </a:extLst>
            </p:cNvPr>
            <p:cNvCxnSpPr>
              <a:cxnSpLocks noChangeShapeType="1"/>
              <a:stCxn id="63493" idx="4"/>
              <a:endCxn id="63494" idx="2"/>
            </p:cNvCxnSpPr>
            <p:nvPr/>
          </p:nvCxnSpPr>
          <p:spPr bwMode="auto">
            <a:xfrm>
              <a:off x="926" y="1970"/>
              <a:ext cx="71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503" name="AutoShape 54">
              <a:extLst>
                <a:ext uri="{FF2B5EF4-FFF2-40B4-BE49-F238E27FC236}">
                  <a16:creationId xmlns:a16="http://schemas.microsoft.com/office/drawing/2014/main" id="{2E08136D-0099-4A1E-A3D9-F998C297D117}"/>
                </a:ext>
              </a:extLst>
            </p:cNvPr>
            <p:cNvCxnSpPr>
              <a:cxnSpLocks noChangeShapeType="1"/>
              <a:stCxn id="63494" idx="4"/>
              <a:endCxn id="63495" idx="2"/>
            </p:cNvCxnSpPr>
            <p:nvPr/>
          </p:nvCxnSpPr>
          <p:spPr bwMode="auto">
            <a:xfrm>
              <a:off x="2482" y="1970"/>
              <a:ext cx="44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504" name="AutoShape 55">
              <a:extLst>
                <a:ext uri="{FF2B5EF4-FFF2-40B4-BE49-F238E27FC236}">
                  <a16:creationId xmlns:a16="http://schemas.microsoft.com/office/drawing/2014/main" id="{DED4CC12-68A0-4533-B2F9-AAC0E903FEBB}"/>
                </a:ext>
              </a:extLst>
            </p:cNvPr>
            <p:cNvCxnSpPr>
              <a:cxnSpLocks noChangeShapeType="1"/>
              <a:stCxn id="63495" idx="4"/>
              <a:endCxn id="63496" idx="2"/>
            </p:cNvCxnSpPr>
            <p:nvPr/>
          </p:nvCxnSpPr>
          <p:spPr bwMode="auto">
            <a:xfrm>
              <a:off x="3698" y="1970"/>
              <a:ext cx="537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505" name="AutoShape 56">
              <a:extLst>
                <a:ext uri="{FF2B5EF4-FFF2-40B4-BE49-F238E27FC236}">
                  <a16:creationId xmlns:a16="http://schemas.microsoft.com/office/drawing/2014/main" id="{E4D8E5DF-358A-47CF-B8E9-2785CBE5A8F4}"/>
                </a:ext>
              </a:extLst>
            </p:cNvPr>
            <p:cNvCxnSpPr>
              <a:cxnSpLocks noChangeShapeType="1"/>
              <a:stCxn id="63496" idx="3"/>
              <a:endCxn id="63497" idx="1"/>
            </p:cNvCxnSpPr>
            <p:nvPr/>
          </p:nvCxnSpPr>
          <p:spPr bwMode="auto">
            <a:xfrm flipH="1">
              <a:off x="4731" y="2078"/>
              <a:ext cx="3" cy="71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506" name="AutoShape 57">
              <a:extLst>
                <a:ext uri="{FF2B5EF4-FFF2-40B4-BE49-F238E27FC236}">
                  <a16:creationId xmlns:a16="http://schemas.microsoft.com/office/drawing/2014/main" id="{EAD59760-4639-4532-B2ED-0A7F4455D632}"/>
                </a:ext>
              </a:extLst>
            </p:cNvPr>
            <p:cNvCxnSpPr>
              <a:cxnSpLocks noChangeShapeType="1"/>
              <a:stCxn id="63497" idx="2"/>
              <a:endCxn id="63498" idx="4"/>
            </p:cNvCxnSpPr>
            <p:nvPr/>
          </p:nvCxnSpPr>
          <p:spPr bwMode="auto">
            <a:xfrm flipH="1" flipV="1">
              <a:off x="3806" y="2903"/>
              <a:ext cx="60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507" name="AutoShape 58">
              <a:extLst>
                <a:ext uri="{FF2B5EF4-FFF2-40B4-BE49-F238E27FC236}">
                  <a16:creationId xmlns:a16="http://schemas.microsoft.com/office/drawing/2014/main" id="{420858B1-BD16-4EC2-986D-653C54A590E3}"/>
                </a:ext>
              </a:extLst>
            </p:cNvPr>
            <p:cNvCxnSpPr>
              <a:cxnSpLocks noChangeShapeType="1"/>
              <a:stCxn id="63498" idx="2"/>
              <a:endCxn id="63499" idx="4"/>
            </p:cNvCxnSpPr>
            <p:nvPr/>
          </p:nvCxnSpPr>
          <p:spPr bwMode="auto">
            <a:xfrm flipH="1">
              <a:off x="2345" y="2903"/>
              <a:ext cx="59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508" name="AutoShape 59">
              <a:extLst>
                <a:ext uri="{FF2B5EF4-FFF2-40B4-BE49-F238E27FC236}">
                  <a16:creationId xmlns:a16="http://schemas.microsoft.com/office/drawing/2014/main" id="{1CD012E8-49F9-44A9-8D31-4C5ADC903272}"/>
                </a:ext>
              </a:extLst>
            </p:cNvPr>
            <p:cNvCxnSpPr>
              <a:cxnSpLocks noChangeShapeType="1"/>
              <a:stCxn id="63500" idx="3"/>
              <a:endCxn id="63501" idx="1"/>
            </p:cNvCxnSpPr>
            <p:nvPr/>
          </p:nvCxnSpPr>
          <p:spPr bwMode="auto">
            <a:xfrm>
              <a:off x="656" y="3013"/>
              <a:ext cx="3" cy="60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509" name="AutoShape 60">
              <a:extLst>
                <a:ext uri="{FF2B5EF4-FFF2-40B4-BE49-F238E27FC236}">
                  <a16:creationId xmlns:a16="http://schemas.microsoft.com/office/drawing/2014/main" id="{CA09C65D-1176-43D7-A435-640ECB4D4C6D}"/>
                </a:ext>
              </a:extLst>
            </p:cNvPr>
            <p:cNvCxnSpPr>
              <a:cxnSpLocks noChangeShapeType="1"/>
              <a:stCxn id="63499" idx="2"/>
              <a:endCxn id="63500" idx="4"/>
            </p:cNvCxnSpPr>
            <p:nvPr/>
          </p:nvCxnSpPr>
          <p:spPr bwMode="auto">
            <a:xfrm flipH="1">
              <a:off x="1204" y="2905"/>
              <a:ext cx="296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3510" name="Line 62">
              <a:extLst>
                <a:ext uri="{FF2B5EF4-FFF2-40B4-BE49-F238E27FC236}">
                  <a16:creationId xmlns:a16="http://schemas.microsoft.com/office/drawing/2014/main" id="{F040A7B0-1DF8-4EE9-B3E4-72E63A5E9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4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11" name="Text Box 63">
              <a:extLst>
                <a:ext uri="{FF2B5EF4-FFF2-40B4-BE49-F238E27FC236}">
                  <a16:creationId xmlns:a16="http://schemas.microsoft.com/office/drawing/2014/main" id="{2C5D2663-1DB7-4352-A8EF-416C51C77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649" y="1309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63512" name="Line 64">
              <a:extLst>
                <a:ext uri="{FF2B5EF4-FFF2-40B4-BE49-F238E27FC236}">
                  <a16:creationId xmlns:a16="http://schemas.microsoft.com/office/drawing/2014/main" id="{53373A5B-E911-48B0-A5E6-A9FC4820C5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2" y="140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13" name="Text Box 65">
              <a:extLst>
                <a:ext uri="{FF2B5EF4-FFF2-40B4-BE49-F238E27FC236}">
                  <a16:creationId xmlns:a16="http://schemas.microsoft.com/office/drawing/2014/main" id="{73AB7D44-D25C-4F3D-8844-208F628B2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915" y="1298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CAP</a:t>
              </a:r>
            </a:p>
          </p:txBody>
        </p:sp>
        <p:sp>
          <p:nvSpPr>
            <p:cNvPr id="63514" name="Line 67">
              <a:extLst>
                <a:ext uri="{FF2B5EF4-FFF2-40B4-BE49-F238E27FC236}">
                  <a16:creationId xmlns:a16="http://schemas.microsoft.com/office/drawing/2014/main" id="{838C5964-0BC0-4220-B483-AE6A468AF5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0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15" name="Text Box 68">
              <a:extLst>
                <a:ext uri="{FF2B5EF4-FFF2-40B4-BE49-F238E27FC236}">
                  <a16:creationId xmlns:a16="http://schemas.microsoft.com/office/drawing/2014/main" id="{5C311210-EA30-4866-92C0-E69103A2E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329" y="1202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Coagulante</a:t>
              </a:r>
            </a:p>
          </p:txBody>
        </p:sp>
        <p:sp>
          <p:nvSpPr>
            <p:cNvPr id="63516" name="Text Box 69">
              <a:extLst>
                <a:ext uri="{FF2B5EF4-FFF2-40B4-BE49-F238E27FC236}">
                  <a16:creationId xmlns:a16="http://schemas.microsoft.com/office/drawing/2014/main" id="{3BF17B4C-DE38-480D-8F0E-68589F55D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551" y="1202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Alcalinizante</a:t>
              </a:r>
            </a:p>
          </p:txBody>
        </p:sp>
        <p:sp>
          <p:nvSpPr>
            <p:cNvPr id="63517" name="Line 70">
              <a:extLst>
                <a:ext uri="{FF2B5EF4-FFF2-40B4-BE49-F238E27FC236}">
                  <a16:creationId xmlns:a16="http://schemas.microsoft.com/office/drawing/2014/main" id="{1CF7546D-532D-43D2-B517-6561F3A47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1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18" name="Line 71">
              <a:extLst>
                <a:ext uri="{FF2B5EF4-FFF2-40B4-BE49-F238E27FC236}">
                  <a16:creationId xmlns:a16="http://schemas.microsoft.com/office/drawing/2014/main" id="{151CA084-718C-4C5A-B9A7-1528C191D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19" name="Text Box 72">
              <a:extLst>
                <a:ext uri="{FF2B5EF4-FFF2-40B4-BE49-F238E27FC236}">
                  <a16:creationId xmlns:a16="http://schemas.microsoft.com/office/drawing/2014/main" id="{707CC6E9-66A3-47A8-8773-3C04B8365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772" y="1203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63520" name="Line 73">
              <a:extLst>
                <a:ext uri="{FF2B5EF4-FFF2-40B4-BE49-F238E27FC236}">
                  <a16:creationId xmlns:a16="http://schemas.microsoft.com/office/drawing/2014/main" id="{4BB68621-5D09-4C5D-9840-23621E1997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8" y="139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21" name="Text Box 74">
              <a:extLst>
                <a:ext uri="{FF2B5EF4-FFF2-40B4-BE49-F238E27FC236}">
                  <a16:creationId xmlns:a16="http://schemas.microsoft.com/office/drawing/2014/main" id="{1FB3BF9C-8348-4F73-B888-382DDC95B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2302" y="1470"/>
              <a:ext cx="7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Polímero</a:t>
              </a:r>
            </a:p>
          </p:txBody>
        </p:sp>
        <p:sp>
          <p:nvSpPr>
            <p:cNvPr id="63522" name="Line 75">
              <a:extLst>
                <a:ext uri="{FF2B5EF4-FFF2-40B4-BE49-F238E27FC236}">
                  <a16:creationId xmlns:a16="http://schemas.microsoft.com/office/drawing/2014/main" id="{8B773631-9DC5-430B-A83A-BACD8231C8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2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23" name="Text Box 76">
              <a:extLst>
                <a:ext uri="{FF2B5EF4-FFF2-40B4-BE49-F238E27FC236}">
                  <a16:creationId xmlns:a16="http://schemas.microsoft.com/office/drawing/2014/main" id="{C004C574-A6DE-4FAF-A010-FE0869E93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2" y="2263"/>
              <a:ext cx="5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Polímero</a:t>
              </a:r>
            </a:p>
          </p:txBody>
        </p:sp>
        <p:sp>
          <p:nvSpPr>
            <p:cNvPr id="63524" name="Line 77">
              <a:extLst>
                <a:ext uri="{FF2B5EF4-FFF2-40B4-BE49-F238E27FC236}">
                  <a16:creationId xmlns:a16="http://schemas.microsoft.com/office/drawing/2014/main" id="{7024F96B-0101-436B-852A-AB7AEA3918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7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25" name="Text Box 78">
              <a:extLst>
                <a:ext uri="{FF2B5EF4-FFF2-40B4-BE49-F238E27FC236}">
                  <a16:creationId xmlns:a16="http://schemas.microsoft.com/office/drawing/2014/main" id="{1A23B247-BF43-4559-A0A0-D80A73B32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275"/>
              <a:ext cx="96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63526" name="Line 79">
              <a:extLst>
                <a:ext uri="{FF2B5EF4-FFF2-40B4-BE49-F238E27FC236}">
                  <a16:creationId xmlns:a16="http://schemas.microsoft.com/office/drawing/2014/main" id="{099DD630-E07D-4BCC-A548-6672920D6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1" y="302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27" name="Text Box 80">
              <a:extLst>
                <a:ext uri="{FF2B5EF4-FFF2-40B4-BE49-F238E27FC236}">
                  <a16:creationId xmlns:a16="http://schemas.microsoft.com/office/drawing/2014/main" id="{6F2B2628-8658-4033-B6E7-9D0FAE4A1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2736" y="3401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Agente oxidante</a:t>
              </a:r>
            </a:p>
          </p:txBody>
        </p:sp>
        <p:sp>
          <p:nvSpPr>
            <p:cNvPr id="63528" name="Line 81">
              <a:extLst>
                <a:ext uri="{FF2B5EF4-FFF2-40B4-BE49-F238E27FC236}">
                  <a16:creationId xmlns:a16="http://schemas.microsoft.com/office/drawing/2014/main" id="{8049E510-5B3B-47DC-95B6-8785C17423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5" y="304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29" name="Text Box 82">
              <a:extLst>
                <a:ext uri="{FF2B5EF4-FFF2-40B4-BE49-F238E27FC236}">
                  <a16:creationId xmlns:a16="http://schemas.microsoft.com/office/drawing/2014/main" id="{303C7A2E-73D6-4AEA-B741-31C7DD77C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350329">
              <a:off x="1685" y="3205"/>
              <a:ext cx="43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Flúor</a:t>
              </a:r>
            </a:p>
            <a:p>
              <a:endParaRPr lang="pt-BR" altLang="pt-BR" sz="1600">
                <a:latin typeface="Times New Roman" panose="02020603050405020304" pitchFamily="18" charset="0"/>
              </a:endParaRPr>
            </a:p>
          </p:txBody>
        </p:sp>
        <p:sp>
          <p:nvSpPr>
            <p:cNvPr id="63530" name="Line 84">
              <a:extLst>
                <a:ext uri="{FF2B5EF4-FFF2-40B4-BE49-F238E27FC236}">
                  <a16:creationId xmlns:a16="http://schemas.microsoft.com/office/drawing/2014/main" id="{62FBFF71-17AD-414F-90F7-6DB7B6806E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4" y="3362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531" name="Text Box 85">
              <a:extLst>
                <a:ext uri="{FF2B5EF4-FFF2-40B4-BE49-F238E27FC236}">
                  <a16:creationId xmlns:a16="http://schemas.microsoft.com/office/drawing/2014/main" id="{E63DD452-2E3A-4A83-8391-250EE3FAD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" y="3127"/>
              <a:ext cx="8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pt-BR" altLang="pt-BR" sz="1600">
                  <a:latin typeface="Times New Roman" panose="02020603050405020304" pitchFamily="18" charset="0"/>
                </a:rPr>
                <a:t>Alcalinizante</a:t>
              </a:r>
            </a:p>
          </p:txBody>
        </p:sp>
      </p:grp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688A48B4-109D-40ED-A90A-E151E9DDE55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39" name="Rectangle 3">
            <a:extLst>
              <a:ext uri="{FF2B5EF4-FFF2-40B4-BE49-F238E27FC236}">
                <a16:creationId xmlns:a16="http://schemas.microsoft.com/office/drawing/2014/main" id="{A0276CEB-25C2-41DE-9CAE-94ACD8BE2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33375"/>
            <a:ext cx="8245475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chemeClr val="tx1"/>
                </a:solidFill>
              </a:rPr>
              <a:t>DISTRIBUIÇÃO DE TAMANHO DE PARTÍCULAS EM ÁGUAS NATURAIS </a:t>
            </a:r>
          </a:p>
        </p:txBody>
      </p:sp>
      <p:sp>
        <p:nvSpPr>
          <p:cNvPr id="64516" name="AutoShape 21">
            <a:extLst>
              <a:ext uri="{FF2B5EF4-FFF2-40B4-BE49-F238E27FC236}">
                <a16:creationId xmlns:a16="http://schemas.microsoft.com/office/drawing/2014/main" id="{190C8599-BBD4-42D8-AD6D-EB3AACBB2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284538"/>
            <a:ext cx="7991475" cy="936625"/>
          </a:xfrm>
          <a:prstGeom prst="leftRightArrow">
            <a:avLst>
              <a:gd name="adj1" fmla="val 49833"/>
              <a:gd name="adj2" fmla="val 130156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64517" name="Group 27">
            <a:extLst>
              <a:ext uri="{FF2B5EF4-FFF2-40B4-BE49-F238E27FC236}">
                <a16:creationId xmlns:a16="http://schemas.microsoft.com/office/drawing/2014/main" id="{74BA5946-3C8F-421C-A56A-2D640EC5B783}"/>
              </a:ext>
            </a:extLst>
          </p:cNvPr>
          <p:cNvGrpSpPr>
            <a:grpSpLocks/>
          </p:cNvGrpSpPr>
          <p:nvPr/>
        </p:nvGrpSpPr>
        <p:grpSpPr bwMode="auto">
          <a:xfrm>
            <a:off x="1535113" y="2600325"/>
            <a:ext cx="1452562" cy="2303463"/>
            <a:chOff x="967" y="1638"/>
            <a:chExt cx="915" cy="1451"/>
          </a:xfrm>
        </p:grpSpPr>
        <p:sp>
          <p:nvSpPr>
            <p:cNvPr id="64533" name="Line 23">
              <a:extLst>
                <a:ext uri="{FF2B5EF4-FFF2-40B4-BE49-F238E27FC236}">
                  <a16:creationId xmlns:a16="http://schemas.microsoft.com/office/drawing/2014/main" id="{72B1F85E-1BA4-44E2-8FDA-61FF9B7440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4534" name="Line 24">
              <a:extLst>
                <a:ext uri="{FF2B5EF4-FFF2-40B4-BE49-F238E27FC236}">
                  <a16:creationId xmlns:a16="http://schemas.microsoft.com/office/drawing/2014/main" id="{3C045CE2-9DF0-4C27-95CF-B59FB823B8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4535" name="Line 26">
              <a:extLst>
                <a:ext uri="{FF2B5EF4-FFF2-40B4-BE49-F238E27FC236}">
                  <a16:creationId xmlns:a16="http://schemas.microsoft.com/office/drawing/2014/main" id="{69FBA4FB-E946-472F-A520-DDAE7E1B3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grpSp>
        <p:nvGrpSpPr>
          <p:cNvPr id="64518" name="Group 28">
            <a:extLst>
              <a:ext uri="{FF2B5EF4-FFF2-40B4-BE49-F238E27FC236}">
                <a16:creationId xmlns:a16="http://schemas.microsoft.com/office/drawing/2014/main" id="{A053B866-EA4B-477F-B0B4-D3B12E2A5B8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640388" y="2636838"/>
            <a:ext cx="1452562" cy="2303462"/>
            <a:chOff x="967" y="1638"/>
            <a:chExt cx="915" cy="1451"/>
          </a:xfrm>
        </p:grpSpPr>
        <p:sp>
          <p:nvSpPr>
            <p:cNvPr id="64530" name="Line 29">
              <a:extLst>
                <a:ext uri="{FF2B5EF4-FFF2-40B4-BE49-F238E27FC236}">
                  <a16:creationId xmlns:a16="http://schemas.microsoft.com/office/drawing/2014/main" id="{BA753016-E7A1-43BB-898E-9689588990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4531" name="Line 30">
              <a:extLst>
                <a:ext uri="{FF2B5EF4-FFF2-40B4-BE49-F238E27FC236}">
                  <a16:creationId xmlns:a16="http://schemas.microsoft.com/office/drawing/2014/main" id="{8D77C2CF-4C2F-4EA2-B019-D2FD99125A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4532" name="Line 31">
              <a:extLst>
                <a:ext uri="{FF2B5EF4-FFF2-40B4-BE49-F238E27FC236}">
                  <a16:creationId xmlns:a16="http://schemas.microsoft.com/office/drawing/2014/main" id="{D28CEDB2-0081-4FBD-92C6-16C059149C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sp>
        <p:nvSpPr>
          <p:cNvPr id="64519" name="AutoShape 32">
            <a:extLst>
              <a:ext uri="{FF2B5EF4-FFF2-40B4-BE49-F238E27FC236}">
                <a16:creationId xmlns:a16="http://schemas.microsoft.com/office/drawing/2014/main" id="{033AD092-4934-4259-BE88-4757DB8D0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5445125"/>
            <a:ext cx="5111750" cy="504825"/>
          </a:xfrm>
          <a:prstGeom prst="leftRightArrow">
            <a:avLst>
              <a:gd name="adj1" fmla="val 47796"/>
              <a:gd name="adj2" fmla="val 133042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64520" name="Line 33">
            <a:extLst>
              <a:ext uri="{FF2B5EF4-FFF2-40B4-BE49-F238E27FC236}">
                <a16:creationId xmlns:a16="http://schemas.microsoft.com/office/drawing/2014/main" id="{0A3C3790-7661-4833-8516-F3CE1D06E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0200" y="3979863"/>
            <a:ext cx="0" cy="15843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475170" name="Text Box 34">
            <a:extLst>
              <a:ext uri="{FF2B5EF4-FFF2-40B4-BE49-F238E27FC236}">
                <a16:creationId xmlns:a16="http://schemas.microsoft.com/office/drawing/2014/main" id="{F67AC3B8-B0E6-4070-AC71-C9C2D0EB1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2060575"/>
            <a:ext cx="996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 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m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475171" name="Text Box 35">
            <a:extLst>
              <a:ext uri="{FF2B5EF4-FFF2-40B4-BE49-F238E27FC236}">
                <a16:creationId xmlns:a16="http://schemas.microsoft.com/office/drawing/2014/main" id="{2EB505C1-FCB1-4D8D-AF13-01369EB7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014538"/>
            <a:ext cx="132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</a:t>
            </a:r>
            <a:r>
              <a:rPr lang="pt-BR" altLang="pt-BR" sz="2800" b="1" baseline="30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-3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m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4523" name="AutoShape 36">
            <a:extLst>
              <a:ext uri="{FF2B5EF4-FFF2-40B4-BE49-F238E27FC236}">
                <a16:creationId xmlns:a16="http://schemas.microsoft.com/office/drawing/2014/main" id="{B9318265-C2EE-4BF1-A7F1-B1FEAC355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852738"/>
            <a:ext cx="2520950" cy="215900"/>
          </a:xfrm>
          <a:prstGeom prst="leftRightArrow">
            <a:avLst>
              <a:gd name="adj1" fmla="val 50000"/>
              <a:gd name="adj2" fmla="val 233529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5173" name="Text Box 37">
            <a:extLst>
              <a:ext uri="{FF2B5EF4-FFF2-40B4-BE49-F238E27FC236}">
                <a16:creationId xmlns:a16="http://schemas.microsoft.com/office/drawing/2014/main" id="{CB0D26B6-9CFB-4A72-B439-A373658FE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2060575"/>
            <a:ext cx="1543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Partículas 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coloidais</a:t>
            </a:r>
          </a:p>
        </p:txBody>
      </p:sp>
      <p:sp>
        <p:nvSpPr>
          <p:cNvPr id="475174" name="Text Box 38">
            <a:extLst>
              <a:ext uri="{FF2B5EF4-FFF2-40B4-BE49-F238E27FC236}">
                <a16:creationId xmlns:a16="http://schemas.microsoft.com/office/drawing/2014/main" id="{F93FEF1A-6F59-41BA-B2D5-64D8D335A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2205038"/>
            <a:ext cx="1943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Partículas em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suspensão</a:t>
            </a:r>
          </a:p>
        </p:txBody>
      </p:sp>
      <p:sp>
        <p:nvSpPr>
          <p:cNvPr id="475175" name="Text Box 39">
            <a:extLst>
              <a:ext uri="{FF2B5EF4-FFF2-40B4-BE49-F238E27FC236}">
                <a16:creationId xmlns:a16="http://schemas.microsoft.com/office/drawing/2014/main" id="{A2403C70-21A1-4F0D-AD51-656595D66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192338"/>
            <a:ext cx="1597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Partículas 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dissolvidas</a:t>
            </a:r>
            <a:endParaRPr lang="pt-BR" altLang="pt-BR">
              <a:cs typeface="Arial" charset="0"/>
            </a:endParaRPr>
          </a:p>
        </p:txBody>
      </p:sp>
      <p:sp>
        <p:nvSpPr>
          <p:cNvPr id="475176" name="Text Box 40">
            <a:extLst>
              <a:ext uri="{FF2B5EF4-FFF2-40B4-BE49-F238E27FC236}">
                <a16:creationId xmlns:a16="http://schemas.microsoft.com/office/drawing/2014/main" id="{5FCA77C1-55E2-4578-BA1F-0922C52EE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913" y="5121275"/>
            <a:ext cx="20605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Turbidez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Cor aparente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SST</a:t>
            </a:r>
          </a:p>
        </p:txBody>
      </p:sp>
      <p:sp>
        <p:nvSpPr>
          <p:cNvPr id="475177" name="Text Box 41">
            <a:extLst>
              <a:ext uri="{FF2B5EF4-FFF2-40B4-BE49-F238E27FC236}">
                <a16:creationId xmlns:a16="http://schemas.microsoft.com/office/drawing/2014/main" id="{57CDA5B1-3BCF-4847-A0B2-5D822EE17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4972050"/>
            <a:ext cx="24828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Cor real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SDT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Compostos dissolvidos</a:t>
            </a:r>
          </a:p>
        </p:txBody>
      </p:sp>
      <p:sp>
        <p:nvSpPr>
          <p:cNvPr id="475178" name="Text Box 42">
            <a:extLst>
              <a:ext uri="{FF2B5EF4-FFF2-40B4-BE49-F238E27FC236}">
                <a16:creationId xmlns:a16="http://schemas.microsoft.com/office/drawing/2014/main" id="{E1B0F24B-775A-45FE-B5E6-8A12AD874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6138" y="5876925"/>
            <a:ext cx="1511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0,45 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m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5A40AEC9-E7D4-4B76-83ED-FA211CA4F65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6163" name="Rectangle 3">
            <a:extLst>
              <a:ext uri="{FF2B5EF4-FFF2-40B4-BE49-F238E27FC236}">
                <a16:creationId xmlns:a16="http://schemas.microsoft.com/office/drawing/2014/main" id="{99665707-7AC9-442A-8E18-DC72D6B2E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33375"/>
            <a:ext cx="8245475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chemeClr val="tx1"/>
                </a:solidFill>
              </a:rPr>
              <a:t>DISTRIBUIÇÃO DE TAMANHO DE PARTÍCULAS EM ÁGUAS NATURAIS </a:t>
            </a:r>
          </a:p>
        </p:txBody>
      </p:sp>
      <p:sp>
        <p:nvSpPr>
          <p:cNvPr id="65540" name="AutoShape 4">
            <a:extLst>
              <a:ext uri="{FF2B5EF4-FFF2-40B4-BE49-F238E27FC236}">
                <a16:creationId xmlns:a16="http://schemas.microsoft.com/office/drawing/2014/main" id="{42F62239-BE5F-423E-BDA3-AB9E69723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284538"/>
            <a:ext cx="7991475" cy="936625"/>
          </a:xfrm>
          <a:prstGeom prst="leftRightArrow">
            <a:avLst>
              <a:gd name="adj1" fmla="val 49833"/>
              <a:gd name="adj2" fmla="val 130156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65541" name="Group 5">
            <a:extLst>
              <a:ext uri="{FF2B5EF4-FFF2-40B4-BE49-F238E27FC236}">
                <a16:creationId xmlns:a16="http://schemas.microsoft.com/office/drawing/2014/main" id="{5072FC88-BBA2-4D28-BE49-0C171AF7FBBF}"/>
              </a:ext>
            </a:extLst>
          </p:cNvPr>
          <p:cNvGrpSpPr>
            <a:grpSpLocks/>
          </p:cNvGrpSpPr>
          <p:nvPr/>
        </p:nvGrpSpPr>
        <p:grpSpPr bwMode="auto">
          <a:xfrm>
            <a:off x="1535113" y="2600325"/>
            <a:ext cx="1452562" cy="2303463"/>
            <a:chOff x="967" y="1638"/>
            <a:chExt cx="915" cy="1451"/>
          </a:xfrm>
        </p:grpSpPr>
        <p:sp>
          <p:nvSpPr>
            <p:cNvPr id="65555" name="Line 6">
              <a:extLst>
                <a:ext uri="{FF2B5EF4-FFF2-40B4-BE49-F238E27FC236}">
                  <a16:creationId xmlns:a16="http://schemas.microsoft.com/office/drawing/2014/main" id="{733B8EAB-41FA-4A29-9571-E9BDF38265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5556" name="Line 7">
              <a:extLst>
                <a:ext uri="{FF2B5EF4-FFF2-40B4-BE49-F238E27FC236}">
                  <a16:creationId xmlns:a16="http://schemas.microsoft.com/office/drawing/2014/main" id="{64CBE81E-2DFD-4182-AC74-F2AAC66FD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5557" name="Line 8">
              <a:extLst>
                <a:ext uri="{FF2B5EF4-FFF2-40B4-BE49-F238E27FC236}">
                  <a16:creationId xmlns:a16="http://schemas.microsoft.com/office/drawing/2014/main" id="{E9104E25-3976-429B-B981-603EAA8D7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grpSp>
        <p:nvGrpSpPr>
          <p:cNvPr id="65542" name="Group 9">
            <a:extLst>
              <a:ext uri="{FF2B5EF4-FFF2-40B4-BE49-F238E27FC236}">
                <a16:creationId xmlns:a16="http://schemas.microsoft.com/office/drawing/2014/main" id="{D17AF367-7D74-4B50-8749-9ABB1291B0B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640388" y="2636838"/>
            <a:ext cx="1452562" cy="2303462"/>
            <a:chOff x="967" y="1638"/>
            <a:chExt cx="915" cy="1451"/>
          </a:xfrm>
        </p:grpSpPr>
        <p:sp>
          <p:nvSpPr>
            <p:cNvPr id="65552" name="Line 10">
              <a:extLst>
                <a:ext uri="{FF2B5EF4-FFF2-40B4-BE49-F238E27FC236}">
                  <a16:creationId xmlns:a16="http://schemas.microsoft.com/office/drawing/2014/main" id="{3D5DFBD2-8BA9-4DD3-9F8A-A74049CA18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7" y="3081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5553" name="Line 11">
              <a:extLst>
                <a:ext uri="{FF2B5EF4-FFF2-40B4-BE49-F238E27FC236}">
                  <a16:creationId xmlns:a16="http://schemas.microsoft.com/office/drawing/2014/main" id="{F1868BF0-4013-42F4-8E60-039F84622B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1638"/>
              <a:ext cx="9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  <p:sp>
          <p:nvSpPr>
            <p:cNvPr id="65554" name="Line 12">
              <a:extLst>
                <a:ext uri="{FF2B5EF4-FFF2-40B4-BE49-F238E27FC236}">
                  <a16:creationId xmlns:a16="http://schemas.microsoft.com/office/drawing/2014/main" id="{DC9311BE-B6DA-4D31-8034-60AC369249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4" y="1638"/>
              <a:ext cx="0" cy="145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endParaRPr lang="pt-BR"/>
            </a:p>
          </p:txBody>
        </p:sp>
      </p:grpSp>
      <p:sp>
        <p:nvSpPr>
          <p:cNvPr id="65543" name="Line 14">
            <a:extLst>
              <a:ext uri="{FF2B5EF4-FFF2-40B4-BE49-F238E27FC236}">
                <a16:creationId xmlns:a16="http://schemas.microsoft.com/office/drawing/2014/main" id="{C7E3C2C0-98BB-40B4-BA10-504593C4C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4975" y="4500563"/>
            <a:ext cx="0" cy="15843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endParaRPr lang="pt-BR"/>
          </a:p>
        </p:txBody>
      </p:sp>
      <p:sp>
        <p:nvSpPr>
          <p:cNvPr id="476175" name="Text Box 15">
            <a:extLst>
              <a:ext uri="{FF2B5EF4-FFF2-40B4-BE49-F238E27FC236}">
                <a16:creationId xmlns:a16="http://schemas.microsoft.com/office/drawing/2014/main" id="{3187EB05-3663-471D-8E21-FABE27F5D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2060575"/>
            <a:ext cx="996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 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m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476176" name="Text Box 16">
            <a:extLst>
              <a:ext uri="{FF2B5EF4-FFF2-40B4-BE49-F238E27FC236}">
                <a16:creationId xmlns:a16="http://schemas.microsoft.com/office/drawing/2014/main" id="{DBF35FAE-189B-42F0-A224-791D93484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014538"/>
            <a:ext cx="132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</a:t>
            </a:r>
            <a:r>
              <a:rPr lang="pt-BR" altLang="pt-BR" sz="2800" b="1" baseline="30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-3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pt-BR" altLang="pt-BR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  <a:sym typeface="Symbol" pitchFamily="18" charset="2"/>
              </a:rPr>
              <a:t>m</a:t>
            </a:r>
            <a:endParaRPr lang="pt-BR" altLang="pt-BR" sz="28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5546" name="AutoShape 17">
            <a:extLst>
              <a:ext uri="{FF2B5EF4-FFF2-40B4-BE49-F238E27FC236}">
                <a16:creationId xmlns:a16="http://schemas.microsoft.com/office/drawing/2014/main" id="{11F21619-F553-4EC3-BDD2-3CF8EB6B1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852738"/>
            <a:ext cx="2520950" cy="215900"/>
          </a:xfrm>
          <a:prstGeom prst="leftRightArrow">
            <a:avLst>
              <a:gd name="adj1" fmla="val 50000"/>
              <a:gd name="adj2" fmla="val 233529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6178" name="Text Box 18">
            <a:extLst>
              <a:ext uri="{FF2B5EF4-FFF2-40B4-BE49-F238E27FC236}">
                <a16:creationId xmlns:a16="http://schemas.microsoft.com/office/drawing/2014/main" id="{84AE9916-22B7-4D36-AD83-6160124A8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2060575"/>
            <a:ext cx="1543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Partículas 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coloidais</a:t>
            </a:r>
          </a:p>
        </p:txBody>
      </p:sp>
      <p:sp>
        <p:nvSpPr>
          <p:cNvPr id="476179" name="Text Box 19">
            <a:extLst>
              <a:ext uri="{FF2B5EF4-FFF2-40B4-BE49-F238E27FC236}">
                <a16:creationId xmlns:a16="http://schemas.microsoft.com/office/drawing/2014/main" id="{01C7C01E-0B94-46ED-B52B-6452FFD8D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2205038"/>
            <a:ext cx="19431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Partículas em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suspensão</a:t>
            </a:r>
          </a:p>
        </p:txBody>
      </p:sp>
      <p:sp>
        <p:nvSpPr>
          <p:cNvPr id="476180" name="Text Box 20">
            <a:extLst>
              <a:ext uri="{FF2B5EF4-FFF2-40B4-BE49-F238E27FC236}">
                <a16:creationId xmlns:a16="http://schemas.microsoft.com/office/drawing/2014/main" id="{8695F44F-D423-4E91-A692-5781BDF94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192338"/>
            <a:ext cx="1597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>
            <a:spAutoFit/>
          </a:bodyPr>
          <a:lstStyle/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Partículas </a:t>
            </a:r>
          </a:p>
          <a:p>
            <a:pPr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dissolvidas</a:t>
            </a:r>
            <a:endParaRPr lang="pt-BR" altLang="pt-BR">
              <a:cs typeface="Arial" charset="0"/>
            </a:endParaRPr>
          </a:p>
        </p:txBody>
      </p:sp>
      <p:sp>
        <p:nvSpPr>
          <p:cNvPr id="476181" name="Text Box 21">
            <a:extLst>
              <a:ext uri="{FF2B5EF4-FFF2-40B4-BE49-F238E27FC236}">
                <a16:creationId xmlns:a16="http://schemas.microsoft.com/office/drawing/2014/main" id="{8A423E28-CDE0-4A25-B98C-7E11991E4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075" y="5121275"/>
            <a:ext cx="59404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Tratamento convencional e suas variantes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Filtração em linha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Filtração direta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Filtração lenta</a:t>
            </a:r>
          </a:p>
        </p:txBody>
      </p:sp>
      <p:sp>
        <p:nvSpPr>
          <p:cNvPr id="476182" name="Text Box 22">
            <a:extLst>
              <a:ext uri="{FF2B5EF4-FFF2-40B4-BE49-F238E27FC236}">
                <a16:creationId xmlns:a16="http://schemas.microsoft.com/office/drawing/2014/main" id="{860FC4A3-5CC0-41ED-B7A2-D7F20448D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135563"/>
            <a:ext cx="280828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Processos de membrana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Osmose Reversa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pt-BR" altLang="pt-BR" sz="24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Nanofiltração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>
            <a:extLst>
              <a:ext uri="{FF2B5EF4-FFF2-40B4-BE49-F238E27FC236}">
                <a16:creationId xmlns:a16="http://schemas.microsoft.com/office/drawing/2014/main" id="{0A9AF8BA-0ED4-4E43-9944-F9F6D3A6D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276475"/>
            <a:ext cx="8496300" cy="36004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600" b="1"/>
              <a:t>Definição: Operação unitária responsável pela desestabilização das partículas coloidais em um sistema aquoso, preparando-as para a sua remoção nas etapas subseqüentes do processo de tratamento.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22F42425-0487-478F-91E6-9BE756496BD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100" name="Rectangle 4">
            <a:extLst>
              <a:ext uri="{FF2B5EF4-FFF2-40B4-BE49-F238E27FC236}">
                <a16:creationId xmlns:a16="http://schemas.microsoft.com/office/drawing/2014/main" id="{EA274286-B548-4677-AB84-7C4B89A017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/>
              <a:t>COAGULAÇÃO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TA RIO GRANDE - COAGULACAO 5">
            <a:extLst>
              <a:ext uri="{FF2B5EF4-FFF2-40B4-BE49-F238E27FC236}">
                <a16:creationId xmlns:a16="http://schemas.microsoft.com/office/drawing/2014/main" id="{7ABC07DC-D8A8-49F3-A7ED-5EFB5197E63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16113"/>
            <a:ext cx="74168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3" name="Rectangle 3">
            <a:extLst>
              <a:ext uri="{FF2B5EF4-FFF2-40B4-BE49-F238E27FC236}">
                <a16:creationId xmlns:a16="http://schemas.microsoft.com/office/drawing/2014/main" id="{22EE5151-6FDA-4D9E-982F-01A4BAF8E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04800"/>
            <a:ext cx="8713787" cy="14478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>
                <a:solidFill>
                  <a:srgbClr val="FFFF00"/>
                </a:solidFill>
              </a:rPr>
              <a:t>O PROCESSO DE COAGULAÇÃO</a:t>
            </a:r>
          </a:p>
        </p:txBody>
      </p:sp>
      <p:sp>
        <p:nvSpPr>
          <p:cNvPr id="389124" name="Rectangle 4">
            <a:extLst>
              <a:ext uri="{FF2B5EF4-FFF2-40B4-BE49-F238E27FC236}">
                <a16:creationId xmlns:a16="http://schemas.microsoft.com/office/drawing/2014/main" id="{8920FB0F-D29E-4D34-B4AB-F8FF0DB5D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8207375" cy="4108450"/>
          </a:xfrm>
        </p:spPr>
        <p:txBody>
          <a:bodyPr/>
          <a:lstStyle/>
          <a:p>
            <a:pPr marL="1162050" lvl="2" eaLnBrk="1" hangingPunct="1">
              <a:buFont typeface="Symbol" pitchFamily="18" charset="2"/>
              <a:buNone/>
              <a:defRPr/>
            </a:pPr>
            <a:r>
              <a:rPr lang="pt-BR" altLang="pt-BR" sz="3600" b="1"/>
              <a:t>Mecanismos de desestabilização de partículas coloidais</a:t>
            </a:r>
          </a:p>
          <a:p>
            <a:pPr marL="1162050" lvl="2" eaLnBrk="1" hangingPunct="1">
              <a:buFont typeface="Symbol" pitchFamily="18" charset="2"/>
              <a:buChar char="·"/>
              <a:defRPr/>
            </a:pPr>
            <a:r>
              <a:rPr lang="pt-BR" altLang="pt-BR" sz="3600" b="1"/>
              <a:t>Compressão da dupla camada</a:t>
            </a:r>
          </a:p>
          <a:p>
            <a:pPr marL="1162050" lvl="2" eaLnBrk="1" hangingPunct="1">
              <a:buFont typeface="Symbol" pitchFamily="18" charset="2"/>
              <a:buChar char="·"/>
              <a:defRPr/>
            </a:pPr>
            <a:r>
              <a:rPr lang="pt-BR" altLang="pt-BR" sz="3600" b="1"/>
              <a:t>Adsorção-neutralização</a:t>
            </a:r>
          </a:p>
          <a:p>
            <a:pPr marL="1162050" lvl="2" eaLnBrk="1" hangingPunct="1">
              <a:buFont typeface="Symbol" pitchFamily="18" charset="2"/>
              <a:buChar char="·"/>
              <a:defRPr/>
            </a:pPr>
            <a:r>
              <a:rPr lang="pt-BR" altLang="pt-BR" sz="3600" b="1"/>
              <a:t>Varredura</a:t>
            </a:r>
          </a:p>
          <a:p>
            <a:pPr marL="1162050" lvl="2" eaLnBrk="1" hangingPunct="1">
              <a:buFont typeface="Symbol" pitchFamily="18" charset="2"/>
              <a:buChar char="·"/>
              <a:defRPr/>
            </a:pPr>
            <a:r>
              <a:rPr lang="pt-BR" altLang="pt-BR" sz="3600" b="1"/>
              <a:t>Ponte interparticular</a:t>
            </a:r>
          </a:p>
          <a:p>
            <a:pPr eaLnBrk="1" hangingPunct="1">
              <a:defRPr/>
            </a:pPr>
            <a:endParaRPr lang="pt-BR" altLang="pt-BR" sz="3600" b="1"/>
          </a:p>
        </p:txBody>
      </p:sp>
      <p:pic>
        <p:nvPicPr>
          <p:cNvPr id="67589" name="Picture 5">
            <a:extLst>
              <a:ext uri="{FF2B5EF4-FFF2-40B4-BE49-F238E27FC236}">
                <a16:creationId xmlns:a16="http://schemas.microsoft.com/office/drawing/2014/main" id="{67E8787A-1F38-4A83-B677-5584F8A9A4D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hegada ╖gua Rio Grande">
            <a:extLst>
              <a:ext uri="{FF2B5EF4-FFF2-40B4-BE49-F238E27FC236}">
                <a16:creationId xmlns:a16="http://schemas.microsoft.com/office/drawing/2014/main" id="{48335C09-A0D9-4BB4-9E6F-85E3436B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28775"/>
            <a:ext cx="712946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8730D081-288E-4282-99EC-E9115F15E1F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24" name="Rectangle 4">
            <a:extLst>
              <a:ext uri="{FF2B5EF4-FFF2-40B4-BE49-F238E27FC236}">
                <a16:creationId xmlns:a16="http://schemas.microsoft.com/office/drawing/2014/main" id="{50ADE196-B7E3-49F5-8A20-6349EB175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COAGULANTES EMPREGADOS EM ENGENHARIA AMBIENTAL</a:t>
            </a:r>
          </a:p>
        </p:txBody>
      </p:sp>
      <p:sp>
        <p:nvSpPr>
          <p:cNvPr id="491525" name="Rectangle 5">
            <a:extLst>
              <a:ext uri="{FF2B5EF4-FFF2-40B4-BE49-F238E27FC236}">
                <a16:creationId xmlns:a16="http://schemas.microsoft.com/office/drawing/2014/main" id="{649CB889-EAEF-49ED-ABBF-B47187F1F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276475"/>
            <a:ext cx="8424862" cy="3959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altLang="pt-BR" sz="3600" b="1"/>
              <a:t>Sulfato de alumínio (sólido ou líquido)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3600" b="1"/>
              <a:t>Cloreto férrico (líquido)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3600" b="1"/>
              <a:t>Sulfato férrico (líquido)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3600" b="1"/>
              <a:t>Cloreto de polialumínio (sólido ou líquido)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3600" b="1"/>
              <a:t>Coagulantes orgânicos catiônicos (sólido ou líquido)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ETA Guaraú 019">
            <a:extLst>
              <a:ext uri="{FF2B5EF4-FFF2-40B4-BE49-F238E27FC236}">
                <a16:creationId xmlns:a16="http://schemas.microsoft.com/office/drawing/2014/main" id="{CC3A58A5-F8D6-4442-8A21-303813015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412875"/>
            <a:ext cx="8131175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>
            <a:extLst>
              <a:ext uri="{FF2B5EF4-FFF2-40B4-BE49-F238E27FC236}">
                <a16:creationId xmlns:a16="http://schemas.microsoft.com/office/drawing/2014/main" id="{4475E5A5-FF36-40CF-B645-A31C155F562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2548" name="Rectangle 4">
            <a:extLst>
              <a:ext uri="{FF2B5EF4-FFF2-40B4-BE49-F238E27FC236}">
                <a16:creationId xmlns:a16="http://schemas.microsoft.com/office/drawing/2014/main" id="{566AC177-D6DC-4B98-9952-44A2911594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04800"/>
            <a:ext cx="8640762" cy="22098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DOSAGENS DE COAGULANTE USUALMENTE EMPREGADOS NO TRATAMENTO DE ÁGUAS DE ABASTECIMENTO</a:t>
            </a:r>
          </a:p>
        </p:txBody>
      </p:sp>
      <p:sp>
        <p:nvSpPr>
          <p:cNvPr id="492549" name="Rectangle 5">
            <a:extLst>
              <a:ext uri="{FF2B5EF4-FFF2-40B4-BE49-F238E27FC236}">
                <a16:creationId xmlns:a16="http://schemas.microsoft.com/office/drawing/2014/main" id="{26A216B6-6AC6-4A91-A5FB-89D6E17F7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825750"/>
            <a:ext cx="8686800" cy="3482975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600" b="1"/>
              <a:t>Sulfato de alumínio (5 mg/l a 100 mg/l)</a:t>
            </a:r>
          </a:p>
          <a:p>
            <a:pPr eaLnBrk="1" hangingPunct="1">
              <a:defRPr/>
            </a:pPr>
            <a:r>
              <a:rPr lang="pt-BR" altLang="pt-BR" sz="3600" b="1"/>
              <a:t>Cloreto férrico (5 mg/l a 70 mg/l)</a:t>
            </a:r>
          </a:p>
          <a:p>
            <a:pPr eaLnBrk="1" hangingPunct="1">
              <a:defRPr/>
            </a:pPr>
            <a:r>
              <a:rPr lang="pt-BR" altLang="pt-BR" sz="3600" b="1"/>
              <a:t>Sulfato férrico (8 mg/l a 80 mg/l)</a:t>
            </a:r>
          </a:p>
          <a:p>
            <a:pPr eaLnBrk="1" hangingPunct="1">
              <a:defRPr/>
            </a:pPr>
            <a:r>
              <a:rPr lang="pt-BR" altLang="pt-BR" sz="3600" b="1"/>
              <a:t>Coagulantes orgânicos catiônicos (1 mg/l a 4 mg/l)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TA Caraguatatuba 004">
            <a:extLst>
              <a:ext uri="{FF2B5EF4-FFF2-40B4-BE49-F238E27FC236}">
                <a16:creationId xmlns:a16="http://schemas.microsoft.com/office/drawing/2014/main" id="{35687BF9-1969-4898-87D8-A45973B6E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6402387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C254663F-68DD-4D82-8E5E-4F8993B25CF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652" name="Rectangle 4">
            <a:extLst>
              <a:ext uri="{FF2B5EF4-FFF2-40B4-BE49-F238E27FC236}">
                <a16:creationId xmlns:a16="http://schemas.microsoft.com/office/drawing/2014/main" id="{7D78D40D-4F6A-4631-B38F-C59ED03E5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200"/>
              <a:t>PROCESSO DE COAGULAÇÃO</a:t>
            </a:r>
            <a:br>
              <a:rPr lang="pt-BR" altLang="pt-BR" sz="3200"/>
            </a:br>
            <a:r>
              <a:rPr lang="pt-BR" altLang="pt-BR" sz="3200"/>
              <a:t>CALHAS PARSHALL </a:t>
            </a:r>
            <a:br>
              <a:rPr lang="pt-BR" altLang="pt-BR" sz="3200"/>
            </a:br>
            <a:r>
              <a:rPr lang="pt-BR" altLang="pt-BR" sz="3200"/>
              <a:t> ETA CARAGUATATUBA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TA Caraguatatuba 002">
            <a:extLst>
              <a:ext uri="{FF2B5EF4-FFF2-40B4-BE49-F238E27FC236}">
                <a16:creationId xmlns:a16="http://schemas.microsoft.com/office/drawing/2014/main" id="{89F3DDF6-D47A-44E3-8C0C-97FB13FDA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6551612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67E2F5C6-79FC-4ABD-842A-8592C6934D8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2676" name="Rectangle 4">
            <a:extLst>
              <a:ext uri="{FF2B5EF4-FFF2-40B4-BE49-F238E27FC236}">
                <a16:creationId xmlns:a16="http://schemas.microsoft.com/office/drawing/2014/main" id="{4812C276-F848-4D11-8C1F-5CC8A9E66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200"/>
              <a:t>PROCESSO DE COAGULAÇÃO</a:t>
            </a:r>
            <a:br>
              <a:rPr lang="pt-BR" altLang="pt-BR" sz="3200"/>
            </a:br>
            <a:r>
              <a:rPr lang="pt-BR" altLang="pt-BR" sz="3200"/>
              <a:t>CALHAS PARSHALL </a:t>
            </a:r>
            <a:br>
              <a:rPr lang="pt-BR" altLang="pt-BR" sz="3200"/>
            </a:br>
            <a:r>
              <a:rPr lang="pt-BR" altLang="pt-BR" sz="3200"/>
              <a:t> ETA CARAGUATATUBA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ETA Caraguatatuba 002">
            <a:extLst>
              <a:ext uri="{FF2B5EF4-FFF2-40B4-BE49-F238E27FC236}">
                <a16:creationId xmlns:a16="http://schemas.microsoft.com/office/drawing/2014/main" id="{4A29833C-DE5B-4B33-819D-00AE23DF7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5370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B850367F-10D5-4FA8-92A8-3B60183266F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3700" name="Rectangle 4">
            <a:extLst>
              <a:ext uri="{FF2B5EF4-FFF2-40B4-BE49-F238E27FC236}">
                <a16:creationId xmlns:a16="http://schemas.microsoft.com/office/drawing/2014/main" id="{5F47BDAA-960F-4220-9262-D2CF77C42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200"/>
              <a:t>PROCESSO DE COAGULAÇÃO</a:t>
            </a:r>
            <a:br>
              <a:rPr lang="pt-BR" altLang="pt-BR" sz="3200"/>
            </a:br>
            <a:r>
              <a:rPr lang="pt-BR" altLang="pt-BR" sz="3200"/>
              <a:t>CALHAS PARSHALL </a:t>
            </a:r>
            <a:br>
              <a:rPr lang="pt-BR" altLang="pt-BR" sz="3200"/>
            </a:br>
            <a:r>
              <a:rPr lang="pt-BR" altLang="pt-BR" sz="3200"/>
              <a:t> ETA CARAGUATATUBA</a:t>
            </a:r>
          </a:p>
        </p:txBody>
      </p:sp>
      <p:pic>
        <p:nvPicPr>
          <p:cNvPr id="72709" name="Picture 5" descr="ETA Caraguatatuba 005">
            <a:extLst>
              <a:ext uri="{FF2B5EF4-FFF2-40B4-BE49-F238E27FC236}">
                <a16:creationId xmlns:a16="http://schemas.microsoft.com/office/drawing/2014/main" id="{E9B83407-532F-46E7-85FA-DBFB7932A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852738"/>
            <a:ext cx="4891087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B0D77D3-250E-4C8D-965B-EC7971525B3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3" name="Rectangle 3">
            <a:extLst>
              <a:ext uri="{FF2B5EF4-FFF2-40B4-BE49-F238E27FC236}">
                <a16:creationId xmlns:a16="http://schemas.microsoft.com/office/drawing/2014/main" id="{88C52CE5-D3D0-4A37-AF31-719CA62AD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893175" cy="13716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CONCEPÇÃO HISTÓRICA DE SISTEMAS DE TRATAMENTO DE ÁGUA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452BB90A-1B29-4FB3-A101-B3F6D61CF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389188"/>
            <a:ext cx="15128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Manancial</a:t>
            </a: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2081857-3C53-462C-A982-A4BF5BE12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2389188"/>
            <a:ext cx="15128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Captação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7989C5DA-43C5-4092-97D5-ACE6D8DD8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2205038"/>
            <a:ext cx="2017713" cy="792162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Adução de água </a:t>
            </a:r>
          </a:p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bruta</a:t>
            </a: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21B0D92A-D038-49EE-80E3-CE80C1F5D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2387600"/>
            <a:ext cx="15128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ETA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A4B90548-B450-4E68-8ECE-7F340B54E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3468688"/>
            <a:ext cx="2046287" cy="792162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Adução de água </a:t>
            </a:r>
          </a:p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tratada</a:t>
            </a:r>
          </a:p>
        </p:txBody>
      </p:sp>
      <p:sp>
        <p:nvSpPr>
          <p:cNvPr id="9225" name="Rectangle 9">
            <a:extLst>
              <a:ext uri="{FF2B5EF4-FFF2-40B4-BE49-F238E27FC236}">
                <a16:creationId xmlns:a16="http://schemas.microsoft.com/office/drawing/2014/main" id="{6DBB050A-B8E9-40EF-8B72-9D620A77A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654425"/>
            <a:ext cx="1728787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Reservação</a:t>
            </a:r>
          </a:p>
        </p:txBody>
      </p:sp>
      <p:sp>
        <p:nvSpPr>
          <p:cNvPr id="9226" name="Rectangle 10">
            <a:extLst>
              <a:ext uri="{FF2B5EF4-FFF2-40B4-BE49-F238E27FC236}">
                <a16:creationId xmlns:a16="http://schemas.microsoft.com/office/drawing/2014/main" id="{5957B590-6BBF-48D8-B0F2-013BE829A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654425"/>
            <a:ext cx="1655763" cy="431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Distribuição</a:t>
            </a:r>
          </a:p>
        </p:txBody>
      </p:sp>
      <p:cxnSp>
        <p:nvCxnSpPr>
          <p:cNvPr id="9227" name="AutoShape 11">
            <a:extLst>
              <a:ext uri="{FF2B5EF4-FFF2-40B4-BE49-F238E27FC236}">
                <a16:creationId xmlns:a16="http://schemas.microsoft.com/office/drawing/2014/main" id="{FC19D1DE-D478-42B4-A4CF-C961DF3D71B2}"/>
              </a:ext>
            </a:extLst>
          </p:cNvPr>
          <p:cNvCxnSpPr>
            <a:cxnSpLocks noChangeShapeType="1"/>
            <a:stCxn id="9220" idx="3"/>
            <a:endCxn id="9221" idx="1"/>
          </p:cNvCxnSpPr>
          <p:nvPr/>
        </p:nvCxnSpPr>
        <p:spPr bwMode="auto">
          <a:xfrm>
            <a:off x="1908175" y="2605088"/>
            <a:ext cx="646113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8" name="AutoShape 12">
            <a:extLst>
              <a:ext uri="{FF2B5EF4-FFF2-40B4-BE49-F238E27FC236}">
                <a16:creationId xmlns:a16="http://schemas.microsoft.com/office/drawing/2014/main" id="{2A986A63-000F-4B1F-977D-FB44C3049644}"/>
              </a:ext>
            </a:extLst>
          </p:cNvPr>
          <p:cNvCxnSpPr>
            <a:cxnSpLocks noChangeShapeType="1"/>
            <a:stCxn id="9221" idx="3"/>
            <a:endCxn id="9222" idx="1"/>
          </p:cNvCxnSpPr>
          <p:nvPr/>
        </p:nvCxnSpPr>
        <p:spPr bwMode="auto">
          <a:xfrm flipV="1">
            <a:off x="4067175" y="2601913"/>
            <a:ext cx="647700" cy="317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9" name="AutoShape 13">
            <a:extLst>
              <a:ext uri="{FF2B5EF4-FFF2-40B4-BE49-F238E27FC236}">
                <a16:creationId xmlns:a16="http://schemas.microsoft.com/office/drawing/2014/main" id="{B96B4786-8350-4BBB-A940-571E99DDC424}"/>
              </a:ext>
            </a:extLst>
          </p:cNvPr>
          <p:cNvCxnSpPr>
            <a:cxnSpLocks noChangeShapeType="1"/>
            <a:stCxn id="9222" idx="3"/>
            <a:endCxn id="9223" idx="1"/>
          </p:cNvCxnSpPr>
          <p:nvPr/>
        </p:nvCxnSpPr>
        <p:spPr bwMode="auto">
          <a:xfrm>
            <a:off x="6732588" y="2601913"/>
            <a:ext cx="358775" cy="158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0" name="AutoShape 14">
            <a:extLst>
              <a:ext uri="{FF2B5EF4-FFF2-40B4-BE49-F238E27FC236}">
                <a16:creationId xmlns:a16="http://schemas.microsoft.com/office/drawing/2014/main" id="{C0A417F6-4700-4D27-84F8-851BF6BBD2C2}"/>
              </a:ext>
            </a:extLst>
          </p:cNvPr>
          <p:cNvCxnSpPr>
            <a:cxnSpLocks noChangeShapeType="1"/>
            <a:stCxn id="9223" idx="2"/>
            <a:endCxn id="9224" idx="0"/>
          </p:cNvCxnSpPr>
          <p:nvPr/>
        </p:nvCxnSpPr>
        <p:spPr bwMode="auto">
          <a:xfrm rot="5400000">
            <a:off x="7520781" y="3140869"/>
            <a:ext cx="649288" cy="6350"/>
          </a:xfrm>
          <a:prstGeom prst="bentConnector3">
            <a:avLst>
              <a:gd name="adj1" fmla="val 49880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1" name="AutoShape 15">
            <a:extLst>
              <a:ext uri="{FF2B5EF4-FFF2-40B4-BE49-F238E27FC236}">
                <a16:creationId xmlns:a16="http://schemas.microsoft.com/office/drawing/2014/main" id="{735E5AD7-E780-49EC-9907-270E05EBAAF2}"/>
              </a:ext>
            </a:extLst>
          </p:cNvPr>
          <p:cNvCxnSpPr>
            <a:cxnSpLocks noChangeShapeType="1"/>
            <a:stCxn id="9224" idx="1"/>
            <a:endCxn id="9225" idx="3"/>
          </p:cNvCxnSpPr>
          <p:nvPr/>
        </p:nvCxnSpPr>
        <p:spPr bwMode="auto">
          <a:xfrm rot="10800000" flipV="1">
            <a:off x="5724525" y="3865563"/>
            <a:ext cx="1093788" cy="4762"/>
          </a:xfrm>
          <a:prstGeom prst="bentConnector3">
            <a:avLst>
              <a:gd name="adj1" fmla="val 4992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32" name="AutoShape 16">
            <a:extLst>
              <a:ext uri="{FF2B5EF4-FFF2-40B4-BE49-F238E27FC236}">
                <a16:creationId xmlns:a16="http://schemas.microsoft.com/office/drawing/2014/main" id="{76E8E472-9A01-4844-B59D-36F072741B36}"/>
              </a:ext>
            </a:extLst>
          </p:cNvPr>
          <p:cNvCxnSpPr>
            <a:cxnSpLocks noChangeShapeType="1"/>
            <a:stCxn id="9225" idx="1"/>
            <a:endCxn id="9226" idx="3"/>
          </p:cNvCxnSpPr>
          <p:nvPr/>
        </p:nvCxnSpPr>
        <p:spPr bwMode="auto">
          <a:xfrm rot="10800000">
            <a:off x="3348038" y="3870325"/>
            <a:ext cx="6477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3" name="Rectangle 17">
            <a:extLst>
              <a:ext uri="{FF2B5EF4-FFF2-40B4-BE49-F238E27FC236}">
                <a16:creationId xmlns:a16="http://schemas.microsoft.com/office/drawing/2014/main" id="{3971FC35-0894-4FE7-BBFB-A383C48EF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229225"/>
            <a:ext cx="1512888" cy="7207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Filtração </a:t>
            </a:r>
          </a:p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rápida</a:t>
            </a:r>
          </a:p>
        </p:txBody>
      </p:sp>
      <p:sp>
        <p:nvSpPr>
          <p:cNvPr id="9234" name="Rectangle 18">
            <a:extLst>
              <a:ext uri="{FF2B5EF4-FFF2-40B4-BE49-F238E27FC236}">
                <a16:creationId xmlns:a16="http://schemas.microsoft.com/office/drawing/2014/main" id="{5269079B-1B72-4D3A-8073-5627B124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300663"/>
            <a:ext cx="1873250" cy="576262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Desinfecção</a:t>
            </a:r>
          </a:p>
        </p:txBody>
      </p:sp>
      <p:cxnSp>
        <p:nvCxnSpPr>
          <p:cNvPr id="9235" name="AutoShape 19">
            <a:extLst>
              <a:ext uri="{FF2B5EF4-FFF2-40B4-BE49-F238E27FC236}">
                <a16:creationId xmlns:a16="http://schemas.microsoft.com/office/drawing/2014/main" id="{51D76AB9-F96E-4AF0-9C15-D1FBFB50C2D8}"/>
              </a:ext>
            </a:extLst>
          </p:cNvPr>
          <p:cNvCxnSpPr>
            <a:cxnSpLocks noChangeShapeType="1"/>
            <a:stCxn id="9233" idx="3"/>
            <a:endCxn id="9234" idx="1"/>
          </p:cNvCxnSpPr>
          <p:nvPr/>
        </p:nvCxnSpPr>
        <p:spPr bwMode="auto">
          <a:xfrm>
            <a:off x="5580063" y="5589588"/>
            <a:ext cx="8636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6" name="Oval 20">
            <a:extLst>
              <a:ext uri="{FF2B5EF4-FFF2-40B4-BE49-F238E27FC236}">
                <a16:creationId xmlns:a16="http://schemas.microsoft.com/office/drawing/2014/main" id="{4A660EE5-21B6-49FF-8ED6-A32F2A9FD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2276475"/>
            <a:ext cx="1655763" cy="576263"/>
          </a:xfrm>
          <a:prstGeom prst="ellipse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cxnSp>
        <p:nvCxnSpPr>
          <p:cNvPr id="9237" name="AutoShape 22">
            <a:extLst>
              <a:ext uri="{FF2B5EF4-FFF2-40B4-BE49-F238E27FC236}">
                <a16:creationId xmlns:a16="http://schemas.microsoft.com/office/drawing/2014/main" id="{A0A642F1-0658-4473-A2FC-A68A325D6FD0}"/>
              </a:ext>
            </a:extLst>
          </p:cNvPr>
          <p:cNvCxnSpPr>
            <a:cxnSpLocks noChangeShapeType="1"/>
            <a:stCxn id="9236" idx="3"/>
            <a:endCxn id="9240" idx="0"/>
          </p:cNvCxnSpPr>
          <p:nvPr/>
        </p:nvCxnSpPr>
        <p:spPr bwMode="auto">
          <a:xfrm rot="5400000">
            <a:off x="5064919" y="2239169"/>
            <a:ext cx="1668463" cy="2727325"/>
          </a:xfrm>
          <a:prstGeom prst="curvedConnector3">
            <a:avLst>
              <a:gd name="adj1" fmla="val 73926"/>
            </a:avLst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8" name="Rectangle 23">
            <a:extLst>
              <a:ext uri="{FF2B5EF4-FFF2-40B4-BE49-F238E27FC236}">
                <a16:creationId xmlns:a16="http://schemas.microsoft.com/office/drawing/2014/main" id="{D333D3E6-5EE2-4718-B802-AACBE4CBC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084763"/>
            <a:ext cx="2160587" cy="1008062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Coagulação</a:t>
            </a:r>
          </a:p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Floculação</a:t>
            </a:r>
          </a:p>
          <a:p>
            <a:pPr algn="ctr" eaLnBrk="1" hangingPunct="1"/>
            <a:r>
              <a:rPr lang="pt-BR" altLang="pt-BR" b="1">
                <a:latin typeface="Tahoma" panose="020B0604030504040204" pitchFamily="34" charset="0"/>
              </a:rPr>
              <a:t>Sedimentação</a:t>
            </a:r>
          </a:p>
        </p:txBody>
      </p:sp>
      <p:cxnSp>
        <p:nvCxnSpPr>
          <p:cNvPr id="9239" name="AutoShape 24">
            <a:extLst>
              <a:ext uri="{FF2B5EF4-FFF2-40B4-BE49-F238E27FC236}">
                <a16:creationId xmlns:a16="http://schemas.microsoft.com/office/drawing/2014/main" id="{B037A961-5651-49DD-87B4-F06EE7E3D83F}"/>
              </a:ext>
            </a:extLst>
          </p:cNvPr>
          <p:cNvCxnSpPr>
            <a:cxnSpLocks noChangeShapeType="1"/>
            <a:stCxn id="9238" idx="3"/>
            <a:endCxn id="9233" idx="1"/>
          </p:cNvCxnSpPr>
          <p:nvPr/>
        </p:nvCxnSpPr>
        <p:spPr bwMode="auto">
          <a:xfrm>
            <a:off x="2987675" y="5589588"/>
            <a:ext cx="10795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40" name="Oval 21">
            <a:extLst>
              <a:ext uri="{FF2B5EF4-FFF2-40B4-BE49-F238E27FC236}">
                <a16:creationId xmlns:a16="http://schemas.microsoft.com/office/drawing/2014/main" id="{27E14897-B85D-47C2-8543-AE69C89B7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37063"/>
            <a:ext cx="8569325" cy="2160587"/>
          </a:xfrm>
          <a:prstGeom prst="ellipse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D1B6014D-2532-4D4C-8DEF-6D9FCBC64F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4723" name="Rectangle 3">
            <a:extLst>
              <a:ext uri="{FF2B5EF4-FFF2-40B4-BE49-F238E27FC236}">
                <a16:creationId xmlns:a16="http://schemas.microsoft.com/office/drawing/2014/main" id="{DD3F6F61-D4B4-42AA-85ED-9E1819964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159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200"/>
              <a:t>PROCESSO DE COAGULAÇÃO</a:t>
            </a:r>
            <a:br>
              <a:rPr lang="pt-BR" altLang="pt-BR" sz="3200"/>
            </a:br>
            <a:r>
              <a:rPr lang="pt-BR" altLang="pt-BR" sz="3200"/>
              <a:t>CALHAS PARSHALL </a:t>
            </a:r>
            <a:br>
              <a:rPr lang="pt-BR" altLang="pt-BR" sz="3200"/>
            </a:br>
            <a:r>
              <a:rPr lang="pt-BR" altLang="pt-BR" sz="3200"/>
              <a:t> ETA CAMPOS DO JORDÃO</a:t>
            </a:r>
          </a:p>
        </p:txBody>
      </p:sp>
      <p:pic>
        <p:nvPicPr>
          <p:cNvPr id="73732" name="Picture 4" descr="ETA Campos do Jordao - SABESP 002">
            <a:extLst>
              <a:ext uri="{FF2B5EF4-FFF2-40B4-BE49-F238E27FC236}">
                <a16:creationId xmlns:a16="http://schemas.microsoft.com/office/drawing/2014/main" id="{A440104E-8450-4833-9EA1-1B13AA8F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43862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ETA Campos do Jordao - SABESP 001">
            <a:extLst>
              <a:ext uri="{FF2B5EF4-FFF2-40B4-BE49-F238E27FC236}">
                <a16:creationId xmlns:a16="http://schemas.microsoft.com/office/drawing/2014/main" id="{308B0441-AF56-4675-BED7-250B7D8AA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13100"/>
            <a:ext cx="4529138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ETA Campos do Jordao - SABESP 004">
            <a:extLst>
              <a:ext uri="{FF2B5EF4-FFF2-40B4-BE49-F238E27FC236}">
                <a16:creationId xmlns:a16="http://schemas.microsoft.com/office/drawing/2014/main" id="{4A675BFB-940F-4CC0-ABFA-1BF972E75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44675"/>
            <a:ext cx="4386263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>
            <a:extLst>
              <a:ext uri="{FF2B5EF4-FFF2-40B4-BE49-F238E27FC236}">
                <a16:creationId xmlns:a16="http://schemas.microsoft.com/office/drawing/2014/main" id="{40D3D46C-89E1-4D63-A8C7-EF7EC03063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5747" name="Rectangle 3">
            <a:extLst>
              <a:ext uri="{FF2B5EF4-FFF2-40B4-BE49-F238E27FC236}">
                <a16:creationId xmlns:a16="http://schemas.microsoft.com/office/drawing/2014/main" id="{AFECC1C7-2EA2-482E-9436-FAEAE1058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200"/>
              <a:t>PROCESSO DE COAGULAÇÃO</a:t>
            </a:r>
            <a:br>
              <a:rPr lang="pt-BR" altLang="pt-BR" sz="3200"/>
            </a:br>
            <a:r>
              <a:rPr lang="pt-BR" altLang="pt-BR" sz="3200"/>
              <a:t>CALHAS PARSHALL </a:t>
            </a:r>
            <a:br>
              <a:rPr lang="pt-BR" altLang="pt-BR" sz="3200"/>
            </a:br>
            <a:r>
              <a:rPr lang="pt-BR" altLang="pt-BR" sz="3200"/>
              <a:t> ETA CAMPOS DO JORDÃO</a:t>
            </a:r>
          </a:p>
        </p:txBody>
      </p:sp>
      <p:pic>
        <p:nvPicPr>
          <p:cNvPr id="74757" name="Picture 5" descr="ETA Campos do Jordao - SABESP 007">
            <a:extLst>
              <a:ext uri="{FF2B5EF4-FFF2-40B4-BE49-F238E27FC236}">
                <a16:creationId xmlns:a16="http://schemas.microsoft.com/office/drawing/2014/main" id="{F122FE1B-6975-44D9-AAE7-70D8F1EA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36838"/>
            <a:ext cx="5322888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TA Campos do Jordao - SABESP 008">
            <a:extLst>
              <a:ext uri="{FF2B5EF4-FFF2-40B4-BE49-F238E27FC236}">
                <a16:creationId xmlns:a16="http://schemas.microsoft.com/office/drawing/2014/main" id="{CCBC8DB4-3A66-4FAB-AF2C-1F2671B6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45370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1A784EBC-3B9C-4AE9-93A2-6A4FD19B665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6772" name="Rectangle 4">
            <a:extLst>
              <a:ext uri="{FF2B5EF4-FFF2-40B4-BE49-F238E27FC236}">
                <a16:creationId xmlns:a16="http://schemas.microsoft.com/office/drawing/2014/main" id="{7A5C5D79-DEC5-4D5C-9546-42B1E4F870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200"/>
              <a:t>PROCESSO DE COAGULAÇÃO</a:t>
            </a:r>
            <a:br>
              <a:rPr lang="pt-BR" altLang="pt-BR" sz="3200"/>
            </a:br>
            <a:r>
              <a:rPr lang="pt-BR" altLang="pt-BR" sz="3200"/>
              <a:t>CALHAS PARSHALL </a:t>
            </a:r>
            <a:br>
              <a:rPr lang="pt-BR" altLang="pt-BR" sz="3200"/>
            </a:br>
            <a:r>
              <a:rPr lang="pt-BR" altLang="pt-BR" sz="3200"/>
              <a:t> ETA CAMPOS DO JORDÃO</a:t>
            </a:r>
          </a:p>
        </p:txBody>
      </p:sp>
      <p:pic>
        <p:nvPicPr>
          <p:cNvPr id="75781" name="Picture 5" descr="ETA Campos do Jordao - SABESP 009">
            <a:extLst>
              <a:ext uri="{FF2B5EF4-FFF2-40B4-BE49-F238E27FC236}">
                <a16:creationId xmlns:a16="http://schemas.microsoft.com/office/drawing/2014/main" id="{1737815B-115D-486C-B877-13E109F7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709863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ETA Campos do Jordao - SABESP 010">
            <a:extLst>
              <a:ext uri="{FF2B5EF4-FFF2-40B4-BE49-F238E27FC236}">
                <a16:creationId xmlns:a16="http://schemas.microsoft.com/office/drawing/2014/main" id="{396FD558-F857-4D27-81D6-FDA7674B3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730375"/>
            <a:ext cx="69850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>
            <a:extLst>
              <a:ext uri="{FF2B5EF4-FFF2-40B4-BE49-F238E27FC236}">
                <a16:creationId xmlns:a16="http://schemas.microsoft.com/office/drawing/2014/main" id="{21767F8C-FB22-4713-A0E6-B7C36F5BADE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7796" name="Rectangle 4">
            <a:extLst>
              <a:ext uri="{FF2B5EF4-FFF2-40B4-BE49-F238E27FC236}">
                <a16:creationId xmlns:a16="http://schemas.microsoft.com/office/drawing/2014/main" id="{7892B511-8940-4747-8661-A709D1A1B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200"/>
              <a:t>PROCESSO DE COAGULAÇÃO</a:t>
            </a:r>
            <a:br>
              <a:rPr lang="pt-BR" altLang="pt-BR" sz="3200"/>
            </a:br>
            <a:r>
              <a:rPr lang="pt-BR" altLang="pt-BR" sz="3200"/>
              <a:t>CALHAS PARSHALL </a:t>
            </a:r>
            <a:br>
              <a:rPr lang="pt-BR" altLang="pt-BR" sz="3200"/>
            </a:br>
            <a:r>
              <a:rPr lang="pt-BR" altLang="pt-BR" sz="3200"/>
              <a:t> ETA CAMPOS DO JORDÃO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TA ABV Diag 060">
            <a:extLst>
              <a:ext uri="{FF2B5EF4-FFF2-40B4-BE49-F238E27FC236}">
                <a16:creationId xmlns:a16="http://schemas.microsoft.com/office/drawing/2014/main" id="{6D98CA42-F258-46F3-956D-580409BBD5D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836613"/>
            <a:ext cx="7632700" cy="5724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7" name="Picture 3">
            <a:extLst>
              <a:ext uri="{FF2B5EF4-FFF2-40B4-BE49-F238E27FC236}">
                <a16:creationId xmlns:a16="http://schemas.microsoft.com/office/drawing/2014/main" id="{34E112F8-B296-4B19-A91D-CFA58A61C89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0260" name="Rectangle 4">
            <a:extLst>
              <a:ext uri="{FF2B5EF4-FFF2-40B4-BE49-F238E27FC236}">
                <a16:creationId xmlns:a16="http://schemas.microsoft.com/office/drawing/2014/main" id="{D36AB3CC-14AF-4D2C-BF84-E05543EE0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ALTO DA BOA VISTA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ETA ABV Diag 011">
            <a:extLst>
              <a:ext uri="{FF2B5EF4-FFF2-40B4-BE49-F238E27FC236}">
                <a16:creationId xmlns:a16="http://schemas.microsoft.com/office/drawing/2014/main" id="{A6690B69-7516-41C5-890A-FC1A157BB5C4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836613"/>
            <a:ext cx="7705725" cy="578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33E1F453-BFB7-4526-85AB-C2DC9FB7335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284" name="Rectangle 4">
            <a:extLst>
              <a:ext uri="{FF2B5EF4-FFF2-40B4-BE49-F238E27FC236}">
                <a16:creationId xmlns:a16="http://schemas.microsoft.com/office/drawing/2014/main" id="{DC73DA1F-E591-40F2-8BAD-A919166F94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ALTO DA BOA VISTA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SC03005">
            <a:extLst>
              <a:ext uri="{FF2B5EF4-FFF2-40B4-BE49-F238E27FC236}">
                <a16:creationId xmlns:a16="http://schemas.microsoft.com/office/drawing/2014/main" id="{CF319FAE-CD29-42C2-B829-784D2C5A244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28775"/>
            <a:ext cx="5616575" cy="421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75" name="Picture 3" descr="ETA ABV Diag 007">
            <a:extLst>
              <a:ext uri="{FF2B5EF4-FFF2-40B4-BE49-F238E27FC236}">
                <a16:creationId xmlns:a16="http://schemas.microsoft.com/office/drawing/2014/main" id="{D96AED97-9531-43AA-BD94-077668B2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513"/>
            <a:ext cx="4149725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>
            <a:extLst>
              <a:ext uri="{FF2B5EF4-FFF2-40B4-BE49-F238E27FC236}">
                <a16:creationId xmlns:a16="http://schemas.microsoft.com/office/drawing/2014/main" id="{3E375700-E875-4B64-805F-3807BBF5261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2309" name="Rectangle 5">
            <a:extLst>
              <a:ext uri="{FF2B5EF4-FFF2-40B4-BE49-F238E27FC236}">
                <a16:creationId xmlns:a16="http://schemas.microsoft.com/office/drawing/2014/main" id="{7723F2DB-1D98-4EB5-A37A-57400F429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ALTO DA BOA VISTA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TA ABV Diag 002">
            <a:extLst>
              <a:ext uri="{FF2B5EF4-FFF2-40B4-BE49-F238E27FC236}">
                <a16:creationId xmlns:a16="http://schemas.microsoft.com/office/drawing/2014/main" id="{AB62F997-AB96-4560-BE53-337DD825FB5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57338"/>
            <a:ext cx="6769100" cy="507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899" name="Picture 3">
            <a:extLst>
              <a:ext uri="{FF2B5EF4-FFF2-40B4-BE49-F238E27FC236}">
                <a16:creationId xmlns:a16="http://schemas.microsoft.com/office/drawing/2014/main" id="{017F8335-E405-4B8A-BBAC-2078309D6D0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3332" name="Rectangle 4">
            <a:extLst>
              <a:ext uri="{FF2B5EF4-FFF2-40B4-BE49-F238E27FC236}">
                <a16:creationId xmlns:a16="http://schemas.microsoft.com/office/drawing/2014/main" id="{ADC975FE-0B81-4A6A-BEE3-D29E91D93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ALTO DA BOA VISTA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TA Guaraú 013">
            <a:extLst>
              <a:ext uri="{FF2B5EF4-FFF2-40B4-BE49-F238E27FC236}">
                <a16:creationId xmlns:a16="http://schemas.microsoft.com/office/drawing/2014/main" id="{CFEF9CE2-77A8-4427-B898-BED729E6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6697662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>
            <a:extLst>
              <a:ext uri="{FF2B5EF4-FFF2-40B4-BE49-F238E27FC236}">
                <a16:creationId xmlns:a16="http://schemas.microsoft.com/office/drawing/2014/main" id="{CC372389-3D26-4C86-8D48-AA5D3E40A95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4356" name="Rectangle 4">
            <a:extLst>
              <a:ext uri="{FF2B5EF4-FFF2-40B4-BE49-F238E27FC236}">
                <a16:creationId xmlns:a16="http://schemas.microsoft.com/office/drawing/2014/main" id="{8C018D43-719F-4654-8C85-CB7FED0E85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685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GUARAÚ (SABESP)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TA Guaraú 001">
            <a:extLst>
              <a:ext uri="{FF2B5EF4-FFF2-40B4-BE49-F238E27FC236}">
                <a16:creationId xmlns:a16="http://schemas.microsoft.com/office/drawing/2014/main" id="{05FB0B24-0645-4A11-85B1-4A90F8F90B4D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765175"/>
            <a:ext cx="7848600" cy="5886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7" name="Picture 3">
            <a:extLst>
              <a:ext uri="{FF2B5EF4-FFF2-40B4-BE49-F238E27FC236}">
                <a16:creationId xmlns:a16="http://schemas.microsoft.com/office/drawing/2014/main" id="{475467DF-D97F-4D91-BB64-1F147E27392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5380" name="Rectangle 4">
            <a:extLst>
              <a:ext uri="{FF2B5EF4-FFF2-40B4-BE49-F238E27FC236}">
                <a16:creationId xmlns:a16="http://schemas.microsoft.com/office/drawing/2014/main" id="{D89706CB-138D-4E37-85A6-0268DEECD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GUARAÚ (SABESP)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2" descr="arial1l">
            <a:extLst>
              <a:ext uri="{FF2B5EF4-FFF2-40B4-BE49-F238E27FC236}">
                <a16:creationId xmlns:a16="http://schemas.microsoft.com/office/drawing/2014/main" id="{AF8262EF-CB83-4032-AE8E-CB4643C92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1514475"/>
            <a:ext cx="2603500" cy="2017713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pt-BR" altLang="pt-BR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pt-BR" altLang="pt-BR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altLang="pt-BR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Tratamento de Água</a:t>
            </a:r>
            <a:endParaRPr lang="pt-BR" altLang="pt-BR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pt-BR" altLang="pt-BR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pt-BR" altLang="pt-BR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1603" name="Text Box 3">
            <a:extLst>
              <a:ext uri="{FF2B5EF4-FFF2-40B4-BE49-F238E27FC236}">
                <a16:creationId xmlns:a16="http://schemas.microsoft.com/office/drawing/2014/main" id="{7B4D8CB4-0714-4EAE-A8E4-64CB1C999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4373563"/>
            <a:ext cx="2613025" cy="366712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9900">
                  <a:gamma/>
                  <a:shade val="46275"/>
                  <a:invGamma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altLang="pt-B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Qualidade da água final</a:t>
            </a:r>
            <a:endParaRPr lang="pt-BR" altLang="pt-BR" b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244" name="Text Box 4" descr="fchn6a">
            <a:extLst>
              <a:ext uri="{FF2B5EF4-FFF2-40B4-BE49-F238E27FC236}">
                <a16:creationId xmlns:a16="http://schemas.microsoft.com/office/drawing/2014/main" id="{7A235D29-A682-4B85-BD84-E63710213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5724525"/>
            <a:ext cx="1482725" cy="9477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Estéticamente agradável</a:t>
            </a:r>
          </a:p>
          <a:p>
            <a:pPr algn="ctr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5" name="Text Box 5" descr="fchn6a">
            <a:extLst>
              <a:ext uri="{FF2B5EF4-FFF2-40B4-BE49-F238E27FC236}">
                <a16:creationId xmlns:a16="http://schemas.microsoft.com/office/drawing/2014/main" id="{E9547606-4F6D-4FA4-9FDB-E4ABE046F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5724525"/>
            <a:ext cx="1258887" cy="9477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inorgânicos</a:t>
            </a:r>
          </a:p>
          <a:p>
            <a:pPr algn="ctr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6" name="Text Box 6" descr="fchn6a">
            <a:extLst>
              <a:ext uri="{FF2B5EF4-FFF2-40B4-BE49-F238E27FC236}">
                <a16:creationId xmlns:a16="http://schemas.microsoft.com/office/drawing/2014/main" id="{1FEDCFC9-4D87-449A-9536-23F1348A2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24525"/>
            <a:ext cx="1227138" cy="9477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Compostos orgânicos</a:t>
            </a:r>
          </a:p>
          <a:p>
            <a:pPr algn="ctr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7" name="Text Box 7" descr="fchn6a">
            <a:extLst>
              <a:ext uri="{FF2B5EF4-FFF2-40B4-BE49-F238E27FC236}">
                <a16:creationId xmlns:a16="http://schemas.microsoft.com/office/drawing/2014/main" id="{2055D3B2-B54A-44C6-9CFB-E3EF0D49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724525"/>
            <a:ext cx="1617663" cy="9477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Sub-produtos da desinfecção</a:t>
            </a:r>
          </a:p>
          <a:p>
            <a:pPr algn="ctr">
              <a:spcBef>
                <a:spcPct val="50000"/>
              </a:spcBef>
            </a:pPr>
            <a:endParaRPr lang="pt-BR" altLang="pt-BR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8" name="Text Box 8" descr="fchn6a">
            <a:extLst>
              <a:ext uri="{FF2B5EF4-FFF2-40B4-BE49-F238E27FC236}">
                <a16:creationId xmlns:a16="http://schemas.microsoft.com/office/drawing/2014/main" id="{4BE899B0-B2E2-48A8-B603-017A348DD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5724525"/>
            <a:ext cx="1898650" cy="9477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Microbiologicamente segura</a:t>
            </a:r>
          </a:p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249" name="AutoShape 9">
            <a:extLst>
              <a:ext uri="{FF2B5EF4-FFF2-40B4-BE49-F238E27FC236}">
                <a16:creationId xmlns:a16="http://schemas.microsoft.com/office/drawing/2014/main" id="{DEF26A92-1EE8-4911-A640-3CC8BC71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266950"/>
            <a:ext cx="1120775" cy="200025"/>
          </a:xfrm>
          <a:prstGeom prst="rightArrow">
            <a:avLst>
              <a:gd name="adj1" fmla="val 50000"/>
              <a:gd name="adj2" fmla="val 140079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16B97C95-D921-4B2F-8062-C5B3FC5CE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5" y="1600200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pt-BR" altLang="pt-BR" sz="1600">
              <a:latin typeface="Times New Roman" panose="02020603050405020304" pitchFamily="18" charset="0"/>
            </a:endParaRPr>
          </a:p>
        </p:txBody>
      </p:sp>
      <p:sp>
        <p:nvSpPr>
          <p:cNvPr id="10251" name="Text Box 11" descr="ppwtp1">
            <a:extLst>
              <a:ext uri="{FF2B5EF4-FFF2-40B4-BE49-F238E27FC236}">
                <a16:creationId xmlns:a16="http://schemas.microsoft.com/office/drawing/2014/main" id="{1217DAB5-9A1A-408D-8CBF-04CB35EE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392113"/>
            <a:ext cx="4451350" cy="4492625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Qualidade da água bruta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Qualidade da água final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Confiabilidade em processos e equipamentos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Mão de obra e pessoal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Flexibilidade operacional em lidar com mudanças na qualidade da água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Área disponível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Disposição dos resíduos (Aspectos ambientais)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Custos de operação e construção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FFFFFF"/>
                </a:solidFill>
                <a:latin typeface="Times New Roman" panose="02020603050405020304" pitchFamily="18" charset="0"/>
              </a:rPr>
              <a:t>Aspectos políticos</a:t>
            </a:r>
          </a:p>
        </p:txBody>
      </p:sp>
      <p:sp>
        <p:nvSpPr>
          <p:cNvPr id="10252" name="AutoShape 12">
            <a:extLst>
              <a:ext uri="{FF2B5EF4-FFF2-40B4-BE49-F238E27FC236}">
                <a16:creationId xmlns:a16="http://schemas.microsoft.com/office/drawing/2014/main" id="{AA65C370-6532-4867-8088-6D00947E7E0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58106" y="3809207"/>
            <a:ext cx="649287" cy="196850"/>
          </a:xfrm>
          <a:prstGeom prst="rightArrow">
            <a:avLst>
              <a:gd name="adj1" fmla="val 50000"/>
              <a:gd name="adj2" fmla="val 82460"/>
            </a:avLst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53" name="Line 13">
            <a:extLst>
              <a:ext uri="{FF2B5EF4-FFF2-40B4-BE49-F238E27FC236}">
                <a16:creationId xmlns:a16="http://schemas.microsoft.com/office/drawing/2014/main" id="{522DEA22-CC18-4492-88B5-89BFFBDCAE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8300" y="4791075"/>
            <a:ext cx="0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4" name="Line 14">
            <a:extLst>
              <a:ext uri="{FF2B5EF4-FFF2-40B4-BE49-F238E27FC236}">
                <a16:creationId xmlns:a16="http://schemas.microsoft.com/office/drawing/2014/main" id="{20563294-8058-43F3-8AAE-1FE7F5CCB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53025"/>
            <a:ext cx="730091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5" name="Line 15">
            <a:extLst>
              <a:ext uri="{FF2B5EF4-FFF2-40B4-BE49-F238E27FC236}">
                <a16:creationId xmlns:a16="http://schemas.microsoft.com/office/drawing/2014/main" id="{6F28AFFA-0049-4031-A03D-01D2AA5DA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5167313"/>
            <a:ext cx="0" cy="547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6" name="Line 16">
            <a:extLst>
              <a:ext uri="{FF2B5EF4-FFF2-40B4-BE49-F238E27FC236}">
                <a16:creationId xmlns:a16="http://schemas.microsoft.com/office/drawing/2014/main" id="{E7F7E148-8A3C-4612-A1D6-7A9240B58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7800" y="515302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7" name="Line 17">
            <a:extLst>
              <a:ext uri="{FF2B5EF4-FFF2-40B4-BE49-F238E27FC236}">
                <a16:creationId xmlns:a16="http://schemas.microsoft.com/office/drawing/2014/main" id="{B793FC3C-5423-43A6-A061-B4EB2474C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5" y="514826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8" name="Line 18">
            <a:extLst>
              <a:ext uri="{FF2B5EF4-FFF2-40B4-BE49-F238E27FC236}">
                <a16:creationId xmlns:a16="http://schemas.microsoft.com/office/drawing/2014/main" id="{FB7FD78D-C4C8-4CA6-8439-E9428CF1AD3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8388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59" name="Line 19">
            <a:extLst>
              <a:ext uri="{FF2B5EF4-FFF2-40B4-BE49-F238E27FC236}">
                <a16:creationId xmlns:a16="http://schemas.microsoft.com/office/drawing/2014/main" id="{C654D233-47F1-4F15-A760-78288F5D8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7050" y="51466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0" name="Text Box 20">
            <a:extLst>
              <a:ext uri="{FF2B5EF4-FFF2-40B4-BE49-F238E27FC236}">
                <a16:creationId xmlns:a16="http://schemas.microsoft.com/office/drawing/2014/main" id="{45082D4F-26C4-4F42-B128-F711FDF74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33375"/>
            <a:ext cx="1700212" cy="641350"/>
          </a:xfrm>
          <a:prstGeom prst="rect">
            <a:avLst/>
          </a:prstGeom>
          <a:gradFill rotWithShape="0">
            <a:gsLst>
              <a:gs pos="0">
                <a:srgbClr val="009900"/>
              </a:gs>
              <a:gs pos="50000">
                <a:srgbClr val="004700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imes New Roman" panose="02020603050405020304" pitchFamily="18" charset="0"/>
              </a:rPr>
              <a:t>Qualidade da água bruta</a:t>
            </a:r>
            <a:endParaRPr lang="pt-BR" altLang="pt-BR" b="1">
              <a:latin typeface="Times New Roman" panose="02020603050405020304" pitchFamily="18" charset="0"/>
            </a:endParaRPr>
          </a:p>
        </p:txBody>
      </p:sp>
      <p:cxnSp>
        <p:nvCxnSpPr>
          <p:cNvPr id="10261" name="AutoShape 21">
            <a:extLst>
              <a:ext uri="{FF2B5EF4-FFF2-40B4-BE49-F238E27FC236}">
                <a16:creationId xmlns:a16="http://schemas.microsoft.com/office/drawing/2014/main" id="{30689B20-D4DC-4AB5-88D0-596D2625BE62}"/>
              </a:ext>
            </a:extLst>
          </p:cNvPr>
          <p:cNvCxnSpPr>
            <a:cxnSpLocks noChangeShapeType="1"/>
            <a:stCxn id="10260" idx="2"/>
            <a:endCxn id="281602" idx="0"/>
          </p:cNvCxnSpPr>
          <p:nvPr/>
        </p:nvCxnSpPr>
        <p:spPr bwMode="auto">
          <a:xfrm rot="5400000">
            <a:off x="2100263" y="568325"/>
            <a:ext cx="539750" cy="1352550"/>
          </a:xfrm>
          <a:prstGeom prst="curved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2" name="Picture 22">
            <a:extLst>
              <a:ext uri="{FF2B5EF4-FFF2-40B4-BE49-F238E27FC236}">
                <a16:creationId xmlns:a16="http://schemas.microsoft.com/office/drawing/2014/main" id="{F1EC1902-B370-4721-BD17-AF07B86D09B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TA Guaraú 005">
            <a:extLst>
              <a:ext uri="{FF2B5EF4-FFF2-40B4-BE49-F238E27FC236}">
                <a16:creationId xmlns:a16="http://schemas.microsoft.com/office/drawing/2014/main" id="{5CA27DD0-D5AE-4296-A3C4-4D5CCA971D7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836613"/>
            <a:ext cx="7705725" cy="577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1" name="Picture 3">
            <a:extLst>
              <a:ext uri="{FF2B5EF4-FFF2-40B4-BE49-F238E27FC236}">
                <a16:creationId xmlns:a16="http://schemas.microsoft.com/office/drawing/2014/main" id="{6AC79F3A-66E9-4029-99F4-C1046A4FF1B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6404" name="Rectangle 4">
            <a:extLst>
              <a:ext uri="{FF2B5EF4-FFF2-40B4-BE49-F238E27FC236}">
                <a16:creationId xmlns:a16="http://schemas.microsoft.com/office/drawing/2014/main" id="{28DD2B88-2F92-4565-B3C4-C20593B5F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GUARAÚ (SABESP)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ETA Guaraú 007">
            <a:extLst>
              <a:ext uri="{FF2B5EF4-FFF2-40B4-BE49-F238E27FC236}">
                <a16:creationId xmlns:a16="http://schemas.microsoft.com/office/drawing/2014/main" id="{D9D7DDC0-9235-4498-9651-11EC496016F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836613"/>
            <a:ext cx="7704137" cy="577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5" name="Picture 3">
            <a:extLst>
              <a:ext uri="{FF2B5EF4-FFF2-40B4-BE49-F238E27FC236}">
                <a16:creationId xmlns:a16="http://schemas.microsoft.com/office/drawing/2014/main" id="{DF6C36D7-A485-43BC-AAE4-B71CF8BDD9C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7428" name="Rectangle 4">
            <a:extLst>
              <a:ext uri="{FF2B5EF4-FFF2-40B4-BE49-F238E27FC236}">
                <a16:creationId xmlns:a16="http://schemas.microsoft.com/office/drawing/2014/main" id="{4981DD13-C159-4EE2-B42B-A99FFB49E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GUARAÚ (SABESP)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hegada Agua Rio Grande">
            <a:extLst>
              <a:ext uri="{FF2B5EF4-FFF2-40B4-BE49-F238E27FC236}">
                <a16:creationId xmlns:a16="http://schemas.microsoft.com/office/drawing/2014/main" id="{DABA6BB3-5B24-4EBF-A7F8-9C42750BE26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836613"/>
            <a:ext cx="7705725" cy="577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19" name="Picture 3">
            <a:extLst>
              <a:ext uri="{FF2B5EF4-FFF2-40B4-BE49-F238E27FC236}">
                <a16:creationId xmlns:a16="http://schemas.microsoft.com/office/drawing/2014/main" id="{0B9AEF04-4794-4315-96C3-82222708AC0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8452" name="Rectangle 4">
            <a:extLst>
              <a:ext uri="{FF2B5EF4-FFF2-40B4-BE49-F238E27FC236}">
                <a16:creationId xmlns:a16="http://schemas.microsoft.com/office/drawing/2014/main" id="{C929D59A-21DC-4938-837D-335726F4AE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RIO GRANDE (SABESP)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TA RG 001">
            <a:extLst>
              <a:ext uri="{FF2B5EF4-FFF2-40B4-BE49-F238E27FC236}">
                <a16:creationId xmlns:a16="http://schemas.microsoft.com/office/drawing/2014/main" id="{5F9D07FF-3533-44A6-BB71-24BEB05EB97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877888"/>
            <a:ext cx="7705725" cy="577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3" name="Picture 3">
            <a:extLst>
              <a:ext uri="{FF2B5EF4-FFF2-40B4-BE49-F238E27FC236}">
                <a16:creationId xmlns:a16="http://schemas.microsoft.com/office/drawing/2014/main" id="{575ACB19-983B-4140-825A-EFD7DF8A4CB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9476" name="Rectangle 4">
            <a:extLst>
              <a:ext uri="{FF2B5EF4-FFF2-40B4-BE49-F238E27FC236}">
                <a16:creationId xmlns:a16="http://schemas.microsoft.com/office/drawing/2014/main" id="{D4149547-4DE4-41AB-8676-7D3E32CC2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RIO GRANDE (SABESP)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ETA RG 008">
            <a:extLst>
              <a:ext uri="{FF2B5EF4-FFF2-40B4-BE49-F238E27FC236}">
                <a16:creationId xmlns:a16="http://schemas.microsoft.com/office/drawing/2014/main" id="{48CEBED0-DBB6-4AED-98F5-27EE71B652D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765175"/>
            <a:ext cx="4375150" cy="583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7" name="Picture 3" descr="ETA RG 005">
            <a:extLst>
              <a:ext uri="{FF2B5EF4-FFF2-40B4-BE49-F238E27FC236}">
                <a16:creationId xmlns:a16="http://schemas.microsoft.com/office/drawing/2014/main" id="{DCA66E4A-448D-42AD-8660-B4CD805B6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5545138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>
            <a:extLst>
              <a:ext uri="{FF2B5EF4-FFF2-40B4-BE49-F238E27FC236}">
                <a16:creationId xmlns:a16="http://schemas.microsoft.com/office/drawing/2014/main" id="{9B97D9EC-B831-474B-A4B0-27AF5E34DE0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0501" name="Rectangle 5">
            <a:extLst>
              <a:ext uri="{FF2B5EF4-FFF2-40B4-BE49-F238E27FC236}">
                <a16:creationId xmlns:a16="http://schemas.microsoft.com/office/drawing/2014/main" id="{5608C1D7-42CC-4317-A2E8-5BE46E377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4000"/>
              <a:t>PROCESSO DE COAGULAÇÃO</a:t>
            </a:r>
            <a:br>
              <a:rPr lang="pt-BR" altLang="pt-BR" sz="4000"/>
            </a:br>
            <a:r>
              <a:rPr lang="pt-BR" altLang="pt-BR" sz="4000"/>
              <a:t>ETA RIO GRANDE (SABESP)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2378D3AC-D51A-44C9-AEAC-0F12321FBE2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2195" name="Rectangle 3">
            <a:extLst>
              <a:ext uri="{FF2B5EF4-FFF2-40B4-BE49-F238E27FC236}">
                <a16:creationId xmlns:a16="http://schemas.microsoft.com/office/drawing/2014/main" id="{8164B77B-33C1-4ED6-8D48-21BBAC2EF7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92113"/>
            <a:ext cx="8642350" cy="14525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COAGULAÇÃO E REAÇÕES QUÍMICAS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DO ALUMÍNIO EM MEIO AQUOSO</a:t>
            </a:r>
          </a:p>
        </p:txBody>
      </p:sp>
      <p:graphicFrame>
        <p:nvGraphicFramePr>
          <p:cNvPr id="89092" name="Object 4">
            <a:extLst>
              <a:ext uri="{FF2B5EF4-FFF2-40B4-BE49-F238E27FC236}">
                <a16:creationId xmlns:a16="http://schemas.microsoft.com/office/drawing/2014/main" id="{16132FC3-12D2-4FEC-8D91-2A90342370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3228975"/>
          <a:ext cx="208915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3" name="Equation" r:id="rId4" imgW="1668773" imgH="411480" progId="Equation.3">
                  <p:embed/>
                </p:oleObj>
              </mc:Choice>
              <mc:Fallback>
                <p:oleObj name="Equation" r:id="rId4" imgW="1668773" imgH="411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228975"/>
                        <a:ext cx="208915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3" name="Object 5">
            <a:extLst>
              <a:ext uri="{FF2B5EF4-FFF2-40B4-BE49-F238E27FC236}">
                <a16:creationId xmlns:a16="http://schemas.microsoft.com/office/drawing/2014/main" id="{F959E692-9505-43E1-B540-9D68184DD0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3211513"/>
          <a:ext cx="22320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4" name="Equation" r:id="rId6" imgW="1988827" imgH="335232" progId="Equation.3">
                  <p:embed/>
                </p:oleObj>
              </mc:Choice>
              <mc:Fallback>
                <p:oleObj name="Equation" r:id="rId6" imgW="1988827" imgH="33523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3211513"/>
                        <a:ext cx="22320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4" name="Object 6">
            <a:extLst>
              <a:ext uri="{FF2B5EF4-FFF2-40B4-BE49-F238E27FC236}">
                <a16:creationId xmlns:a16="http://schemas.microsoft.com/office/drawing/2014/main" id="{9358F8C3-1F5F-4012-B097-42E98AB57D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3932238"/>
          <a:ext cx="2222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5" name="Equation" r:id="rId8" imgW="2217467" imgH="411480" progId="Equation.3">
                  <p:embed/>
                </p:oleObj>
              </mc:Choice>
              <mc:Fallback>
                <p:oleObj name="Equation" r:id="rId8" imgW="2217467" imgH="411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932238"/>
                        <a:ext cx="22225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095" name="Group 7">
            <a:extLst>
              <a:ext uri="{FF2B5EF4-FFF2-40B4-BE49-F238E27FC236}">
                <a16:creationId xmlns:a16="http://schemas.microsoft.com/office/drawing/2014/main" id="{4CC66BE4-D5AF-4DE7-B541-1C46A3AADAAF}"/>
              </a:ext>
            </a:extLst>
          </p:cNvPr>
          <p:cNvGrpSpPr>
            <a:grpSpLocks/>
          </p:cNvGrpSpPr>
          <p:nvPr/>
        </p:nvGrpSpPr>
        <p:grpSpPr bwMode="auto">
          <a:xfrm>
            <a:off x="4187825" y="4078288"/>
            <a:ext cx="704850" cy="152400"/>
            <a:chOff x="2592" y="2343"/>
            <a:chExt cx="444" cy="96"/>
          </a:xfrm>
        </p:grpSpPr>
        <p:sp>
          <p:nvSpPr>
            <p:cNvPr id="89111" name="Line 8">
              <a:extLst>
                <a:ext uri="{FF2B5EF4-FFF2-40B4-BE49-F238E27FC236}">
                  <a16:creationId xmlns:a16="http://schemas.microsoft.com/office/drawing/2014/main" id="{44F73A70-8D57-46EF-82E0-D9A775861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4" y="2343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9112" name="Line 9">
              <a:extLst>
                <a:ext uri="{FF2B5EF4-FFF2-40B4-BE49-F238E27FC236}">
                  <a16:creationId xmlns:a16="http://schemas.microsoft.com/office/drawing/2014/main" id="{07E7991D-9D9D-4E0E-A737-5680EE3DD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439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aphicFrame>
        <p:nvGraphicFramePr>
          <p:cNvPr id="89096" name="Object 10">
            <a:extLst>
              <a:ext uri="{FF2B5EF4-FFF2-40B4-BE49-F238E27FC236}">
                <a16:creationId xmlns:a16="http://schemas.microsoft.com/office/drawing/2014/main" id="{225FF535-DBEA-4DC9-921A-9C9924A37C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9850" y="3932238"/>
          <a:ext cx="187325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6" name="Equation" r:id="rId10" imgW="1912541" imgH="411480" progId="Equation.3">
                  <p:embed/>
                </p:oleObj>
              </mc:Choice>
              <mc:Fallback>
                <p:oleObj name="Equation" r:id="rId10" imgW="1912541" imgH="411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9850" y="3932238"/>
                        <a:ext cx="187325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7" name="Object 11">
            <a:extLst>
              <a:ext uri="{FF2B5EF4-FFF2-40B4-BE49-F238E27FC236}">
                <a16:creationId xmlns:a16="http://schemas.microsoft.com/office/drawing/2014/main" id="{D99B1B20-BFE3-4302-95C1-904D8B80D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5300" y="4651375"/>
          <a:ext cx="21336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7" name="Equation" r:id="rId12" imgW="2126054" imgH="411480" progId="Equation.3">
                  <p:embed/>
                </p:oleObj>
              </mc:Choice>
              <mc:Fallback>
                <p:oleObj name="Equation" r:id="rId12" imgW="2126054" imgH="4114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300" y="4651375"/>
                        <a:ext cx="21336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8" name="Line 12">
            <a:extLst>
              <a:ext uri="{FF2B5EF4-FFF2-40B4-BE49-F238E27FC236}">
                <a16:creationId xmlns:a16="http://schemas.microsoft.com/office/drawing/2014/main" id="{C210AA7B-1241-4F2E-97C2-35AA08476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5425" y="48021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9099" name="Line 13">
            <a:extLst>
              <a:ext uri="{FF2B5EF4-FFF2-40B4-BE49-F238E27FC236}">
                <a16:creationId xmlns:a16="http://schemas.microsoft.com/office/drawing/2014/main" id="{7B16A310-3415-47E2-BC79-ECD635747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6375" y="49545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89100" name="Object 14">
            <a:extLst>
              <a:ext uri="{FF2B5EF4-FFF2-40B4-BE49-F238E27FC236}">
                <a16:creationId xmlns:a16="http://schemas.microsoft.com/office/drawing/2014/main" id="{F7BC15DF-4A55-4725-9BA8-4119C9C791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0925" y="4651375"/>
          <a:ext cx="2590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8" name="Equation" r:id="rId14" imgW="2583119" imgH="434376" progId="Equation.3">
                  <p:embed/>
                </p:oleObj>
              </mc:Choice>
              <mc:Fallback>
                <p:oleObj name="Equation" r:id="rId14" imgW="2583119" imgH="434376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4651375"/>
                        <a:ext cx="25908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01" name="Object 15">
            <a:extLst>
              <a:ext uri="{FF2B5EF4-FFF2-40B4-BE49-F238E27FC236}">
                <a16:creationId xmlns:a16="http://schemas.microsoft.com/office/drawing/2014/main" id="{690CF5CC-DB0E-4479-8375-385A7E3143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4938" y="5372100"/>
          <a:ext cx="28194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9" name="Equation" r:id="rId16" imgW="2811760" imgH="434376" progId="Equation.3">
                  <p:embed/>
                </p:oleObj>
              </mc:Choice>
              <mc:Fallback>
                <p:oleObj name="Equation" r:id="rId16" imgW="2811760" imgH="434376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938" y="5372100"/>
                        <a:ext cx="281940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2" name="Line 16">
            <a:extLst>
              <a:ext uri="{FF2B5EF4-FFF2-40B4-BE49-F238E27FC236}">
                <a16:creationId xmlns:a16="http://schemas.microsoft.com/office/drawing/2014/main" id="{92475D44-C5D2-496F-A19E-D24E3033B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2625" y="55260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9103" name="Line 17">
            <a:extLst>
              <a:ext uri="{FF2B5EF4-FFF2-40B4-BE49-F238E27FC236}">
                <a16:creationId xmlns:a16="http://schemas.microsoft.com/office/drawing/2014/main" id="{CB66ABB3-FA66-4B7A-BA94-1AB2CBAE7A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3575" y="5678488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89104" name="Object 18">
            <a:extLst>
              <a:ext uri="{FF2B5EF4-FFF2-40B4-BE49-F238E27FC236}">
                <a16:creationId xmlns:a16="http://schemas.microsoft.com/office/drawing/2014/main" id="{0CD7E2E7-8C2A-4340-8504-9B2B2DED45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5750" y="5443538"/>
          <a:ext cx="19177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0" name="Equation" r:id="rId18" imgW="1912541" imgH="411480" progId="Equation.3">
                  <p:embed/>
                </p:oleObj>
              </mc:Choice>
              <mc:Fallback>
                <p:oleObj name="Equation" r:id="rId18" imgW="1912541" imgH="4114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5443538"/>
                        <a:ext cx="19177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5" name="Line 19">
            <a:extLst>
              <a:ext uri="{FF2B5EF4-FFF2-40B4-BE49-F238E27FC236}">
                <a16:creationId xmlns:a16="http://schemas.microsoft.com/office/drawing/2014/main" id="{12AEEB72-5C6A-48B0-9894-019E7D57B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3350" y="335597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9106" name="Line 20">
            <a:extLst>
              <a:ext uri="{FF2B5EF4-FFF2-40B4-BE49-F238E27FC236}">
                <a16:creationId xmlns:a16="http://schemas.microsoft.com/office/drawing/2014/main" id="{E40FAD0F-5468-4A24-ADDF-89E34AB64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350837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89107" name="Group 21">
            <a:extLst>
              <a:ext uri="{FF2B5EF4-FFF2-40B4-BE49-F238E27FC236}">
                <a16:creationId xmlns:a16="http://schemas.microsoft.com/office/drawing/2014/main" id="{9568A878-4213-425E-9488-C59D75FDA5E6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2492375"/>
            <a:ext cx="4598987" cy="431800"/>
            <a:chOff x="1429" y="1570"/>
            <a:chExt cx="2897" cy="272"/>
          </a:xfrm>
        </p:grpSpPr>
        <p:graphicFrame>
          <p:nvGraphicFramePr>
            <p:cNvPr id="89108" name="Object 22">
              <a:extLst>
                <a:ext uri="{FF2B5EF4-FFF2-40B4-BE49-F238E27FC236}">
                  <a16:creationId xmlns:a16="http://schemas.microsoft.com/office/drawing/2014/main" id="{D09BF99F-A65E-4DA9-930A-09B7B62A10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29" y="1570"/>
            <a:ext cx="912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131" name="Equation" r:id="rId20" imgW="1440133" imgH="426816" progId="Equation.3">
                    <p:embed/>
                  </p:oleObj>
                </mc:Choice>
                <mc:Fallback>
                  <p:oleObj name="Equation" r:id="rId20" imgW="1440133" imgH="426816" progId="Equation.3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9" y="1570"/>
                          <a:ext cx="912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109" name="Object 23">
              <a:extLst>
                <a:ext uri="{FF2B5EF4-FFF2-40B4-BE49-F238E27FC236}">
                  <a16:creationId xmlns:a16="http://schemas.microsoft.com/office/drawing/2014/main" id="{0F5D9458-CF0D-4DF7-B6CE-F32A91E449D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6" y="1570"/>
            <a:ext cx="1400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132" name="Equation" r:id="rId22" imgW="2217467" imgH="411480" progId="Equation.3">
                    <p:embed/>
                  </p:oleObj>
                </mc:Choice>
                <mc:Fallback>
                  <p:oleObj name="Equation" r:id="rId22" imgW="2217467" imgH="41148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6" y="1570"/>
                          <a:ext cx="1400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9110" name="Line 24">
              <a:extLst>
                <a:ext uri="{FF2B5EF4-FFF2-40B4-BE49-F238E27FC236}">
                  <a16:creationId xmlns:a16="http://schemas.microsoft.com/office/drawing/2014/main" id="{85051174-505B-4CEE-875D-F46C015742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7" y="1706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0DE8B268-843A-4BAB-AEE1-D241A5D33A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3219" name="Rectangle 3">
            <a:extLst>
              <a:ext uri="{FF2B5EF4-FFF2-40B4-BE49-F238E27FC236}">
                <a16:creationId xmlns:a16="http://schemas.microsoft.com/office/drawing/2014/main" id="{417A1128-AD20-4392-AA7A-D445EDE11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34963"/>
            <a:ext cx="8713787" cy="1236662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COAGULAÇÃO E REAÇÕES QUÍMICAS</a:t>
            </a:r>
            <a:br>
              <a:rPr lang="pt-BR" altLang="pt-BR" sz="3600">
                <a:solidFill>
                  <a:srgbClr val="FFFF00"/>
                </a:solidFill>
              </a:rPr>
            </a:br>
            <a:r>
              <a:rPr lang="pt-BR" altLang="pt-BR" sz="3600">
                <a:solidFill>
                  <a:srgbClr val="FFFF00"/>
                </a:solidFill>
              </a:rPr>
              <a:t>DO FERRO EM MEIO AQUOSO</a:t>
            </a:r>
          </a:p>
        </p:txBody>
      </p:sp>
      <p:graphicFrame>
        <p:nvGraphicFramePr>
          <p:cNvPr id="90116" name="Object 4">
            <a:extLst>
              <a:ext uri="{FF2B5EF4-FFF2-40B4-BE49-F238E27FC236}">
                <a16:creationId xmlns:a16="http://schemas.microsoft.com/office/drawing/2014/main" id="{BE588F30-2F17-4625-887F-56919F4E0D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1050" y="3429000"/>
          <a:ext cx="1689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1" name="Equation" r:id="rId4" imgW="1684117" imgH="411480" progId="Equation.3">
                  <p:embed/>
                </p:oleObj>
              </mc:Choice>
              <mc:Fallback>
                <p:oleObj name="Equation" r:id="rId4" imgW="1684117" imgH="411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3429000"/>
                        <a:ext cx="16891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7" name="Line 5">
            <a:extLst>
              <a:ext uri="{FF2B5EF4-FFF2-40B4-BE49-F238E27FC236}">
                <a16:creationId xmlns:a16="http://schemas.microsoft.com/office/drawing/2014/main" id="{93BA9646-A997-4FF0-8943-D692DC432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538" y="3548063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0118" name="Line 6">
            <a:extLst>
              <a:ext uri="{FF2B5EF4-FFF2-40B4-BE49-F238E27FC236}">
                <a16:creationId xmlns:a16="http://schemas.microsoft.com/office/drawing/2014/main" id="{B314E76E-A5E7-49AE-B0CD-549D4A450D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0488" y="3700463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90119" name="Object 7">
            <a:extLst>
              <a:ext uri="{FF2B5EF4-FFF2-40B4-BE49-F238E27FC236}">
                <a16:creationId xmlns:a16="http://schemas.microsoft.com/office/drawing/2014/main" id="{C309CEA4-E00C-442F-9589-EACEB5ABBE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9338" y="3429000"/>
          <a:ext cx="20320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2" name="Equation" r:id="rId6" imgW="2026861" imgH="335232" progId="Equation.3">
                  <p:embed/>
                </p:oleObj>
              </mc:Choice>
              <mc:Fallback>
                <p:oleObj name="Equation" r:id="rId6" imgW="2026861" imgH="33523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3429000"/>
                        <a:ext cx="20320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0" name="Object 8">
            <a:extLst>
              <a:ext uri="{FF2B5EF4-FFF2-40B4-BE49-F238E27FC236}">
                <a16:creationId xmlns:a16="http://schemas.microsoft.com/office/drawing/2014/main" id="{5CF5BD09-DF4E-49D3-9CAF-E74552EBA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4076700"/>
          <a:ext cx="2260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3" name="Equation" r:id="rId8" imgW="2255502" imgH="411480" progId="Equation.3">
                  <p:embed/>
                </p:oleObj>
              </mc:Choice>
              <mc:Fallback>
                <p:oleObj name="Equation" r:id="rId8" imgW="2255502" imgH="411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076700"/>
                        <a:ext cx="22606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1" name="Line 9">
            <a:extLst>
              <a:ext uri="{FF2B5EF4-FFF2-40B4-BE49-F238E27FC236}">
                <a16:creationId xmlns:a16="http://schemas.microsoft.com/office/drawing/2014/main" id="{CE18F3E1-69D3-4581-92CB-1E232DA89D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5288" y="42418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0122" name="Line 10">
            <a:extLst>
              <a:ext uri="{FF2B5EF4-FFF2-40B4-BE49-F238E27FC236}">
                <a16:creationId xmlns:a16="http://schemas.microsoft.com/office/drawing/2014/main" id="{9A026290-78C6-49C3-A45E-BFF0CB56A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6238" y="43942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90123" name="Object 11">
            <a:extLst>
              <a:ext uri="{FF2B5EF4-FFF2-40B4-BE49-F238E27FC236}">
                <a16:creationId xmlns:a16="http://schemas.microsoft.com/office/drawing/2014/main" id="{E8A4C389-98FA-48DB-A47D-8C863CF8D1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4076700"/>
          <a:ext cx="19431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4" name="Equation" r:id="rId10" imgW="1935448" imgH="411480" progId="Equation.3">
                  <p:embed/>
                </p:oleObj>
              </mc:Choice>
              <mc:Fallback>
                <p:oleObj name="Equation" r:id="rId10" imgW="1935448" imgH="4114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4076700"/>
                        <a:ext cx="194310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4" name="Object 12">
            <a:extLst>
              <a:ext uri="{FF2B5EF4-FFF2-40B4-BE49-F238E27FC236}">
                <a16:creationId xmlns:a16="http://schemas.microsoft.com/office/drawing/2014/main" id="{EE681090-5F55-4D54-A204-B2066A0F03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0688" y="4868863"/>
          <a:ext cx="21717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5" name="Equation" r:id="rId12" imgW="2164089" imgH="411480" progId="Equation.3">
                  <p:embed/>
                </p:oleObj>
              </mc:Choice>
              <mc:Fallback>
                <p:oleObj name="Equation" r:id="rId12" imgW="2164089" imgH="41148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688" y="4868863"/>
                        <a:ext cx="21717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5" name="Line 13">
            <a:extLst>
              <a:ext uri="{FF2B5EF4-FFF2-40B4-BE49-F238E27FC236}">
                <a16:creationId xmlns:a16="http://schemas.microsoft.com/office/drawing/2014/main" id="{0390B912-6E78-442D-BE93-C52C224FE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3838" y="50038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0126" name="Line 14">
            <a:extLst>
              <a:ext uri="{FF2B5EF4-FFF2-40B4-BE49-F238E27FC236}">
                <a16:creationId xmlns:a16="http://schemas.microsoft.com/office/drawing/2014/main" id="{89D5F1A5-D1C0-4B8A-B915-0546EDD22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4788" y="51562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90127" name="Object 15">
            <a:extLst>
              <a:ext uri="{FF2B5EF4-FFF2-40B4-BE49-F238E27FC236}">
                <a16:creationId xmlns:a16="http://schemas.microsoft.com/office/drawing/2014/main" id="{CC92DC92-544C-4ED1-BE82-A0FD124A77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5238" y="4868863"/>
          <a:ext cx="261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6" name="Equation" r:id="rId14" imgW="2606026" imgH="434376" progId="Equation.3">
                  <p:embed/>
                </p:oleObj>
              </mc:Choice>
              <mc:Fallback>
                <p:oleObj name="Equation" r:id="rId14" imgW="2606026" imgH="434376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5238" y="4868863"/>
                        <a:ext cx="261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28" name="Object 16">
            <a:extLst>
              <a:ext uri="{FF2B5EF4-FFF2-40B4-BE49-F238E27FC236}">
                <a16:creationId xmlns:a16="http://schemas.microsoft.com/office/drawing/2014/main" id="{55EC514B-718D-4718-983A-F6231DAD99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3350" y="5589588"/>
          <a:ext cx="28448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7" name="Equation" r:id="rId16" imgW="2834667" imgH="434376" progId="Equation.3">
                  <p:embed/>
                </p:oleObj>
              </mc:Choice>
              <mc:Fallback>
                <p:oleObj name="Equation" r:id="rId16" imgW="2834667" imgH="434376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5589588"/>
                        <a:ext cx="2844800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29" name="Line 17">
            <a:extLst>
              <a:ext uri="{FF2B5EF4-FFF2-40B4-BE49-F238E27FC236}">
                <a16:creationId xmlns:a16="http://schemas.microsoft.com/office/drawing/2014/main" id="{4888A17E-E66C-48CE-8EA1-318E202F9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1038" y="57277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0130" name="Line 18">
            <a:extLst>
              <a:ext uri="{FF2B5EF4-FFF2-40B4-BE49-F238E27FC236}">
                <a16:creationId xmlns:a16="http://schemas.microsoft.com/office/drawing/2014/main" id="{A5ABC3AB-A6B4-4D3B-8614-953AFCC05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1988" y="58801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90131" name="Object 19">
            <a:extLst>
              <a:ext uri="{FF2B5EF4-FFF2-40B4-BE49-F238E27FC236}">
                <a16:creationId xmlns:a16="http://schemas.microsoft.com/office/drawing/2014/main" id="{32109EF7-0CC2-4FDF-AE6A-F063D91730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35600" y="5589588"/>
          <a:ext cx="19431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8" name="Equation" r:id="rId18" imgW="1935448" imgH="411480" progId="Equation.3">
                  <p:embed/>
                </p:oleObj>
              </mc:Choice>
              <mc:Fallback>
                <p:oleObj name="Equation" r:id="rId18" imgW="1935448" imgH="41148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589588"/>
                        <a:ext cx="19431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0132" name="Group 20">
            <a:extLst>
              <a:ext uri="{FF2B5EF4-FFF2-40B4-BE49-F238E27FC236}">
                <a16:creationId xmlns:a16="http://schemas.microsoft.com/office/drawing/2014/main" id="{65452E5A-BBB4-4E16-958A-0B470ACB6729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2060575"/>
            <a:ext cx="4683125" cy="1079500"/>
            <a:chOff x="1383" y="1298"/>
            <a:chExt cx="2950" cy="680"/>
          </a:xfrm>
        </p:grpSpPr>
        <p:graphicFrame>
          <p:nvGraphicFramePr>
            <p:cNvPr id="90133" name="Object 21">
              <a:extLst>
                <a:ext uri="{FF2B5EF4-FFF2-40B4-BE49-F238E27FC236}">
                  <a16:creationId xmlns:a16="http://schemas.microsoft.com/office/drawing/2014/main" id="{5AE3EF50-A260-41BE-B13B-18B62F64C0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93" y="1298"/>
            <a:ext cx="543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59" name="Equation" r:id="rId20" imgW="853404" imgH="426816" progId="Equation.3">
                    <p:embed/>
                  </p:oleObj>
                </mc:Choice>
                <mc:Fallback>
                  <p:oleObj name="Equation" r:id="rId20" imgW="853404" imgH="426816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3" y="1298"/>
                          <a:ext cx="543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134" name="Line 22">
              <a:extLst>
                <a:ext uri="{FF2B5EF4-FFF2-40B4-BE49-F238E27FC236}">
                  <a16:creationId xmlns:a16="http://schemas.microsoft.com/office/drawing/2014/main" id="{9AB4FE5F-6E5E-41AC-B109-76F27EA5C3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5" y="1426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90135" name="Object 23">
              <a:extLst>
                <a:ext uri="{FF2B5EF4-FFF2-40B4-BE49-F238E27FC236}">
                  <a16:creationId xmlns:a16="http://schemas.microsoft.com/office/drawing/2014/main" id="{4E330789-2417-41D7-B604-D558A3A2343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09" y="1298"/>
            <a:ext cx="1104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60" name="Equation" r:id="rId22" imgW="1745059" imgH="335232" progId="Equation.3">
                    <p:embed/>
                  </p:oleObj>
                </mc:Choice>
                <mc:Fallback>
                  <p:oleObj name="Equation" r:id="rId22" imgW="1745059" imgH="335232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9" y="1298"/>
                          <a:ext cx="1104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36" name="Object 24">
              <a:extLst>
                <a:ext uri="{FF2B5EF4-FFF2-40B4-BE49-F238E27FC236}">
                  <a16:creationId xmlns:a16="http://schemas.microsoft.com/office/drawing/2014/main" id="{1B91773B-5E75-4263-92CC-A3C9A7E5E1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83" y="1706"/>
            <a:ext cx="936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61" name="Equation" r:id="rId24" imgW="1478384" imgH="426816" progId="Equation.3">
                    <p:embed/>
                  </p:oleObj>
                </mc:Choice>
                <mc:Fallback>
                  <p:oleObj name="Equation" r:id="rId24" imgW="1478384" imgH="426816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1706"/>
                          <a:ext cx="936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137" name="Line 25">
              <a:extLst>
                <a:ext uri="{FF2B5EF4-FFF2-40B4-BE49-F238E27FC236}">
                  <a16:creationId xmlns:a16="http://schemas.microsoft.com/office/drawing/2014/main" id="{1AE5064F-90A7-4D65-9BBC-DABD02A75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5" y="1833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90138" name="Object 26">
              <a:extLst>
                <a:ext uri="{FF2B5EF4-FFF2-40B4-BE49-F238E27FC236}">
                  <a16:creationId xmlns:a16="http://schemas.microsoft.com/office/drawing/2014/main" id="{929649D1-ACB5-4635-9779-72814E7463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5" y="1706"/>
            <a:ext cx="1408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62" name="Equation" r:id="rId26" imgW="2225031" imgH="411480" progId="Equation.3">
                    <p:embed/>
                  </p:oleObj>
                </mc:Choice>
                <mc:Fallback>
                  <p:oleObj name="Equation" r:id="rId26" imgW="2225031" imgH="41148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5" y="1706"/>
                          <a:ext cx="1408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B9C4334E-A121-4F37-842A-6F8CAD4FA82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4243" name="Rectangle 3">
            <a:extLst>
              <a:ext uri="{FF2B5EF4-FFF2-40B4-BE49-F238E27FC236}">
                <a16:creationId xmlns:a16="http://schemas.microsoft.com/office/drawing/2014/main" id="{B825DEC9-8253-4970-A732-BE352B78E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25438"/>
            <a:ext cx="8713787" cy="14478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>
                <a:solidFill>
                  <a:srgbClr val="FFFF00"/>
                </a:solidFill>
              </a:rPr>
              <a:t>COMPORTAMENTO ÁCIDO DOS COAGULANTES</a:t>
            </a:r>
          </a:p>
        </p:txBody>
      </p:sp>
      <p:graphicFrame>
        <p:nvGraphicFramePr>
          <p:cNvPr id="91140" name="Object 4">
            <a:extLst>
              <a:ext uri="{FF2B5EF4-FFF2-40B4-BE49-F238E27FC236}">
                <a16:creationId xmlns:a16="http://schemas.microsoft.com/office/drawing/2014/main" id="{E995F6C0-5F60-4C4A-83F1-E8A8AF9E08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1668463"/>
          <a:ext cx="8280400" cy="497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2" name="Gráfico" r:id="rId4" imgW="5934075" imgH="3486150" progId="Excel.Chart.8">
                  <p:embed followColorScheme="full"/>
                </p:oleObj>
              </mc:Choice>
              <mc:Fallback>
                <p:oleObj name="Gráfico" r:id="rId4" imgW="5934075" imgH="34861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668463"/>
                        <a:ext cx="8280400" cy="497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2" name="Object 2">
            <a:extLst>
              <a:ext uri="{FF2B5EF4-FFF2-40B4-BE49-F238E27FC236}">
                <a16:creationId xmlns:a16="http://schemas.microsoft.com/office/drawing/2014/main" id="{FC0B032B-50B1-4C49-BB12-4F4CD193B2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2276475"/>
          <a:ext cx="8353425" cy="408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6" name="Documento" r:id="rId3" imgW="5059698" imgH="2453544" progId="Word.Document.8">
                  <p:embed/>
                </p:oleObj>
              </mc:Choice>
              <mc:Fallback>
                <p:oleObj name="Documento" r:id="rId3" imgW="5059698" imgH="2453544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276475"/>
                        <a:ext cx="8353425" cy="408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3" name="Picture 3">
            <a:extLst>
              <a:ext uri="{FF2B5EF4-FFF2-40B4-BE49-F238E27FC236}">
                <a16:creationId xmlns:a16="http://schemas.microsoft.com/office/drawing/2014/main" id="{79EE7527-D171-43DA-9AEF-92125CAF399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5268" name="Rectangle 4">
            <a:extLst>
              <a:ext uri="{FF2B5EF4-FFF2-40B4-BE49-F238E27FC236}">
                <a16:creationId xmlns:a16="http://schemas.microsoft.com/office/drawing/2014/main" id="{AB82E964-9495-46E3-B99B-44F81536F8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1938"/>
            <a:ext cx="8509000" cy="17272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EQUAÇÕES DE EQUILÍBRIO DE ALGUMAS ESPÉCIES HIDROLISADAS DO ALUMÍNIO EM MEIO AQUOSO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6" name="Object 2">
            <a:extLst>
              <a:ext uri="{FF2B5EF4-FFF2-40B4-BE49-F238E27FC236}">
                <a16:creationId xmlns:a16="http://schemas.microsoft.com/office/drawing/2014/main" id="{DF77F5A2-5CE0-438D-A8B4-BB8015F5CB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2425700"/>
          <a:ext cx="8820150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0" name="Documento" r:id="rId3" imgW="4831057" imgH="2148768" progId="Word.Document.8">
                  <p:embed/>
                </p:oleObj>
              </mc:Choice>
              <mc:Fallback>
                <p:oleObj name="Documento" r:id="rId3" imgW="4831057" imgH="214876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425700"/>
                        <a:ext cx="8820150" cy="374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7" name="Picture 3">
            <a:extLst>
              <a:ext uri="{FF2B5EF4-FFF2-40B4-BE49-F238E27FC236}">
                <a16:creationId xmlns:a16="http://schemas.microsoft.com/office/drawing/2014/main" id="{B9CE7476-AC97-4919-A7CF-51F144D71EB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6292" name="Rectangle 4">
            <a:extLst>
              <a:ext uri="{FF2B5EF4-FFF2-40B4-BE49-F238E27FC236}">
                <a16:creationId xmlns:a16="http://schemas.microsoft.com/office/drawing/2014/main" id="{9ECFC407-A14D-414B-A8E0-09D8E9432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15900"/>
            <a:ext cx="8509000" cy="1844675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EQUAÇÕES DE EQUILÍBRIO DE ALGUMAS ESPÉCIES HIDROLISADAS DO FERRO EM MEIO AQUOSO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E9BDB91-93AC-4C27-BC04-3E0E48EF97B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43" name="Rectangle 3">
            <a:extLst>
              <a:ext uri="{FF2B5EF4-FFF2-40B4-BE49-F238E27FC236}">
                <a16:creationId xmlns:a16="http://schemas.microsoft.com/office/drawing/2014/main" id="{25BAFA80-DCFC-440F-950E-CEBB6C2EB5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213" y="385763"/>
            <a:ext cx="8245475" cy="12128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4000">
                <a:solidFill>
                  <a:schemeClr val="tx1"/>
                </a:solidFill>
              </a:rPr>
              <a:t>CONTAMINANTES EM ÁGUAS NATURAIS E SUA REMOÇÃO</a:t>
            </a:r>
          </a:p>
        </p:txBody>
      </p:sp>
      <p:sp>
        <p:nvSpPr>
          <p:cNvPr id="317461" name="AutoShape 21">
            <a:extLst>
              <a:ext uri="{FF2B5EF4-FFF2-40B4-BE49-F238E27FC236}">
                <a16:creationId xmlns:a16="http://schemas.microsoft.com/office/drawing/2014/main" id="{540CD979-5054-4695-A454-A315870B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550" y="1924050"/>
            <a:ext cx="223837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Águas Naturais</a:t>
            </a:r>
          </a:p>
        </p:txBody>
      </p:sp>
      <p:sp>
        <p:nvSpPr>
          <p:cNvPr id="317462" name="AutoShape 22">
            <a:extLst>
              <a:ext uri="{FF2B5EF4-FFF2-40B4-BE49-F238E27FC236}">
                <a16:creationId xmlns:a16="http://schemas.microsoft.com/office/drawing/2014/main" id="{3CBB803E-8638-4518-8744-110660FA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3" y="3135313"/>
            <a:ext cx="2806700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Sólidos em Suspensão</a:t>
            </a:r>
          </a:p>
        </p:txBody>
      </p:sp>
      <p:sp>
        <p:nvSpPr>
          <p:cNvPr id="317463" name="AutoShape 23">
            <a:extLst>
              <a:ext uri="{FF2B5EF4-FFF2-40B4-BE49-F238E27FC236}">
                <a16:creationId xmlns:a16="http://schemas.microsoft.com/office/drawing/2014/main" id="{2A7A67AB-057D-4644-A9F5-7F9FC32A4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3135313"/>
            <a:ext cx="3167063" cy="660400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lnSpc>
                <a:spcPct val="80000"/>
              </a:lnSpc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Compostos Dissolvidos</a:t>
            </a:r>
          </a:p>
        </p:txBody>
      </p:sp>
      <p:cxnSp>
        <p:nvCxnSpPr>
          <p:cNvPr id="11271" name="AutoShape 24">
            <a:extLst>
              <a:ext uri="{FF2B5EF4-FFF2-40B4-BE49-F238E27FC236}">
                <a16:creationId xmlns:a16="http://schemas.microsoft.com/office/drawing/2014/main" id="{6C5EE15E-6F29-439D-991D-3156F2D43C8F}"/>
              </a:ext>
            </a:extLst>
          </p:cNvPr>
          <p:cNvCxnSpPr>
            <a:cxnSpLocks noChangeShapeType="1"/>
            <a:stCxn id="317461" idx="3"/>
            <a:endCxn id="317462" idx="1"/>
          </p:cNvCxnSpPr>
          <p:nvPr/>
        </p:nvCxnSpPr>
        <p:spPr bwMode="auto">
          <a:xfrm rot="5400000">
            <a:off x="2755107" y="1488281"/>
            <a:ext cx="865188" cy="2759075"/>
          </a:xfrm>
          <a:prstGeom prst="bentConnector3">
            <a:avLst>
              <a:gd name="adj1" fmla="val 4036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2" name="AutoShape 25">
            <a:extLst>
              <a:ext uri="{FF2B5EF4-FFF2-40B4-BE49-F238E27FC236}">
                <a16:creationId xmlns:a16="http://schemas.microsoft.com/office/drawing/2014/main" id="{BE2611A5-A650-4D7C-A461-ED4D71AF4718}"/>
              </a:ext>
            </a:extLst>
          </p:cNvPr>
          <p:cNvCxnSpPr>
            <a:cxnSpLocks noChangeShapeType="1"/>
            <a:stCxn id="317461" idx="3"/>
            <a:endCxn id="317463" idx="1"/>
          </p:cNvCxnSpPr>
          <p:nvPr/>
        </p:nvCxnSpPr>
        <p:spPr bwMode="auto">
          <a:xfrm rot="16200000" flipH="1">
            <a:off x="4933950" y="2068513"/>
            <a:ext cx="865188" cy="1598612"/>
          </a:xfrm>
          <a:prstGeom prst="bentConnector3">
            <a:avLst>
              <a:gd name="adj1" fmla="val 4036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466" name="AutoShape 26">
            <a:extLst>
              <a:ext uri="{FF2B5EF4-FFF2-40B4-BE49-F238E27FC236}">
                <a16:creationId xmlns:a16="http://schemas.microsoft.com/office/drawing/2014/main" id="{6AAA2749-1E38-4FBE-B63E-48EBD8D8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4665663"/>
            <a:ext cx="1584325" cy="9175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SST Orgânicos</a:t>
            </a:r>
          </a:p>
        </p:txBody>
      </p:sp>
      <p:sp>
        <p:nvSpPr>
          <p:cNvPr id="317467" name="AutoShape 27">
            <a:extLst>
              <a:ext uri="{FF2B5EF4-FFF2-40B4-BE49-F238E27FC236}">
                <a16:creationId xmlns:a16="http://schemas.microsoft.com/office/drawing/2014/main" id="{1529EA2D-FA2F-4092-9CBA-735AB6044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4646613"/>
            <a:ext cx="1798637" cy="9175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SST Inorgânicos</a:t>
            </a:r>
          </a:p>
        </p:txBody>
      </p:sp>
      <p:cxnSp>
        <p:nvCxnSpPr>
          <p:cNvPr id="11275" name="AutoShape 28">
            <a:extLst>
              <a:ext uri="{FF2B5EF4-FFF2-40B4-BE49-F238E27FC236}">
                <a16:creationId xmlns:a16="http://schemas.microsoft.com/office/drawing/2014/main" id="{191089D8-8FBB-4CB6-97C8-C7AC79BC1AB5}"/>
              </a:ext>
            </a:extLst>
          </p:cNvPr>
          <p:cNvCxnSpPr>
            <a:cxnSpLocks noChangeShapeType="1"/>
            <a:stCxn id="317462" idx="3"/>
            <a:endCxn id="317466" idx="1"/>
          </p:cNvCxnSpPr>
          <p:nvPr/>
        </p:nvCxnSpPr>
        <p:spPr bwMode="auto">
          <a:xfrm rot="5400000">
            <a:off x="828675" y="3916363"/>
            <a:ext cx="1100137" cy="858838"/>
          </a:xfrm>
          <a:prstGeom prst="bentConnector3">
            <a:avLst>
              <a:gd name="adj1" fmla="val 39537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6" name="AutoShape 29">
            <a:extLst>
              <a:ext uri="{FF2B5EF4-FFF2-40B4-BE49-F238E27FC236}">
                <a16:creationId xmlns:a16="http://schemas.microsoft.com/office/drawing/2014/main" id="{30A8C39C-89CD-4452-B729-11B325CB05FB}"/>
              </a:ext>
            </a:extLst>
          </p:cNvPr>
          <p:cNvCxnSpPr>
            <a:cxnSpLocks noChangeShapeType="1"/>
            <a:stCxn id="317462" idx="3"/>
            <a:endCxn id="317467" idx="1"/>
          </p:cNvCxnSpPr>
          <p:nvPr/>
        </p:nvCxnSpPr>
        <p:spPr bwMode="auto">
          <a:xfrm rot="16200000" flipH="1">
            <a:off x="1862932" y="3740944"/>
            <a:ext cx="1081087" cy="1190625"/>
          </a:xfrm>
          <a:prstGeom prst="bentConnector3">
            <a:avLst>
              <a:gd name="adj1" fmla="val 39352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470" name="AutoShape 30">
            <a:extLst>
              <a:ext uri="{FF2B5EF4-FFF2-40B4-BE49-F238E27FC236}">
                <a16:creationId xmlns:a16="http://schemas.microsoft.com/office/drawing/2014/main" id="{A725B69B-CB33-4A9A-AB3F-B38BE413C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4906963"/>
            <a:ext cx="1887537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Inorgânicos</a:t>
            </a:r>
          </a:p>
        </p:txBody>
      </p:sp>
      <p:sp>
        <p:nvSpPr>
          <p:cNvPr id="317471" name="AutoShape 31">
            <a:extLst>
              <a:ext uri="{FF2B5EF4-FFF2-40B4-BE49-F238E27FC236}">
                <a16:creationId xmlns:a16="http://schemas.microsoft.com/office/drawing/2014/main" id="{1B5A383D-9980-474B-8481-20E2A991B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638" y="4910138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Orgânicos</a:t>
            </a:r>
          </a:p>
        </p:txBody>
      </p:sp>
      <p:cxnSp>
        <p:nvCxnSpPr>
          <p:cNvPr id="11279" name="AutoShape 32">
            <a:extLst>
              <a:ext uri="{FF2B5EF4-FFF2-40B4-BE49-F238E27FC236}">
                <a16:creationId xmlns:a16="http://schemas.microsoft.com/office/drawing/2014/main" id="{CC7BD2A0-78C5-4752-9DC1-9D4D9620F375}"/>
              </a:ext>
            </a:extLst>
          </p:cNvPr>
          <p:cNvCxnSpPr>
            <a:cxnSpLocks noChangeShapeType="1"/>
            <a:stCxn id="317463" idx="3"/>
            <a:endCxn id="317470" idx="1"/>
          </p:cNvCxnSpPr>
          <p:nvPr/>
        </p:nvCxnSpPr>
        <p:spPr bwMode="auto">
          <a:xfrm rot="5400000">
            <a:off x="5162550" y="4032251"/>
            <a:ext cx="1239837" cy="766762"/>
          </a:xfrm>
          <a:prstGeom prst="bentConnector3">
            <a:avLst>
              <a:gd name="adj1" fmla="val 44815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0" name="AutoShape 33">
            <a:extLst>
              <a:ext uri="{FF2B5EF4-FFF2-40B4-BE49-F238E27FC236}">
                <a16:creationId xmlns:a16="http://schemas.microsoft.com/office/drawing/2014/main" id="{CDF61ABD-A711-43B2-9B69-3827DA63681A}"/>
              </a:ext>
            </a:extLst>
          </p:cNvPr>
          <p:cNvCxnSpPr>
            <a:cxnSpLocks noChangeShapeType="1"/>
            <a:stCxn id="317463" idx="3"/>
            <a:endCxn id="317471" idx="1"/>
          </p:cNvCxnSpPr>
          <p:nvPr/>
        </p:nvCxnSpPr>
        <p:spPr bwMode="auto">
          <a:xfrm rot="16200000" flipH="1">
            <a:off x="6232526" y="3729037"/>
            <a:ext cx="1243012" cy="1376363"/>
          </a:xfrm>
          <a:prstGeom prst="bentConnector3">
            <a:avLst>
              <a:gd name="adj1" fmla="val 44829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474" name="AutoShape 34">
            <a:extLst>
              <a:ext uri="{FF2B5EF4-FFF2-40B4-BE49-F238E27FC236}">
                <a16:creationId xmlns:a16="http://schemas.microsoft.com/office/drawing/2014/main" id="{36267C09-9371-4FAC-9946-E35FC2016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975" y="5870575"/>
            <a:ext cx="1584325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Sintéticos</a:t>
            </a:r>
          </a:p>
        </p:txBody>
      </p:sp>
      <p:sp>
        <p:nvSpPr>
          <p:cNvPr id="317475" name="AutoShape 35">
            <a:extLst>
              <a:ext uri="{FF2B5EF4-FFF2-40B4-BE49-F238E27FC236}">
                <a16:creationId xmlns:a16="http://schemas.microsoft.com/office/drawing/2014/main" id="{C50659CB-24DA-4D0D-87AD-46D02F9AB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563" y="5870575"/>
            <a:ext cx="1708150" cy="51117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pt-BR" altLang="pt-BR" sz="20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Naturais</a:t>
            </a:r>
          </a:p>
        </p:txBody>
      </p:sp>
      <p:cxnSp>
        <p:nvCxnSpPr>
          <p:cNvPr id="11283" name="AutoShape 36">
            <a:extLst>
              <a:ext uri="{FF2B5EF4-FFF2-40B4-BE49-F238E27FC236}">
                <a16:creationId xmlns:a16="http://schemas.microsoft.com/office/drawing/2014/main" id="{CED9A71E-011C-4986-9585-D3CB86150388}"/>
              </a:ext>
            </a:extLst>
          </p:cNvPr>
          <p:cNvCxnSpPr>
            <a:cxnSpLocks noChangeShapeType="1"/>
            <a:stCxn id="317471" idx="3"/>
            <a:endCxn id="317475" idx="1"/>
          </p:cNvCxnSpPr>
          <p:nvPr/>
        </p:nvCxnSpPr>
        <p:spPr bwMode="auto">
          <a:xfrm rot="16200000" flipH="1">
            <a:off x="7397751" y="5565775"/>
            <a:ext cx="577850" cy="28892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4" name="AutoShape 37">
            <a:extLst>
              <a:ext uri="{FF2B5EF4-FFF2-40B4-BE49-F238E27FC236}">
                <a16:creationId xmlns:a16="http://schemas.microsoft.com/office/drawing/2014/main" id="{A743241C-F731-424F-9CB2-086FF7426255}"/>
              </a:ext>
            </a:extLst>
          </p:cNvPr>
          <p:cNvCxnSpPr>
            <a:cxnSpLocks noChangeShapeType="1"/>
            <a:stCxn id="317471" idx="3"/>
            <a:endCxn id="317474" idx="1"/>
          </p:cNvCxnSpPr>
          <p:nvPr/>
        </p:nvCxnSpPr>
        <p:spPr bwMode="auto">
          <a:xfrm rot="5400000">
            <a:off x="6286501" y="4743450"/>
            <a:ext cx="577850" cy="1933575"/>
          </a:xfrm>
          <a:prstGeom prst="bentConnector3">
            <a:avLst>
              <a:gd name="adj1" fmla="val 38736"/>
            </a:avLst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9618FC9D-E5C8-4C39-A851-1C6DE620B1A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7315" name="Rectangle 3">
            <a:extLst>
              <a:ext uri="{FF2B5EF4-FFF2-40B4-BE49-F238E27FC236}">
                <a16:creationId xmlns:a16="http://schemas.microsoft.com/office/drawing/2014/main" id="{87367EDD-02AB-4D6E-899F-826911D2A5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ALUMÍNIO EM MEIO AQUOSO</a:t>
            </a:r>
          </a:p>
        </p:txBody>
      </p:sp>
      <p:graphicFrame>
        <p:nvGraphicFramePr>
          <p:cNvPr id="94212" name="Object 4">
            <a:extLst>
              <a:ext uri="{FF2B5EF4-FFF2-40B4-BE49-F238E27FC236}">
                <a16:creationId xmlns:a16="http://schemas.microsoft.com/office/drawing/2014/main" id="{DD6259B6-FBCD-48EE-B344-10F89276D9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1724025"/>
          <a:ext cx="7924800" cy="493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4" name="Gráfico" r:id="rId4" imgW="5476875" imgH="3333750" progId="Excel.Chart.8">
                  <p:embed followColorScheme="full"/>
                </p:oleObj>
              </mc:Choice>
              <mc:Fallback>
                <p:oleObj name="Gráfico" r:id="rId4" imgW="5476875" imgH="33337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724025"/>
                        <a:ext cx="7924800" cy="493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990596A9-38D9-4AE1-912E-BC84E32BDA4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8339" name="Rectangle 3">
            <a:extLst>
              <a:ext uri="{FF2B5EF4-FFF2-40B4-BE49-F238E27FC236}">
                <a16:creationId xmlns:a16="http://schemas.microsoft.com/office/drawing/2014/main" id="{33EB93CE-4AA5-4DAF-9385-92D3F33C6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ALUMÍNIO EM MEIO AQUOSO</a:t>
            </a:r>
          </a:p>
        </p:txBody>
      </p:sp>
      <p:graphicFrame>
        <p:nvGraphicFramePr>
          <p:cNvPr id="95236" name="Object 4">
            <a:extLst>
              <a:ext uri="{FF2B5EF4-FFF2-40B4-BE49-F238E27FC236}">
                <a16:creationId xmlns:a16="http://schemas.microsoft.com/office/drawing/2014/main" id="{A04803BC-C333-40FB-8209-B246222E55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1724025"/>
          <a:ext cx="7839075" cy="493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8" name="Gráfico" r:id="rId4" imgW="5419725" imgH="3333750" progId="Excel.Chart.8">
                  <p:embed followColorScheme="full"/>
                </p:oleObj>
              </mc:Choice>
              <mc:Fallback>
                <p:oleObj name="Gráfico" r:id="rId4" imgW="5419725" imgH="333375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724025"/>
                        <a:ext cx="7839075" cy="493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1E2A58DE-741C-414B-9BBE-C588B14FF1F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63" name="Rectangle 3">
            <a:extLst>
              <a:ext uri="{FF2B5EF4-FFF2-40B4-BE49-F238E27FC236}">
                <a16:creationId xmlns:a16="http://schemas.microsoft.com/office/drawing/2014/main" id="{0718EC0C-F445-40DC-80D8-52309805C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ALUMÍNIO EM MEIO AQUOSO</a:t>
            </a:r>
          </a:p>
        </p:txBody>
      </p:sp>
      <p:graphicFrame>
        <p:nvGraphicFramePr>
          <p:cNvPr id="96260" name="Object 4">
            <a:extLst>
              <a:ext uri="{FF2B5EF4-FFF2-40B4-BE49-F238E27FC236}">
                <a16:creationId xmlns:a16="http://schemas.microsoft.com/office/drawing/2014/main" id="{E31C4916-C28D-41F2-9679-0B36E999DB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671638"/>
          <a:ext cx="7777163" cy="493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2" name="Gráfico" r:id="rId4" imgW="5391150" imgH="3343275" progId="Excel.Chart.8">
                  <p:embed followColorScheme="full"/>
                </p:oleObj>
              </mc:Choice>
              <mc:Fallback>
                <p:oleObj name="Gráfico" r:id="rId4" imgW="5391150" imgH="33432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671638"/>
                        <a:ext cx="7777163" cy="493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E30779BA-C69D-465B-9284-3FB272DE6C1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0387" name="Rectangle 3">
            <a:extLst>
              <a:ext uri="{FF2B5EF4-FFF2-40B4-BE49-F238E27FC236}">
                <a16:creationId xmlns:a16="http://schemas.microsoft.com/office/drawing/2014/main" id="{1A091BE8-2ED5-429B-A30F-B86D2DB98F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ALUMÍNIO EM MEIO AQUOSO</a:t>
            </a:r>
          </a:p>
        </p:txBody>
      </p:sp>
      <p:graphicFrame>
        <p:nvGraphicFramePr>
          <p:cNvPr id="97284" name="Object 4">
            <a:extLst>
              <a:ext uri="{FF2B5EF4-FFF2-40B4-BE49-F238E27FC236}">
                <a16:creationId xmlns:a16="http://schemas.microsoft.com/office/drawing/2014/main" id="{BEE5A1CE-3071-44EB-BDAE-B28E81176F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1700213"/>
          <a:ext cx="7737475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6" name="Gráfico" r:id="rId4" imgW="5362575" imgH="3343275" progId="Excel.Chart.8">
                  <p:embed followColorScheme="full"/>
                </p:oleObj>
              </mc:Choice>
              <mc:Fallback>
                <p:oleObj name="Gráfico" r:id="rId4" imgW="5362575" imgH="33432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700213"/>
                        <a:ext cx="7737475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4C05603D-625F-4A2B-9CFE-3791D49971E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1411" name="Rectangle 3">
            <a:extLst>
              <a:ext uri="{FF2B5EF4-FFF2-40B4-BE49-F238E27FC236}">
                <a16:creationId xmlns:a16="http://schemas.microsoft.com/office/drawing/2014/main" id="{0F160EBE-22B2-472B-8E3B-EA9EA9560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ALUMÍNIO EM MEIO AQUOSO</a:t>
            </a:r>
          </a:p>
        </p:txBody>
      </p:sp>
      <p:graphicFrame>
        <p:nvGraphicFramePr>
          <p:cNvPr id="98308" name="Object 4">
            <a:extLst>
              <a:ext uri="{FF2B5EF4-FFF2-40B4-BE49-F238E27FC236}">
                <a16:creationId xmlns:a16="http://schemas.microsoft.com/office/drawing/2014/main" id="{DDEB612A-456A-40F6-A2AE-1BE37492CE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1773238"/>
          <a:ext cx="7737475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0" name="Gráfico" r:id="rId4" imgW="5362575" imgH="3343275" progId="Excel.Chart.8">
                  <p:embed followColorScheme="full"/>
                </p:oleObj>
              </mc:Choice>
              <mc:Fallback>
                <p:oleObj name="Gráfico" r:id="rId4" imgW="5362575" imgH="33432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773238"/>
                        <a:ext cx="7737475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94EE4854-69F8-4492-9B4C-1AAEFB676CA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2435" name="Rectangle 3">
            <a:extLst>
              <a:ext uri="{FF2B5EF4-FFF2-40B4-BE49-F238E27FC236}">
                <a16:creationId xmlns:a16="http://schemas.microsoft.com/office/drawing/2014/main" id="{9EA87360-D483-4F74-8C86-1BB6BAA9C6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ALUMÍNIO EM MEIO AQUOSO</a:t>
            </a:r>
          </a:p>
        </p:txBody>
      </p:sp>
      <p:graphicFrame>
        <p:nvGraphicFramePr>
          <p:cNvPr id="99332" name="Object 4">
            <a:extLst>
              <a:ext uri="{FF2B5EF4-FFF2-40B4-BE49-F238E27FC236}">
                <a16:creationId xmlns:a16="http://schemas.microsoft.com/office/drawing/2014/main" id="{5833C529-8389-41BC-ACD9-CB19AF8924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1773238"/>
          <a:ext cx="7823200" cy="493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4" name="Gráfico" r:id="rId4" imgW="5362575" imgH="3305175" progId="Excel.Chart.8">
                  <p:embed followColorScheme="full"/>
                </p:oleObj>
              </mc:Choice>
              <mc:Fallback>
                <p:oleObj name="Gráfico" r:id="rId4" imgW="5362575" imgH="33051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773238"/>
                        <a:ext cx="7823200" cy="493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E32163C7-8515-4156-80CE-992EEABAA3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3459" name="Rectangle 3">
            <a:extLst>
              <a:ext uri="{FF2B5EF4-FFF2-40B4-BE49-F238E27FC236}">
                <a16:creationId xmlns:a16="http://schemas.microsoft.com/office/drawing/2014/main" id="{44580B93-ED8E-4F49-927C-62284FDE5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ALUMÍNIO EM MEIO AQUOSO</a:t>
            </a:r>
          </a:p>
        </p:txBody>
      </p:sp>
      <p:graphicFrame>
        <p:nvGraphicFramePr>
          <p:cNvPr id="100356" name="Object 4">
            <a:extLst>
              <a:ext uri="{FF2B5EF4-FFF2-40B4-BE49-F238E27FC236}">
                <a16:creationId xmlns:a16="http://schemas.microsoft.com/office/drawing/2014/main" id="{9B8D69E5-BEF3-47E3-B96D-7B25FA0625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700213"/>
          <a:ext cx="784860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8" name="Gráfico" r:id="rId4" imgW="5438775" imgH="3343275" progId="Excel.Chart.8">
                  <p:embed followColorScheme="full"/>
                </p:oleObj>
              </mc:Choice>
              <mc:Fallback>
                <p:oleObj name="Gráfico" r:id="rId4" imgW="5438775" imgH="3343275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00213"/>
                        <a:ext cx="784860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5E19CD6F-8B5E-4D76-832F-459AA07E268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4483" name="Rectangle 3">
            <a:extLst>
              <a:ext uri="{FF2B5EF4-FFF2-40B4-BE49-F238E27FC236}">
                <a16:creationId xmlns:a16="http://schemas.microsoft.com/office/drawing/2014/main" id="{2F554E68-9D2B-49CE-9279-91A4B6F24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FERRO EM MEIO AQUOSO</a:t>
            </a:r>
          </a:p>
        </p:txBody>
      </p:sp>
      <p:graphicFrame>
        <p:nvGraphicFramePr>
          <p:cNvPr id="101380" name="Object 4">
            <a:extLst>
              <a:ext uri="{FF2B5EF4-FFF2-40B4-BE49-F238E27FC236}">
                <a16:creationId xmlns:a16="http://schemas.microsoft.com/office/drawing/2014/main" id="{1595D996-575E-4A85-92B5-1DAA92AE0E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628775"/>
          <a:ext cx="760730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2" name="Gráfico" r:id="rId4" imgW="5286375" imgH="3352800" progId="Excel.Chart.8">
                  <p:embed followColorScheme="full"/>
                </p:oleObj>
              </mc:Choice>
              <mc:Fallback>
                <p:oleObj name="Gráfico" r:id="rId4" imgW="5286375" imgH="33528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628775"/>
                        <a:ext cx="760730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9B97A24D-FCF0-40B9-B21B-9E17D43759D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5507" name="Rectangle 3">
            <a:extLst>
              <a:ext uri="{FF2B5EF4-FFF2-40B4-BE49-F238E27FC236}">
                <a16:creationId xmlns:a16="http://schemas.microsoft.com/office/drawing/2014/main" id="{03A8192F-96D9-476E-9C9B-D3BB533FF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FERRO EM MEIO AQUOSO</a:t>
            </a:r>
          </a:p>
        </p:txBody>
      </p:sp>
      <p:graphicFrame>
        <p:nvGraphicFramePr>
          <p:cNvPr id="102404" name="Object 4">
            <a:extLst>
              <a:ext uri="{FF2B5EF4-FFF2-40B4-BE49-F238E27FC236}">
                <a16:creationId xmlns:a16="http://schemas.microsoft.com/office/drawing/2014/main" id="{99E47F31-B581-4B2C-9FD1-B4ECDB1296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700213"/>
          <a:ext cx="760730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6" name="Gráfico" r:id="rId4" imgW="5286375" imgH="3352800" progId="Excel.Chart.8">
                  <p:embed followColorScheme="full"/>
                </p:oleObj>
              </mc:Choice>
              <mc:Fallback>
                <p:oleObj name="Gráfico" r:id="rId4" imgW="5286375" imgH="33528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700213"/>
                        <a:ext cx="760730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B5639DDC-9819-499E-8F20-6655DBCFE5D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6531" name="Rectangle 3">
            <a:extLst>
              <a:ext uri="{FF2B5EF4-FFF2-40B4-BE49-F238E27FC236}">
                <a16:creationId xmlns:a16="http://schemas.microsoft.com/office/drawing/2014/main" id="{DC23A489-C93E-4CFD-8DB5-10EC0735E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52400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3600">
                <a:solidFill>
                  <a:srgbClr val="FFFF00"/>
                </a:solidFill>
              </a:rPr>
              <a:t>DIAGRAMA DE SOLUBILIDADE DO FERRO EM MEIO AQUOSO</a:t>
            </a:r>
          </a:p>
        </p:txBody>
      </p:sp>
      <p:graphicFrame>
        <p:nvGraphicFramePr>
          <p:cNvPr id="103428" name="Object 4">
            <a:extLst>
              <a:ext uri="{FF2B5EF4-FFF2-40B4-BE49-F238E27FC236}">
                <a16:creationId xmlns:a16="http://schemas.microsoft.com/office/drawing/2014/main" id="{C84FFA2C-551F-4EAE-8F4A-59CF57C16B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1700213"/>
          <a:ext cx="760730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0" name="Gráfico" r:id="rId4" imgW="5286375" imgH="3352800" progId="Excel.Chart.8">
                  <p:embed followColorScheme="full"/>
                </p:oleObj>
              </mc:Choice>
              <mc:Fallback>
                <p:oleObj name="Gráfico" r:id="rId4" imgW="5286375" imgH="33528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700213"/>
                        <a:ext cx="760730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rabalho em equipe">
  <a:themeElements>
    <a:clrScheme name="Trabalho em equipe 9">
      <a:dk1>
        <a:srgbClr val="8A0000"/>
      </a:dk1>
      <a:lt1>
        <a:srgbClr val="FFFFFF"/>
      </a:lt1>
      <a:dk2>
        <a:srgbClr val="800000"/>
      </a:dk2>
      <a:lt2>
        <a:srgbClr val="FFFFCC"/>
      </a:lt2>
      <a:accent1>
        <a:srgbClr val="FF5831"/>
      </a:accent1>
      <a:accent2>
        <a:srgbClr val="C5543D"/>
      </a:accent2>
      <a:accent3>
        <a:srgbClr val="C0AAAA"/>
      </a:accent3>
      <a:accent4>
        <a:srgbClr val="DADADA"/>
      </a:accent4>
      <a:accent5>
        <a:srgbClr val="FFB4AD"/>
      </a:accent5>
      <a:accent6>
        <a:srgbClr val="B24B36"/>
      </a:accent6>
      <a:hlink>
        <a:srgbClr val="FFFFCC"/>
      </a:hlink>
      <a:folHlink>
        <a:srgbClr val="FF9900"/>
      </a:folHlink>
    </a:clrScheme>
    <a:fontScheme name="Trabalho em equip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Trabalho em equipe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balho em equipe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balho em equipe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balho em equipe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balho em equipe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balho em equipe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balho em equipe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balho em equipe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balho em equipe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abalho em equipe 9">
    <a:dk1>
      <a:srgbClr val="8A0000"/>
    </a:dk1>
    <a:lt1>
      <a:srgbClr val="FFFFFF"/>
    </a:lt1>
    <a:dk2>
      <a:srgbClr val="800000"/>
    </a:dk2>
    <a:lt2>
      <a:srgbClr val="FFFFCC"/>
    </a:lt2>
    <a:accent1>
      <a:srgbClr val="FF5831"/>
    </a:accent1>
    <a:accent2>
      <a:srgbClr val="C5543D"/>
    </a:accent2>
    <a:accent3>
      <a:srgbClr val="C0AAAA"/>
    </a:accent3>
    <a:accent4>
      <a:srgbClr val="DADADA"/>
    </a:accent4>
    <a:accent5>
      <a:srgbClr val="FFB4AD"/>
    </a:accent5>
    <a:accent6>
      <a:srgbClr val="B24B36"/>
    </a:accent6>
    <a:hlink>
      <a:srgbClr val="FFFFCC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3197</TotalTime>
  <Words>3308</Words>
  <Application>Microsoft Office PowerPoint</Application>
  <PresentationFormat>Apresentação na tela (4:3)</PresentationFormat>
  <Paragraphs>871</Paragraphs>
  <Slides>144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144</vt:i4>
      </vt:variant>
    </vt:vector>
  </HeadingPairs>
  <TitlesOfParts>
    <vt:vector size="155" baseType="lpstr">
      <vt:lpstr>Garamond</vt:lpstr>
      <vt:lpstr>Arial</vt:lpstr>
      <vt:lpstr>Times New Roman</vt:lpstr>
      <vt:lpstr>Wingdings</vt:lpstr>
      <vt:lpstr>Times</vt:lpstr>
      <vt:lpstr>Tahoma</vt:lpstr>
      <vt:lpstr>Symbol</vt:lpstr>
      <vt:lpstr>Trabalho em equipe</vt:lpstr>
      <vt:lpstr>Gráfico do Microsoft Excel</vt:lpstr>
      <vt:lpstr>Microsoft Equation 3.0</vt:lpstr>
      <vt:lpstr>Documento do Microsoft Word</vt:lpstr>
      <vt:lpstr>ESCOLA POLITÉCNICA DA USP DEPARTAMENTO DE ENGENHARIA  HIDRÁULICA E SANITÁRIA PHD 5750 – TRATAMENTO AVANÇADO DE ÁGUAS DE ABASTECIMENTO  REMOÇÃO DE COMPOSTOS ORGÂNICOS NATURAIS EM ÁGUAS DE ABASTECIMENTO</vt:lpstr>
      <vt:lpstr>TRATAMENTO AVANÇADO DE ÁGUAS DE ABASTECIMENTO</vt:lpstr>
      <vt:lpstr>TRATAMENTO AVANÇADO DE ÁGUAS DE ABASTECIMENTO</vt:lpstr>
      <vt:lpstr>TRATAMENTO AVANÇADO DE ÁGUAS DE ABASTECIMENTO</vt:lpstr>
      <vt:lpstr>CONCEPÇÃO HISTÓRICA DE SISTEMAS DE TRATAMENTO DE ÁGUA</vt:lpstr>
      <vt:lpstr>CONCEPÇÃO HISTÓRICA DE SISTEMAS DE TRATAMENTO DE ÁGUA</vt:lpstr>
      <vt:lpstr>CONCEPÇÃO HISTÓRICA DE SISTEMAS DE TRATAMENTO DE ÁGUA</vt:lpstr>
      <vt:lpstr>Apresentação do PowerPoint</vt:lpstr>
      <vt:lpstr>CONTAMINANTES EM ÁGUAS NATURAIS E SUA REMOÇÃO</vt:lpstr>
      <vt:lpstr>CONTAMINANTES EM ÁGUAS NATURAIS E SUA REMOÇÃO</vt:lpstr>
      <vt:lpstr>CONTAMINANTES EM ÁGUAS NATURAIS E SUA REMOÇÃO</vt:lpstr>
      <vt:lpstr>CONTAMINANTES ORGÂNICOS EM ÁGUAS NATURAIS: ORIGEM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CONTAMINANTES ORGÂNICOS EM ÁGUAS NATURAIS: ORIGEM</vt:lpstr>
      <vt:lpstr>Apresentação do PowerPoint</vt:lpstr>
      <vt:lpstr>TRATAMENTO CONVENCIONAL  RESERVATÓRIO TAIAÇUPEBA </vt:lpstr>
      <vt:lpstr>TRATAMENTO CONVENCIONAL  RESERVATÓRIO TAIAÇUPEBA </vt:lpstr>
      <vt:lpstr>TRATAMENTO CONVENCIONAL  RESERVATÓRIO TAIAÇUPEBA </vt:lpstr>
      <vt:lpstr>CONTAMINANTES ORGÂNICOS EM ÁGUAS NATURAIS: ORIGEM</vt:lpstr>
      <vt:lpstr>Apresentação do PowerPoint</vt:lpstr>
      <vt:lpstr>Apresentação do PowerPoint</vt:lpstr>
      <vt:lpstr>Apresentação do PowerPoint</vt:lpstr>
      <vt:lpstr>CONTAMINANTES ORGÂNICOS EM ÁGUAS NATURAIS: ORIGEM</vt:lpstr>
      <vt:lpstr>CONTAMINANTES ORGÂNICOS EM ÁGUAS NATURAIS: PROBLEMAS</vt:lpstr>
      <vt:lpstr>CONTAMINANTES ORGÂNICOS EM ÁGUAS NATURAIS: PROBLEMAS</vt:lpstr>
      <vt:lpstr>CONTAMINANTES ORGÂNICOS EM ÁGUAS NATURAIS: PROBLEMAS</vt:lpstr>
      <vt:lpstr>PADRÕES DE POTABILIDADE PORTARIA 2914 (MS-12/12/2011)</vt:lpstr>
      <vt:lpstr>Apresentação do PowerPoint</vt:lpstr>
      <vt:lpstr>Apresentação do PowerPoint</vt:lpstr>
      <vt:lpstr>CONTAMINANTES ORGÂNICOS  CARACTERÍSTICAS PRINCIPAIS</vt:lpstr>
      <vt:lpstr>CONTAMINANTES ORGÂNICOS  CARACTERÍSTICAS PRINCIPAIS</vt:lpstr>
      <vt:lpstr>CONTAMINANTES ORGÂNICOS  CARACTERÍSTICAS PRINCIPAIS</vt:lpstr>
      <vt:lpstr>CONTAMINANTES ORGÂNICOS  CARACTERÍSTICAS PRINCIPAIS</vt:lpstr>
      <vt:lpstr>CONTAMINANTES ORGÂNICOS  CARACTERÍSTICAS PRINCIPAIS</vt:lpstr>
      <vt:lpstr>CONTAMINANTES ORGÂNICOS  CARACTERÍSTICAS PRINCIPAIS</vt:lpstr>
      <vt:lpstr>CONTAMINANTES ORGÂNICOS  CARACTERÍSTICAS PRINCIPAIS</vt:lpstr>
      <vt:lpstr>CONTAMINANTES ORGÂNICOS  CARACTERÍSTICAS PRINCIPAIS</vt:lpstr>
      <vt:lpstr>CONTAMINANTES ORGÂNICOS</vt:lpstr>
      <vt:lpstr>CONCENTRAÇÕES EM ÁGUAS NATURAIS</vt:lpstr>
      <vt:lpstr>CONCENTRAÇÕES EM ÁGUAS NATURAIS</vt:lpstr>
      <vt:lpstr>CONCENTRAÇÕES EM ÁGUAS NATURAIS</vt:lpstr>
      <vt:lpstr>CONCENTRAÇÕES EM ÁGUAS NATURAIS</vt:lpstr>
      <vt:lpstr>CONCENTRAÇÕES EM ÁGUAS NATURAIS</vt:lpstr>
      <vt:lpstr>CONCENTRAÇÕES EM ÁGUAS NATURAIS</vt:lpstr>
      <vt:lpstr>CONCENTRAÇÕES EM ÁGUAS NATURAIS</vt:lpstr>
      <vt:lpstr>CONTAMINANTES ORGÂNICOS</vt:lpstr>
      <vt:lpstr>CONTAMINANTES ORGÂNICOS</vt:lpstr>
      <vt:lpstr>CONTAMINANTES ORGÂNICOS</vt:lpstr>
      <vt:lpstr>CONTAMINANTES ORGÂNICOS</vt:lpstr>
      <vt:lpstr>CONTAMINANTES ORGÂNICOS</vt:lpstr>
      <vt:lpstr>CONTAMINANTES ORGÂNICOS</vt:lpstr>
      <vt:lpstr>COMPOSTOS ORGÂNICOS NATURAIS EM ÁGUAS DE ABASTECIMENTO</vt:lpstr>
      <vt:lpstr>SUBSTÂNCIAS HÚMICAS ESTRUTURA MOLECULAR APROXIMADA</vt:lpstr>
      <vt:lpstr>ÁCIDOS HÚMICOS E FÚLVICOS  DIFERENÇAS ESTRUTURAIS</vt:lpstr>
      <vt:lpstr>TRATAMENTO CONVENCIONAL DE ÁGUAS  DE ABASTECIMENTO</vt:lpstr>
      <vt:lpstr>DISTRIBUIÇÃO DE TAMANHO DE PARTÍCULAS EM ÁGUAS NATURAIS </vt:lpstr>
      <vt:lpstr>DISTRIBUIÇÃO DE TAMANHO DE PARTÍCULAS EM ÁGUAS NATURAIS </vt:lpstr>
      <vt:lpstr>COAGULAÇÃO</vt:lpstr>
      <vt:lpstr>O PROCESSO DE COAGULAÇÃO</vt:lpstr>
      <vt:lpstr>COAGULANTES EMPREGADOS EM ENGENHARIA AMBIENTAL</vt:lpstr>
      <vt:lpstr>DOSAGENS DE COAGULANTE USUALMENTE EMPREGADOS NO TRATAMENTO DE ÁGUAS DE ABASTECIMENTO</vt:lpstr>
      <vt:lpstr>PROCESSO DE COAGULAÇÃO CALHAS PARSHALL   ETA CARAGUATATUBA</vt:lpstr>
      <vt:lpstr>PROCESSO DE COAGULAÇÃO CALHAS PARSHALL   ETA CARAGUATATUBA</vt:lpstr>
      <vt:lpstr>PROCESSO DE COAGULAÇÃO CALHAS PARSHALL   ETA CARAGUATATUBA</vt:lpstr>
      <vt:lpstr>PROCESSO DE COAGULAÇÃO CALHAS PARSHALL   ETA CAMPOS DO JORDÃO</vt:lpstr>
      <vt:lpstr>PROCESSO DE COAGULAÇÃO CALHAS PARSHALL   ETA CAMPOS DO JORDÃO</vt:lpstr>
      <vt:lpstr>PROCESSO DE COAGULAÇÃO CALHAS PARSHALL   ETA CAMPOS DO JORDÃO</vt:lpstr>
      <vt:lpstr>PROCESSO DE COAGULAÇÃO CALHAS PARSHALL   ETA CAMPOS DO JORDÃO</vt:lpstr>
      <vt:lpstr>PROCESSO DE COAGULAÇÃO ETA ALTO DA BOA VISTA</vt:lpstr>
      <vt:lpstr>PROCESSO DE COAGULAÇÃO ETA ALTO DA BOA VISTA</vt:lpstr>
      <vt:lpstr>PROCESSO DE COAGULAÇÃO ETA ALTO DA BOA VISTA</vt:lpstr>
      <vt:lpstr>PROCESSO DE COAGULAÇÃO ETA ALTO DA BOA VISTA</vt:lpstr>
      <vt:lpstr>PROCESSO DE COAGULAÇÃO ETA GUARAÚ (SABESP)</vt:lpstr>
      <vt:lpstr>PROCESSO DE COAGULAÇÃO ETA GUARAÚ (SABESP)</vt:lpstr>
      <vt:lpstr>PROCESSO DE COAGULAÇÃO ETA GUARAÚ (SABESP)</vt:lpstr>
      <vt:lpstr>PROCESSO DE COAGULAÇÃO ETA GUARAÚ (SABESP)</vt:lpstr>
      <vt:lpstr>PROCESSO DE COAGULAÇÃO ETA RIO GRANDE (SABESP) </vt:lpstr>
      <vt:lpstr>PROCESSO DE COAGULAÇÃO ETA RIO GRANDE (SABESP) </vt:lpstr>
      <vt:lpstr>PROCESSO DE COAGULAÇÃO ETA RIO GRANDE (SABESP) </vt:lpstr>
      <vt:lpstr>COAGULAÇÃO E REAÇÕES QUÍMICAS DO ALUMÍNIO EM MEIO AQUOSO</vt:lpstr>
      <vt:lpstr>COAGULAÇÃO E REAÇÕES QUÍMICAS DO FERRO EM MEIO AQUOSO</vt:lpstr>
      <vt:lpstr>COMPORTAMENTO ÁCIDO DOS COAGULANTES</vt:lpstr>
      <vt:lpstr>EQUAÇÕES DE EQUILÍBRIO DE ALGUMAS ESPÉCIES HIDROLISADAS DO ALUMÍNIO EM MEIO AQUOSO</vt:lpstr>
      <vt:lpstr>EQUAÇÕES DE EQUILÍBRIO DE ALGUMAS ESPÉCIES HIDROLISADAS DO FERRO EM MEIO AQUOSO</vt:lpstr>
      <vt:lpstr>DIAGRAMA DE SOLUBILIDADE DO ALUMÍNIO EM MEIO AQUOSO</vt:lpstr>
      <vt:lpstr>DIAGRAMA DE SOLUBILIDADE DO ALUMÍNIO EM MEIO AQUOSO</vt:lpstr>
      <vt:lpstr>DIAGRAMA DE SOLUBILIDADE DO ALUMÍNIO EM MEIO AQUOSO</vt:lpstr>
      <vt:lpstr>DIAGRAMA DE SOLUBILIDADE DO ALUMÍNIO EM MEIO AQUOSO</vt:lpstr>
      <vt:lpstr>DIAGRAMA DE SOLUBILIDADE DO ALUMÍNIO EM MEIO AQUOSO</vt:lpstr>
      <vt:lpstr>DIAGRAMA DE SOLUBILIDADE DO ALUMÍNIO EM MEIO AQUOSO</vt:lpstr>
      <vt:lpstr>DIAGRAMA DE SOLUBILIDADE DO ALUMÍNIO EM MEIO AQUOSO</vt:lpstr>
      <vt:lpstr>DIAGRAMA DE SOLUBILIDADE DO FERRO EM MEIO AQUOSO</vt:lpstr>
      <vt:lpstr>DIAGRAMA DE SOLUBILIDADE DO FERRO EM MEIO AQUOSO</vt:lpstr>
      <vt:lpstr>DIAGRAMA DE SOLUBILIDADE DO FERRO EM MEIO AQUOSO</vt:lpstr>
      <vt:lpstr>DIAGRAMA DE SOLUBILIDADE DO FERRO EM MEIO AQUOSO</vt:lpstr>
      <vt:lpstr>DIAGRAMA DE SOLUBILIDADE DO FERRO EM MEIO AQUOSO</vt:lpstr>
      <vt:lpstr>DIAGRAMA DE SOLUBILIDADE DO FERRO EM MEIO AQUOSO</vt:lpstr>
      <vt:lpstr>DIAGRAMA DE SOLUBILIDADE DO FERRO E ALUMÍNIO EM MEIO AQUOSO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MECANISMOS DE COAGULAÇÃO, CONCEPÇÃO DE ETA’s e REMOÇÃO DE CONs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 ESTUDO DE CASO – ETA ABV</vt:lpstr>
      <vt:lpstr>REMOÇÃO DE CONs POR PROCESSOS DE COAGULAÇÃO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CLORO E SUAS REAÇÕES  DEMANDA DE CLORO</vt:lpstr>
      <vt:lpstr>Apresentação do PowerPoint</vt:lpstr>
      <vt:lpstr>Muito Obrigado !!!</vt:lpstr>
    </vt:vector>
  </TitlesOfParts>
  <Company>EPUSP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Concepção de ETA's </dc:title>
  <dc:creator>Sidney Seckler Ferreira Filho</dc:creator>
  <cp:lastModifiedBy>Sidney Seckler</cp:lastModifiedBy>
  <cp:revision>249</cp:revision>
  <cp:lastPrinted>2002-02-26T13:29:55Z</cp:lastPrinted>
  <dcterms:created xsi:type="dcterms:W3CDTF">2001-12-08T23:29:23Z</dcterms:created>
  <dcterms:modified xsi:type="dcterms:W3CDTF">2017-06-22T17:01:17Z</dcterms:modified>
</cp:coreProperties>
</file>