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activeX/activeX1.xml" ContentType="application/vnd.ms-office.activeX+xml"/>
  <Override PartName="/ppt/activeX/activeX1.bin" ContentType="application/vnd.ms-office.activeX"/>
  <Override PartName="/ppt/activeX/activeX2.xml" ContentType="application/vnd.ms-office.activeX+xml"/>
  <Override PartName="/ppt/activeX/activeX2.bin" ContentType="application/vnd.ms-office.activeX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sldIdLst>
    <p:sldId id="257" r:id="rId2"/>
    <p:sldId id="258" r:id="rId3"/>
    <p:sldId id="466" r:id="rId4"/>
    <p:sldId id="364" r:id="rId5"/>
    <p:sldId id="462" r:id="rId6"/>
    <p:sldId id="461" r:id="rId7"/>
    <p:sldId id="463" r:id="rId8"/>
    <p:sldId id="464" r:id="rId9"/>
    <p:sldId id="465" r:id="rId10"/>
    <p:sldId id="423" r:id="rId11"/>
    <p:sldId id="365" r:id="rId12"/>
    <p:sldId id="426" r:id="rId13"/>
    <p:sldId id="447" r:id="rId14"/>
    <p:sldId id="448" r:id="rId15"/>
    <p:sldId id="449" r:id="rId16"/>
    <p:sldId id="450" r:id="rId17"/>
    <p:sldId id="451" r:id="rId18"/>
    <p:sldId id="452" r:id="rId19"/>
    <p:sldId id="455" r:id="rId20"/>
    <p:sldId id="456" r:id="rId21"/>
    <p:sldId id="460" r:id="rId22"/>
    <p:sldId id="630" r:id="rId23"/>
    <p:sldId id="629" r:id="rId24"/>
    <p:sldId id="457" r:id="rId25"/>
    <p:sldId id="454" r:id="rId26"/>
    <p:sldId id="458" r:id="rId27"/>
    <p:sldId id="459" r:id="rId28"/>
    <p:sldId id="467" r:id="rId29"/>
    <p:sldId id="468" r:id="rId30"/>
    <p:sldId id="469" r:id="rId31"/>
    <p:sldId id="470" r:id="rId32"/>
    <p:sldId id="471" r:id="rId33"/>
    <p:sldId id="474" r:id="rId34"/>
    <p:sldId id="472" r:id="rId35"/>
    <p:sldId id="602" r:id="rId36"/>
    <p:sldId id="603" r:id="rId37"/>
    <p:sldId id="473" r:id="rId38"/>
    <p:sldId id="604" r:id="rId39"/>
    <p:sldId id="605" r:id="rId40"/>
    <p:sldId id="606" r:id="rId41"/>
    <p:sldId id="607" r:id="rId42"/>
    <p:sldId id="524" r:id="rId43"/>
    <p:sldId id="609" r:id="rId44"/>
    <p:sldId id="631" r:id="rId45"/>
    <p:sldId id="610" r:id="rId46"/>
    <p:sldId id="618" r:id="rId47"/>
    <p:sldId id="476" r:id="rId48"/>
    <p:sldId id="477" r:id="rId49"/>
    <p:sldId id="478" r:id="rId50"/>
    <p:sldId id="479" r:id="rId51"/>
    <p:sldId id="632" r:id="rId52"/>
    <p:sldId id="480" r:id="rId53"/>
    <p:sldId id="481" r:id="rId54"/>
    <p:sldId id="482" r:id="rId55"/>
    <p:sldId id="620" r:id="rId56"/>
    <p:sldId id="483" r:id="rId57"/>
    <p:sldId id="619" r:id="rId58"/>
    <p:sldId id="565" r:id="rId59"/>
    <p:sldId id="515" r:id="rId60"/>
    <p:sldId id="516" r:id="rId61"/>
    <p:sldId id="525" r:id="rId62"/>
    <p:sldId id="484" r:id="rId63"/>
    <p:sldId id="485" r:id="rId64"/>
    <p:sldId id="486" r:id="rId65"/>
    <p:sldId id="487" r:id="rId66"/>
    <p:sldId id="519" r:id="rId67"/>
    <p:sldId id="517" r:id="rId68"/>
    <p:sldId id="518" r:id="rId69"/>
    <p:sldId id="488" r:id="rId70"/>
    <p:sldId id="489" r:id="rId71"/>
    <p:sldId id="490" r:id="rId72"/>
    <p:sldId id="491" r:id="rId73"/>
    <p:sldId id="492" r:id="rId74"/>
    <p:sldId id="493" r:id="rId75"/>
    <p:sldId id="494" r:id="rId76"/>
    <p:sldId id="495" r:id="rId77"/>
    <p:sldId id="496" r:id="rId78"/>
    <p:sldId id="498" r:id="rId79"/>
    <p:sldId id="497" r:id="rId80"/>
    <p:sldId id="499" r:id="rId81"/>
    <p:sldId id="566" r:id="rId82"/>
    <p:sldId id="520" r:id="rId83"/>
    <p:sldId id="521" r:id="rId84"/>
    <p:sldId id="522" r:id="rId85"/>
    <p:sldId id="526" r:id="rId86"/>
    <p:sldId id="500" r:id="rId87"/>
    <p:sldId id="501" r:id="rId88"/>
    <p:sldId id="502" r:id="rId89"/>
    <p:sldId id="503" r:id="rId90"/>
    <p:sldId id="504" r:id="rId91"/>
    <p:sldId id="505" r:id="rId92"/>
    <p:sldId id="506" r:id="rId93"/>
    <p:sldId id="527" r:id="rId94"/>
    <p:sldId id="528" r:id="rId95"/>
    <p:sldId id="529" r:id="rId96"/>
    <p:sldId id="530" r:id="rId97"/>
    <p:sldId id="531" r:id="rId98"/>
    <p:sldId id="532" r:id="rId99"/>
    <p:sldId id="533" r:id="rId100"/>
    <p:sldId id="534" r:id="rId101"/>
    <p:sldId id="535" r:id="rId102"/>
    <p:sldId id="536" r:id="rId103"/>
    <p:sldId id="537" r:id="rId104"/>
    <p:sldId id="538" r:id="rId105"/>
    <p:sldId id="539" r:id="rId106"/>
    <p:sldId id="540" r:id="rId107"/>
    <p:sldId id="541" r:id="rId108"/>
    <p:sldId id="542" r:id="rId109"/>
    <p:sldId id="543" r:id="rId110"/>
    <p:sldId id="544" r:id="rId111"/>
    <p:sldId id="545" r:id="rId112"/>
    <p:sldId id="546" r:id="rId113"/>
    <p:sldId id="547" r:id="rId114"/>
    <p:sldId id="548" r:id="rId115"/>
    <p:sldId id="549" r:id="rId116"/>
    <p:sldId id="550" r:id="rId117"/>
    <p:sldId id="551" r:id="rId118"/>
    <p:sldId id="552" r:id="rId119"/>
    <p:sldId id="553" r:id="rId120"/>
    <p:sldId id="554" r:id="rId121"/>
    <p:sldId id="555" r:id="rId122"/>
    <p:sldId id="556" r:id="rId123"/>
    <p:sldId id="557" r:id="rId124"/>
    <p:sldId id="558" r:id="rId125"/>
    <p:sldId id="559" r:id="rId126"/>
    <p:sldId id="560" r:id="rId127"/>
    <p:sldId id="561" r:id="rId128"/>
    <p:sldId id="562" r:id="rId129"/>
    <p:sldId id="563" r:id="rId130"/>
    <p:sldId id="564" r:id="rId131"/>
    <p:sldId id="567" r:id="rId132"/>
    <p:sldId id="615" r:id="rId133"/>
    <p:sldId id="616" r:id="rId134"/>
    <p:sldId id="617" r:id="rId135"/>
    <p:sldId id="570" r:id="rId136"/>
    <p:sldId id="588" r:id="rId137"/>
    <p:sldId id="589" r:id="rId138"/>
    <p:sldId id="590" r:id="rId139"/>
    <p:sldId id="637" r:id="rId140"/>
    <p:sldId id="638" r:id="rId141"/>
    <p:sldId id="621" r:id="rId142"/>
    <p:sldId id="622" r:id="rId143"/>
    <p:sldId id="623" r:id="rId144"/>
    <p:sldId id="624" r:id="rId145"/>
    <p:sldId id="625" r:id="rId146"/>
    <p:sldId id="626" r:id="rId147"/>
    <p:sldId id="591" r:id="rId148"/>
    <p:sldId id="592" r:id="rId149"/>
    <p:sldId id="627" r:id="rId150"/>
    <p:sldId id="577" r:id="rId151"/>
    <p:sldId id="578" r:id="rId152"/>
    <p:sldId id="579" r:id="rId153"/>
    <p:sldId id="628" r:id="rId154"/>
    <p:sldId id="586" r:id="rId155"/>
    <p:sldId id="587" r:id="rId156"/>
    <p:sldId id="593" r:id="rId157"/>
    <p:sldId id="580" r:id="rId158"/>
    <p:sldId id="581" r:id="rId159"/>
    <p:sldId id="582" r:id="rId160"/>
    <p:sldId id="611" r:id="rId161"/>
    <p:sldId id="612" r:id="rId162"/>
    <p:sldId id="613" r:id="rId163"/>
    <p:sldId id="614" r:id="rId164"/>
    <p:sldId id="594" r:id="rId165"/>
    <p:sldId id="595" r:id="rId166"/>
    <p:sldId id="572" r:id="rId167"/>
    <p:sldId id="571" r:id="rId168"/>
    <p:sldId id="608" r:id="rId169"/>
    <p:sldId id="574" r:id="rId170"/>
    <p:sldId id="576" r:id="rId171"/>
    <p:sldId id="597" r:id="rId172"/>
    <p:sldId id="596" r:id="rId173"/>
    <p:sldId id="598" r:id="rId174"/>
    <p:sldId id="599" r:id="rId175"/>
    <p:sldId id="600" r:id="rId176"/>
    <p:sldId id="601" r:id="rId177"/>
    <p:sldId id="634" r:id="rId178"/>
    <p:sldId id="633" r:id="rId179"/>
    <p:sldId id="636" r:id="rId180"/>
    <p:sldId id="635" r:id="rId181"/>
    <p:sldId id="276" r:id="rId182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FD33"/>
    <a:srgbClr val="0000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81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06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slide" Target="slides/slide171.xml"/><Relationship Id="rId180" Type="http://schemas.openxmlformats.org/officeDocument/2006/relationships/slide" Target="slides/slide179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viewProps" Target="view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theme" Target="theme/theme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image" Target="../media/image4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e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emf"/><Relationship Id="rId1" Type="http://schemas.openxmlformats.org/officeDocument/2006/relationships/image" Target="../media/image85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e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emf"/><Relationship Id="rId1" Type="http://schemas.openxmlformats.org/officeDocument/2006/relationships/image" Target="../media/image116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8.e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emf"/><Relationship Id="rId1" Type="http://schemas.openxmlformats.org/officeDocument/2006/relationships/image" Target="../media/image119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2.e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emf"/><Relationship Id="rId1" Type="http://schemas.openxmlformats.org/officeDocument/2006/relationships/image" Target="../media/image123.e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emf"/><Relationship Id="rId2" Type="http://schemas.openxmlformats.org/officeDocument/2006/relationships/image" Target="../media/image126.emf"/><Relationship Id="rId1" Type="http://schemas.openxmlformats.org/officeDocument/2006/relationships/image" Target="../media/image125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8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9.e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emf"/><Relationship Id="rId2" Type="http://schemas.openxmlformats.org/officeDocument/2006/relationships/image" Target="../media/image130.emf"/><Relationship Id="rId1" Type="http://schemas.openxmlformats.org/officeDocument/2006/relationships/image" Target="../media/image129.e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emf"/><Relationship Id="rId2" Type="http://schemas.openxmlformats.org/officeDocument/2006/relationships/image" Target="../media/image133.emf"/><Relationship Id="rId1" Type="http://schemas.openxmlformats.org/officeDocument/2006/relationships/image" Target="../media/image132.emf"/></Relationships>
</file>

<file path=ppt/drawings/_rels/vmlDrawing2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emf"/><Relationship Id="rId1" Type="http://schemas.openxmlformats.org/officeDocument/2006/relationships/image" Target="../media/image135.e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emf"/><Relationship Id="rId2" Type="http://schemas.openxmlformats.org/officeDocument/2006/relationships/image" Target="../media/image138.emf"/><Relationship Id="rId1" Type="http://schemas.openxmlformats.org/officeDocument/2006/relationships/image" Target="../media/image137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0.e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emf"/><Relationship Id="rId2" Type="http://schemas.openxmlformats.org/officeDocument/2006/relationships/image" Target="../media/image142.emf"/><Relationship Id="rId1" Type="http://schemas.openxmlformats.org/officeDocument/2006/relationships/image" Target="../media/image141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4.emf"/></Relationships>
</file>

<file path=ppt/drawings/_rels/vmlDrawing2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emf"/><Relationship Id="rId2" Type="http://schemas.openxmlformats.org/officeDocument/2006/relationships/image" Target="../media/image146.emf"/><Relationship Id="rId1" Type="http://schemas.openxmlformats.org/officeDocument/2006/relationships/image" Target="../media/image145.emf"/><Relationship Id="rId4" Type="http://schemas.openxmlformats.org/officeDocument/2006/relationships/image" Target="../media/image148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9.emf"/></Relationships>
</file>

<file path=ppt/drawings/_rels/vmlDrawing2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emf"/><Relationship Id="rId2" Type="http://schemas.openxmlformats.org/officeDocument/2006/relationships/image" Target="../media/image151.emf"/><Relationship Id="rId1" Type="http://schemas.openxmlformats.org/officeDocument/2006/relationships/image" Target="../media/image150.emf"/><Relationship Id="rId6" Type="http://schemas.openxmlformats.org/officeDocument/2006/relationships/image" Target="../media/image155.emf"/><Relationship Id="rId5" Type="http://schemas.openxmlformats.org/officeDocument/2006/relationships/image" Target="../media/image154.emf"/><Relationship Id="rId4" Type="http://schemas.openxmlformats.org/officeDocument/2006/relationships/image" Target="../media/image153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image" Target="../media/image11.emf"/></Relationships>
</file>

<file path=ppt/drawings/_rels/vmlDrawing3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emf"/><Relationship Id="rId2" Type="http://schemas.openxmlformats.org/officeDocument/2006/relationships/image" Target="../media/image157.emf"/><Relationship Id="rId1" Type="http://schemas.openxmlformats.org/officeDocument/2006/relationships/image" Target="../media/image156.emf"/></Relationships>
</file>

<file path=ppt/drawings/_rels/vmlDrawing3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emf"/><Relationship Id="rId1" Type="http://schemas.openxmlformats.org/officeDocument/2006/relationships/image" Target="../media/image159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1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2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3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5.emf"/></Relationships>
</file>

<file path=ppt/drawings/_rels/vmlDrawing3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emf"/><Relationship Id="rId2" Type="http://schemas.openxmlformats.org/officeDocument/2006/relationships/image" Target="../media/image167.emf"/><Relationship Id="rId1" Type="http://schemas.openxmlformats.org/officeDocument/2006/relationships/image" Target="../media/image166.emf"/><Relationship Id="rId5" Type="http://schemas.openxmlformats.org/officeDocument/2006/relationships/image" Target="../media/image170.emf"/><Relationship Id="rId4" Type="http://schemas.openxmlformats.org/officeDocument/2006/relationships/image" Target="../media/image169.emf"/></Relationships>
</file>

<file path=ppt/drawings/_rels/vmlDrawing3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emf"/><Relationship Id="rId2" Type="http://schemas.openxmlformats.org/officeDocument/2006/relationships/image" Target="../media/image172.emf"/><Relationship Id="rId1" Type="http://schemas.openxmlformats.org/officeDocument/2006/relationships/image" Target="../media/image171.emf"/><Relationship Id="rId5" Type="http://schemas.openxmlformats.org/officeDocument/2006/relationships/image" Target="../media/image175.emf"/><Relationship Id="rId4" Type="http://schemas.openxmlformats.org/officeDocument/2006/relationships/image" Target="../media/image174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0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6.wmf"/></Relationships>
</file>

<file path=ppt/drawings/_rels/vmlDrawing4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emf"/><Relationship Id="rId1" Type="http://schemas.openxmlformats.org/officeDocument/2006/relationships/image" Target="../media/image222.emf"/></Relationships>
</file>

<file path=ppt/drawings/_rels/vmlDrawing4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emf"/><Relationship Id="rId1" Type="http://schemas.openxmlformats.org/officeDocument/2006/relationships/image" Target="../media/image224.emf"/></Relationships>
</file>

<file path=ppt/drawings/_rels/vmlDrawing4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emf"/><Relationship Id="rId1" Type="http://schemas.openxmlformats.org/officeDocument/2006/relationships/image" Target="../media/image227.emf"/></Relationships>
</file>

<file path=ppt/drawings/_rels/vmlDrawing4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emf"/><Relationship Id="rId2" Type="http://schemas.openxmlformats.org/officeDocument/2006/relationships/image" Target="../media/image230.emf"/><Relationship Id="rId1" Type="http://schemas.openxmlformats.org/officeDocument/2006/relationships/image" Target="../media/image229.emf"/></Relationships>
</file>

<file path=ppt/drawings/_rels/vmlDrawing4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emf"/><Relationship Id="rId2" Type="http://schemas.openxmlformats.org/officeDocument/2006/relationships/image" Target="../media/image233.emf"/><Relationship Id="rId1" Type="http://schemas.openxmlformats.org/officeDocument/2006/relationships/image" Target="../media/image232.e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6.e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7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image" Target="../media/image15.emf"/><Relationship Id="rId4" Type="http://schemas.openxmlformats.org/officeDocument/2006/relationships/image" Target="../media/image18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image" Target="../media/image2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image" Target="../media/image7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>
            <a:extLst>
              <a:ext uri="{FF2B5EF4-FFF2-40B4-BE49-F238E27FC236}">
                <a16:creationId xmlns:a16="http://schemas.microsoft.com/office/drawing/2014/main" id="{C3E960B7-3228-4425-813F-CCB043ED6A02}"/>
              </a:ext>
            </a:extLst>
          </p:cNvPr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pt-BR" altLang="pt-BR" noProof="0"/>
              <a:t>Clique para editar o estilo do título mestre</a:t>
            </a:r>
          </a:p>
        </p:txBody>
      </p:sp>
      <p:sp>
        <p:nvSpPr>
          <p:cNvPr id="227331" name="Rectangle 3">
            <a:extLst>
              <a:ext uri="{FF2B5EF4-FFF2-40B4-BE49-F238E27FC236}">
                <a16:creationId xmlns:a16="http://schemas.microsoft.com/office/drawing/2014/main" id="{F01DCE2D-E9B9-4EEF-8A86-F8B78A57FBCA}"/>
              </a:ext>
            </a:extLst>
          </p:cNvPr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pt-BR" altLang="pt-BR" noProof="0"/>
              <a:t>Clique para editar o estilo do subtítulo mestre</a:t>
            </a:r>
          </a:p>
        </p:txBody>
      </p:sp>
      <p:sp>
        <p:nvSpPr>
          <p:cNvPr id="227332" name="Rectangle 4">
            <a:extLst>
              <a:ext uri="{FF2B5EF4-FFF2-40B4-BE49-F238E27FC236}">
                <a16:creationId xmlns:a16="http://schemas.microsoft.com/office/drawing/2014/main" id="{678C918A-3BAA-4AD1-8E8C-5D3DABD90C8B}"/>
              </a:ext>
            </a:extLst>
          </p:cNvPr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227333" name="Rectangle 5">
            <a:extLst>
              <a:ext uri="{FF2B5EF4-FFF2-40B4-BE49-F238E27FC236}">
                <a16:creationId xmlns:a16="http://schemas.microsoft.com/office/drawing/2014/main" id="{F8E40B8D-650A-4A9E-BB9E-CE30508950E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227334" name="Rectangle 6">
            <a:extLst>
              <a:ext uri="{FF2B5EF4-FFF2-40B4-BE49-F238E27FC236}">
                <a16:creationId xmlns:a16="http://schemas.microsoft.com/office/drawing/2014/main" id="{B836E758-AE67-495E-AEA8-BCF093F95ED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C6630C0C-37D2-4BB8-A8C1-08A04CD17FAF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DFB8CA-C6D5-432C-B311-2BBF770B4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1B0B302-89DE-4EF3-896E-E3C2C1D702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5502319-8078-47D3-9D8D-A7014E419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D092B2F-76CB-42DA-BD8E-16AF18EA6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320C002-A0D7-417A-A25E-7DF42B26E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74A206-B92B-41DA-A721-A6FF63C25D2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87815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2488EAD-EE29-4E75-A567-9548F765A6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044DF1D-4254-4539-B825-A0D8833A2B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7ADF313-7EAD-4DAA-B86C-500308EAA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79BDAA5-C76F-41BA-96C6-BF0353472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3E9F14A-EA11-459F-B916-D17BB0B27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DDA15D-44F5-4A9A-8C5F-587F85428BF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94176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DC0507-606B-4780-8768-5A0EEB669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9EBE3AB-4D0A-4480-BD91-9CCED3C3CD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CD52CF8-DB08-4C48-A8CD-7DC730A1B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D8BBCC3-5CC3-4DAD-9715-F300B23DC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1AEAD95-642D-4146-A7BF-C158321AF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E45E70-2803-4D78-8C09-40E48674573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80963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9F9B5B-3100-4C86-AEAF-793E02063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74A1A37-4962-46DE-A8EA-DDFDFB4F8C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D5BD484-C1CB-45E4-8E66-55ECADB52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486C0FB-F3C3-4F3B-9427-C0A7267D2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316908A-3A6A-496B-9D02-E876737FC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BCDA7B-2649-4D68-BE38-B7B1BE9ADC7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22008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71759E-036F-43F2-8E3A-B587E0C56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5ABA7B0-A618-4AFF-A661-98006A44A6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B3EEEA9-3CD1-4615-938D-07ED04404F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62D45AE-BDBC-487F-9BE6-F2D2E3E10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E2AF217-E7C4-4CD3-8F33-40AD988BB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0C212AA-1DC6-4688-BF1D-92AB6971E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1D77E5-2325-416F-9878-66FB95076E7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04323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B2033F-C5BA-4379-BD9A-77F87E325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E9DAA01-7956-4A2B-A2B2-0C7217C81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A123480-59D1-4DF8-B3A4-508DE0E77F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5CD6059-87CE-4DEC-97C6-55441069BE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3EC8F6E-6471-482D-976E-A42573191A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B946C992-B06C-4440-B337-00D7B0BD7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F7DDE369-D4C3-4C2A-ACA0-D5A7C80FE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DC9CEB3D-5C8D-419C-BD8E-363F0D7D8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202289-2480-4334-9D99-E5E067B54FF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1102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883B34-6314-4852-8C58-F5BE8F500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CF3E337-6E80-45EC-AC24-BF2DCA4B2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57762221-D754-46A9-B2C1-85A2BBBF7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F7191C1-DC49-4BC7-889C-04E5F17CB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CCCC2F-43BB-414A-B0BC-8FD292F58E1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462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E9EFC2BF-CFDA-4DB4-869C-33093681E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CC986673-6080-4C10-B133-ACFC27E12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A32EB23-7138-4B48-9DC1-92B5F4C48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338B7A-8035-43FE-9198-97F9B841872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02570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F68DDC-6035-4CA8-A28C-326556758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87BC5E3-224F-4104-8E49-7BE7DC4748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2736812-A11D-4435-8E25-6A49AB4FE6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75E2306-5F91-4892-8B70-A95CE7ED6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13360ED-4172-4E7B-A179-9AF1C7D93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8D9F016-CC38-43F8-8777-48543AB5B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434449-0668-4BDB-BD1B-704A5CF7F58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47872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680B91-FECA-4BBC-A9FE-64BC5E026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8807137-C459-4A9D-AFAB-9064ABA40C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7BF417A-139A-414D-B564-3323EABC53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61B440B-58EF-47E6-B919-3E8ACB848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8B76EF7-A241-4BC5-8E3E-17F5BE3B8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52EA03E-02D0-4AD0-98AA-1C3F8C846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20C57B-7031-4F8C-8868-E9436BF682B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76921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>
            <a:extLst>
              <a:ext uri="{FF2B5EF4-FFF2-40B4-BE49-F238E27FC236}">
                <a16:creationId xmlns:a16="http://schemas.microsoft.com/office/drawing/2014/main" id="{B40B9F6A-F832-42BA-BC4E-94BED1217A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226307" name="Rectangle 3">
            <a:extLst>
              <a:ext uri="{FF2B5EF4-FFF2-40B4-BE49-F238E27FC236}">
                <a16:creationId xmlns:a16="http://schemas.microsoft.com/office/drawing/2014/main" id="{A2B4B6E2-F05A-4B2E-88FE-FDD1F1BB14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226308" name="Rectangle 4">
            <a:extLst>
              <a:ext uri="{FF2B5EF4-FFF2-40B4-BE49-F238E27FC236}">
                <a16:creationId xmlns:a16="http://schemas.microsoft.com/office/drawing/2014/main" id="{94AE0B0C-09A3-47BE-94C1-6E75690F21C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b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endParaRPr lang="pt-BR" altLang="pt-BR"/>
          </a:p>
        </p:txBody>
      </p:sp>
      <p:sp>
        <p:nvSpPr>
          <p:cNvPr id="226309" name="Rectangle 5">
            <a:extLst>
              <a:ext uri="{FF2B5EF4-FFF2-40B4-BE49-F238E27FC236}">
                <a16:creationId xmlns:a16="http://schemas.microsoft.com/office/drawing/2014/main" id="{EA9289C3-1F27-4BC5-9C3F-F9E0C2BB6A9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b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endParaRPr lang="pt-BR" altLang="pt-BR"/>
          </a:p>
        </p:txBody>
      </p:sp>
      <p:sp>
        <p:nvSpPr>
          <p:cNvPr id="226310" name="Rectangle 6">
            <a:extLst>
              <a:ext uri="{FF2B5EF4-FFF2-40B4-BE49-F238E27FC236}">
                <a16:creationId xmlns:a16="http://schemas.microsoft.com/office/drawing/2014/main" id="{C843319C-F892-4243-A78D-A0CA4E00150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b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fld id="{1BC05CB6-7203-4D6B-907C-EC3654019AD9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7" Type="http://schemas.openxmlformats.org/officeDocument/2006/relationships/image" Target="../media/image11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29.bin"/><Relationship Id="rId5" Type="http://schemas.openxmlformats.org/officeDocument/2006/relationships/image" Target="../media/image116.emf"/><Relationship Id="rId4" Type="http://schemas.openxmlformats.org/officeDocument/2006/relationships/oleObject" Target="../embeddings/oleObject28.bin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118.emf"/><Relationship Id="rId4" Type="http://schemas.openxmlformats.org/officeDocument/2006/relationships/oleObject" Target="../embeddings/oleObject30.bin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7" Type="http://schemas.openxmlformats.org/officeDocument/2006/relationships/image" Target="../media/image120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32.bin"/><Relationship Id="rId5" Type="http://schemas.openxmlformats.org/officeDocument/2006/relationships/image" Target="../media/image119.emf"/><Relationship Id="rId4" Type="http://schemas.openxmlformats.org/officeDocument/2006/relationships/oleObject" Target="../embeddings/oleObject31.bin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122.emf"/><Relationship Id="rId4" Type="http://schemas.openxmlformats.org/officeDocument/2006/relationships/oleObject" Target="../embeddings/oleObject33.bin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7" Type="http://schemas.openxmlformats.org/officeDocument/2006/relationships/image" Target="../media/image12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35.bin"/><Relationship Id="rId5" Type="http://schemas.openxmlformats.org/officeDocument/2006/relationships/image" Target="../media/image123.emf"/><Relationship Id="rId4" Type="http://schemas.openxmlformats.org/officeDocument/2006/relationships/oleObject" Target="../embeddings/oleObject34.bin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8.bin"/><Relationship Id="rId3" Type="http://schemas.openxmlformats.org/officeDocument/2006/relationships/image" Target="../media/image2.wmf"/><Relationship Id="rId7" Type="http://schemas.openxmlformats.org/officeDocument/2006/relationships/image" Target="../media/image126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37.bin"/><Relationship Id="rId5" Type="http://schemas.openxmlformats.org/officeDocument/2006/relationships/image" Target="../media/image125.emf"/><Relationship Id="rId4" Type="http://schemas.openxmlformats.org/officeDocument/2006/relationships/oleObject" Target="../embeddings/oleObject36.bin"/><Relationship Id="rId9" Type="http://schemas.openxmlformats.org/officeDocument/2006/relationships/image" Target="../media/image127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128.emf"/><Relationship Id="rId4" Type="http://schemas.openxmlformats.org/officeDocument/2006/relationships/oleObject" Target="../embeddings/oleObject39.bin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2.bin"/><Relationship Id="rId3" Type="http://schemas.openxmlformats.org/officeDocument/2006/relationships/image" Target="../media/image2.wmf"/><Relationship Id="rId7" Type="http://schemas.openxmlformats.org/officeDocument/2006/relationships/image" Target="../media/image130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41.bin"/><Relationship Id="rId5" Type="http://schemas.openxmlformats.org/officeDocument/2006/relationships/image" Target="../media/image129.emf"/><Relationship Id="rId4" Type="http://schemas.openxmlformats.org/officeDocument/2006/relationships/oleObject" Target="../embeddings/oleObject40.bin"/><Relationship Id="rId9" Type="http://schemas.openxmlformats.org/officeDocument/2006/relationships/image" Target="../media/image131.emf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5.bin"/><Relationship Id="rId3" Type="http://schemas.openxmlformats.org/officeDocument/2006/relationships/image" Target="../media/image2.wmf"/><Relationship Id="rId7" Type="http://schemas.openxmlformats.org/officeDocument/2006/relationships/image" Target="../media/image133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44.bin"/><Relationship Id="rId5" Type="http://schemas.openxmlformats.org/officeDocument/2006/relationships/image" Target="../media/image132.emf"/><Relationship Id="rId4" Type="http://schemas.openxmlformats.org/officeDocument/2006/relationships/oleObject" Target="../embeddings/oleObject43.bin"/><Relationship Id="rId9" Type="http://schemas.openxmlformats.org/officeDocument/2006/relationships/image" Target="../media/image134.emf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7" Type="http://schemas.openxmlformats.org/officeDocument/2006/relationships/image" Target="../media/image136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47.bin"/><Relationship Id="rId5" Type="http://schemas.openxmlformats.org/officeDocument/2006/relationships/image" Target="../media/image135.emf"/><Relationship Id="rId4" Type="http://schemas.openxmlformats.org/officeDocument/2006/relationships/oleObject" Target="../embeddings/oleObject46.bin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0.bin"/><Relationship Id="rId3" Type="http://schemas.openxmlformats.org/officeDocument/2006/relationships/image" Target="../media/image2.wmf"/><Relationship Id="rId7" Type="http://schemas.openxmlformats.org/officeDocument/2006/relationships/image" Target="../media/image138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49.bin"/><Relationship Id="rId5" Type="http://schemas.openxmlformats.org/officeDocument/2006/relationships/image" Target="../media/image137.emf"/><Relationship Id="rId4" Type="http://schemas.openxmlformats.org/officeDocument/2006/relationships/oleObject" Target="../embeddings/oleObject48.bin"/><Relationship Id="rId9" Type="http://schemas.openxmlformats.org/officeDocument/2006/relationships/image" Target="../media/image139.emf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5" Type="http://schemas.openxmlformats.org/officeDocument/2006/relationships/image" Target="../media/image140.emf"/><Relationship Id="rId4" Type="http://schemas.openxmlformats.org/officeDocument/2006/relationships/oleObject" Target="../embeddings/oleObject51.bin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4.bin"/><Relationship Id="rId3" Type="http://schemas.openxmlformats.org/officeDocument/2006/relationships/image" Target="../media/image2.wmf"/><Relationship Id="rId7" Type="http://schemas.openxmlformats.org/officeDocument/2006/relationships/image" Target="../media/image14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6" Type="http://schemas.openxmlformats.org/officeDocument/2006/relationships/oleObject" Target="../embeddings/oleObject53.bin"/><Relationship Id="rId5" Type="http://schemas.openxmlformats.org/officeDocument/2006/relationships/image" Target="../media/image141.emf"/><Relationship Id="rId4" Type="http://schemas.openxmlformats.org/officeDocument/2006/relationships/oleObject" Target="../embeddings/oleObject52.bin"/><Relationship Id="rId9" Type="http://schemas.openxmlformats.org/officeDocument/2006/relationships/image" Target="../media/image143.emf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5" Type="http://schemas.openxmlformats.org/officeDocument/2006/relationships/image" Target="../media/image144.emf"/><Relationship Id="rId4" Type="http://schemas.openxmlformats.org/officeDocument/2006/relationships/oleObject" Target="../embeddings/oleObject55.bin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8.bin"/><Relationship Id="rId3" Type="http://schemas.openxmlformats.org/officeDocument/2006/relationships/image" Target="../media/image2.wmf"/><Relationship Id="rId7" Type="http://schemas.openxmlformats.org/officeDocument/2006/relationships/image" Target="../media/image146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Relationship Id="rId6" Type="http://schemas.openxmlformats.org/officeDocument/2006/relationships/oleObject" Target="../embeddings/oleObject57.bin"/><Relationship Id="rId11" Type="http://schemas.openxmlformats.org/officeDocument/2006/relationships/image" Target="../media/image148.emf"/><Relationship Id="rId5" Type="http://schemas.openxmlformats.org/officeDocument/2006/relationships/image" Target="../media/image145.emf"/><Relationship Id="rId10" Type="http://schemas.openxmlformats.org/officeDocument/2006/relationships/oleObject" Target="../embeddings/oleObject59.bin"/><Relationship Id="rId4" Type="http://schemas.openxmlformats.org/officeDocument/2006/relationships/oleObject" Target="../embeddings/oleObject56.bin"/><Relationship Id="rId9" Type="http://schemas.openxmlformats.org/officeDocument/2006/relationships/image" Target="../media/image147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8.vml"/><Relationship Id="rId5" Type="http://schemas.openxmlformats.org/officeDocument/2006/relationships/image" Target="../media/image149.emf"/><Relationship Id="rId4" Type="http://schemas.openxmlformats.org/officeDocument/2006/relationships/oleObject" Target="../embeddings/oleObject60.bin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3.bin"/><Relationship Id="rId13" Type="http://schemas.openxmlformats.org/officeDocument/2006/relationships/image" Target="../media/image154.emf"/><Relationship Id="rId3" Type="http://schemas.openxmlformats.org/officeDocument/2006/relationships/image" Target="../media/image2.wmf"/><Relationship Id="rId7" Type="http://schemas.openxmlformats.org/officeDocument/2006/relationships/image" Target="../media/image151.emf"/><Relationship Id="rId12" Type="http://schemas.openxmlformats.org/officeDocument/2006/relationships/oleObject" Target="../embeddings/oleObject6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9.vml"/><Relationship Id="rId6" Type="http://schemas.openxmlformats.org/officeDocument/2006/relationships/oleObject" Target="../embeddings/oleObject62.bin"/><Relationship Id="rId11" Type="http://schemas.openxmlformats.org/officeDocument/2006/relationships/image" Target="../media/image153.emf"/><Relationship Id="rId5" Type="http://schemas.openxmlformats.org/officeDocument/2006/relationships/image" Target="../media/image150.emf"/><Relationship Id="rId15" Type="http://schemas.openxmlformats.org/officeDocument/2006/relationships/image" Target="../media/image155.emf"/><Relationship Id="rId10" Type="http://schemas.openxmlformats.org/officeDocument/2006/relationships/oleObject" Target="../embeddings/oleObject64.bin"/><Relationship Id="rId4" Type="http://schemas.openxmlformats.org/officeDocument/2006/relationships/oleObject" Target="../embeddings/oleObject61.bin"/><Relationship Id="rId9" Type="http://schemas.openxmlformats.org/officeDocument/2006/relationships/image" Target="../media/image152.emf"/><Relationship Id="rId14" Type="http://schemas.openxmlformats.org/officeDocument/2006/relationships/oleObject" Target="../embeddings/oleObject66.bin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9.bin"/><Relationship Id="rId3" Type="http://schemas.openxmlformats.org/officeDocument/2006/relationships/image" Target="../media/image2.wmf"/><Relationship Id="rId7" Type="http://schemas.openxmlformats.org/officeDocument/2006/relationships/image" Target="../media/image15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0.vml"/><Relationship Id="rId6" Type="http://schemas.openxmlformats.org/officeDocument/2006/relationships/oleObject" Target="../embeddings/oleObject68.bin"/><Relationship Id="rId5" Type="http://schemas.openxmlformats.org/officeDocument/2006/relationships/image" Target="../media/image156.emf"/><Relationship Id="rId4" Type="http://schemas.openxmlformats.org/officeDocument/2006/relationships/oleObject" Target="../embeddings/oleObject67.bin"/><Relationship Id="rId9" Type="http://schemas.openxmlformats.org/officeDocument/2006/relationships/image" Target="../media/image158.emf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7" Type="http://schemas.openxmlformats.org/officeDocument/2006/relationships/image" Target="../media/image160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1.vml"/><Relationship Id="rId6" Type="http://schemas.openxmlformats.org/officeDocument/2006/relationships/oleObject" Target="../embeddings/oleObject71.bin"/><Relationship Id="rId5" Type="http://schemas.openxmlformats.org/officeDocument/2006/relationships/image" Target="../media/image159.emf"/><Relationship Id="rId4" Type="http://schemas.openxmlformats.org/officeDocument/2006/relationships/oleObject" Target="../embeddings/oleObject70.bin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2.vml"/><Relationship Id="rId5" Type="http://schemas.openxmlformats.org/officeDocument/2006/relationships/image" Target="../media/image161.emf"/><Relationship Id="rId4" Type="http://schemas.openxmlformats.org/officeDocument/2006/relationships/oleObject" Target="../embeddings/oleObject72.bin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3.vml"/><Relationship Id="rId5" Type="http://schemas.openxmlformats.org/officeDocument/2006/relationships/image" Target="../media/image162.emf"/><Relationship Id="rId4" Type="http://schemas.openxmlformats.org/officeDocument/2006/relationships/oleObject" Target="../embeddings/oleObject73.bin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4.vml"/><Relationship Id="rId5" Type="http://schemas.openxmlformats.org/officeDocument/2006/relationships/image" Target="../media/image163.emf"/><Relationship Id="rId4" Type="http://schemas.openxmlformats.org/officeDocument/2006/relationships/oleObject" Target="../embeddings/oleObject74.bin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5.vml"/><Relationship Id="rId5" Type="http://schemas.openxmlformats.org/officeDocument/2006/relationships/image" Target="../media/image164.emf"/><Relationship Id="rId4" Type="http://schemas.openxmlformats.org/officeDocument/2006/relationships/oleObject" Target="../embeddings/oleObject75.bin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6.vml"/><Relationship Id="rId5" Type="http://schemas.openxmlformats.org/officeDocument/2006/relationships/image" Target="../media/image165.emf"/><Relationship Id="rId4" Type="http://schemas.openxmlformats.org/officeDocument/2006/relationships/oleObject" Target="../embeddings/oleObject76.bin"/></Relationships>
</file>

<file path=ppt/slides/_rels/slide1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9.bin"/><Relationship Id="rId13" Type="http://schemas.openxmlformats.org/officeDocument/2006/relationships/image" Target="../media/image170.emf"/><Relationship Id="rId3" Type="http://schemas.openxmlformats.org/officeDocument/2006/relationships/image" Target="../media/image2.wmf"/><Relationship Id="rId7" Type="http://schemas.openxmlformats.org/officeDocument/2006/relationships/image" Target="../media/image167.emf"/><Relationship Id="rId12" Type="http://schemas.openxmlformats.org/officeDocument/2006/relationships/oleObject" Target="../embeddings/oleObject8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7.vml"/><Relationship Id="rId6" Type="http://schemas.openxmlformats.org/officeDocument/2006/relationships/oleObject" Target="../embeddings/oleObject78.bin"/><Relationship Id="rId11" Type="http://schemas.openxmlformats.org/officeDocument/2006/relationships/image" Target="../media/image169.emf"/><Relationship Id="rId5" Type="http://schemas.openxmlformats.org/officeDocument/2006/relationships/image" Target="../media/image166.emf"/><Relationship Id="rId10" Type="http://schemas.openxmlformats.org/officeDocument/2006/relationships/oleObject" Target="../embeddings/oleObject80.bin"/><Relationship Id="rId4" Type="http://schemas.openxmlformats.org/officeDocument/2006/relationships/oleObject" Target="../embeddings/oleObject77.bin"/><Relationship Id="rId9" Type="http://schemas.openxmlformats.org/officeDocument/2006/relationships/image" Target="../media/image168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.xml"/></Relationships>
</file>

<file path=ppt/slides/_rels/slide1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4.bin"/><Relationship Id="rId13" Type="http://schemas.openxmlformats.org/officeDocument/2006/relationships/image" Target="../media/image175.emf"/><Relationship Id="rId3" Type="http://schemas.openxmlformats.org/officeDocument/2006/relationships/image" Target="../media/image2.wmf"/><Relationship Id="rId7" Type="http://schemas.openxmlformats.org/officeDocument/2006/relationships/image" Target="../media/image172.emf"/><Relationship Id="rId12" Type="http://schemas.openxmlformats.org/officeDocument/2006/relationships/oleObject" Target="../embeddings/oleObject8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8.vml"/><Relationship Id="rId6" Type="http://schemas.openxmlformats.org/officeDocument/2006/relationships/oleObject" Target="../embeddings/oleObject83.bin"/><Relationship Id="rId11" Type="http://schemas.openxmlformats.org/officeDocument/2006/relationships/image" Target="../media/image174.emf"/><Relationship Id="rId5" Type="http://schemas.openxmlformats.org/officeDocument/2006/relationships/image" Target="../media/image171.emf"/><Relationship Id="rId10" Type="http://schemas.openxmlformats.org/officeDocument/2006/relationships/oleObject" Target="../embeddings/oleObject85.bin"/><Relationship Id="rId4" Type="http://schemas.openxmlformats.org/officeDocument/2006/relationships/oleObject" Target="../embeddings/oleObject82.bin"/><Relationship Id="rId9" Type="http://schemas.openxmlformats.org/officeDocument/2006/relationships/image" Target="../media/image173.emf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6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7.jpe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9.jpeg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1.jpe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3.jpe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wmf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7.jpe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2.jpe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4.jpe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wmf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wmf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39.vml"/><Relationship Id="rId5" Type="http://schemas.openxmlformats.org/officeDocument/2006/relationships/image" Target="../media/image200.wmf"/><Relationship Id="rId4" Type="http://schemas.openxmlformats.org/officeDocument/2006/relationships/image" Target="../media/image2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9.jpeg"/><Relationship Id="rId7" Type="http://schemas.openxmlformats.org/officeDocument/2006/relationships/oleObject" Target="../embeddings/oleObject13.bin"/><Relationship Id="rId12" Type="http://schemas.openxmlformats.org/officeDocument/2006/relationships/image" Target="../media/image18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5.emf"/><Relationship Id="rId11" Type="http://schemas.openxmlformats.org/officeDocument/2006/relationships/oleObject" Target="../embeddings/oleObject15.bin"/><Relationship Id="rId5" Type="http://schemas.openxmlformats.org/officeDocument/2006/relationships/oleObject" Target="../embeddings/oleObject12.bin"/><Relationship Id="rId10" Type="http://schemas.openxmlformats.org/officeDocument/2006/relationships/image" Target="../media/image17.emf"/><Relationship Id="rId4" Type="http://schemas.openxmlformats.org/officeDocument/2006/relationships/image" Target="../media/image2.wmf"/><Relationship Id="rId9" Type="http://schemas.openxmlformats.org/officeDocument/2006/relationships/oleObject" Target="../embeddings/oleObject14.bin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wmf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3.jpe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5.jpe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control" Target="../activeX/activeX2.xml"/><Relationship Id="rId1" Type="http://schemas.openxmlformats.org/officeDocument/2006/relationships/vmlDrawing" Target="../drawings/vmlDrawing40.vml"/><Relationship Id="rId5" Type="http://schemas.openxmlformats.org/officeDocument/2006/relationships/image" Target="../media/image206.wmf"/><Relationship Id="rId4" Type="http://schemas.openxmlformats.org/officeDocument/2006/relationships/image" Target="../media/image2.wmf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8.jpe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9.jpeg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1.jpe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2.jpe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wmf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7.jpe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9.jpe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1.jpeg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7" Type="http://schemas.openxmlformats.org/officeDocument/2006/relationships/image" Target="../media/image223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1.vml"/><Relationship Id="rId6" Type="http://schemas.openxmlformats.org/officeDocument/2006/relationships/oleObject" Target="../embeddings/oleObject88.bin"/><Relationship Id="rId5" Type="http://schemas.openxmlformats.org/officeDocument/2006/relationships/image" Target="../media/image222.emf"/><Relationship Id="rId4" Type="http://schemas.openxmlformats.org/officeDocument/2006/relationships/oleObject" Target="../embeddings/oleObject87.bin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.xml"/></Relationships>
</file>

<file path=ppt/slides/_rels/slide1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6.jpeg"/><Relationship Id="rId3" Type="http://schemas.openxmlformats.org/officeDocument/2006/relationships/image" Target="../media/image2.wmf"/><Relationship Id="rId7" Type="http://schemas.openxmlformats.org/officeDocument/2006/relationships/image" Target="../media/image225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2.vml"/><Relationship Id="rId6" Type="http://schemas.openxmlformats.org/officeDocument/2006/relationships/oleObject" Target="../embeddings/oleObject90.bin"/><Relationship Id="rId5" Type="http://schemas.openxmlformats.org/officeDocument/2006/relationships/image" Target="../media/image224.emf"/><Relationship Id="rId4" Type="http://schemas.openxmlformats.org/officeDocument/2006/relationships/oleObject" Target="../embeddings/oleObject89.bin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7" Type="http://schemas.openxmlformats.org/officeDocument/2006/relationships/image" Target="../media/image228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3.vml"/><Relationship Id="rId6" Type="http://schemas.openxmlformats.org/officeDocument/2006/relationships/oleObject" Target="../embeddings/oleObject92.bin"/><Relationship Id="rId5" Type="http://schemas.openxmlformats.org/officeDocument/2006/relationships/image" Target="../media/image227.emf"/><Relationship Id="rId4" Type="http://schemas.openxmlformats.org/officeDocument/2006/relationships/oleObject" Target="../embeddings/oleObject91.bin"/></Relationships>
</file>

<file path=ppt/slides/_rels/slide17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5.bin"/><Relationship Id="rId3" Type="http://schemas.openxmlformats.org/officeDocument/2006/relationships/image" Target="../media/image2.wmf"/><Relationship Id="rId7" Type="http://schemas.openxmlformats.org/officeDocument/2006/relationships/image" Target="../media/image230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4.vml"/><Relationship Id="rId6" Type="http://schemas.openxmlformats.org/officeDocument/2006/relationships/oleObject" Target="../embeddings/oleObject94.bin"/><Relationship Id="rId5" Type="http://schemas.openxmlformats.org/officeDocument/2006/relationships/image" Target="../media/image229.emf"/><Relationship Id="rId4" Type="http://schemas.openxmlformats.org/officeDocument/2006/relationships/oleObject" Target="../embeddings/oleObject93.bin"/><Relationship Id="rId9" Type="http://schemas.openxmlformats.org/officeDocument/2006/relationships/image" Target="../media/image231.emf"/></Relationships>
</file>

<file path=ppt/slides/_rels/slide1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3.emf"/><Relationship Id="rId3" Type="http://schemas.openxmlformats.org/officeDocument/2006/relationships/image" Target="../media/image235.jpeg"/><Relationship Id="rId7" Type="http://schemas.openxmlformats.org/officeDocument/2006/relationships/oleObject" Target="../embeddings/oleObject9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5.vml"/><Relationship Id="rId6" Type="http://schemas.openxmlformats.org/officeDocument/2006/relationships/image" Target="../media/image232.emf"/><Relationship Id="rId5" Type="http://schemas.openxmlformats.org/officeDocument/2006/relationships/oleObject" Target="../embeddings/oleObject96.bin"/><Relationship Id="rId10" Type="http://schemas.openxmlformats.org/officeDocument/2006/relationships/image" Target="../media/image234.emf"/><Relationship Id="rId4" Type="http://schemas.openxmlformats.org/officeDocument/2006/relationships/image" Target="../media/image2.wmf"/><Relationship Id="rId9" Type="http://schemas.openxmlformats.org/officeDocument/2006/relationships/oleObject" Target="../embeddings/oleObject98.bin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6.vml"/><Relationship Id="rId5" Type="http://schemas.openxmlformats.org/officeDocument/2006/relationships/image" Target="../media/image236.emf"/><Relationship Id="rId4" Type="http://schemas.openxmlformats.org/officeDocument/2006/relationships/oleObject" Target="../embeddings/oleObject99.bin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7.vml"/><Relationship Id="rId5" Type="http://schemas.openxmlformats.org/officeDocument/2006/relationships/image" Target="../media/image237.emf"/><Relationship Id="rId4" Type="http://schemas.openxmlformats.org/officeDocument/2006/relationships/oleObject" Target="../embeddings/oleObject100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3" Type="http://schemas.openxmlformats.org/officeDocument/2006/relationships/image" Target="../media/image2.wmf"/><Relationship Id="rId7" Type="http://schemas.openxmlformats.org/officeDocument/2006/relationships/image" Target="../media/image21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20.emf"/><Relationship Id="rId4" Type="http://schemas.openxmlformats.org/officeDocument/2006/relationships/oleObject" Target="../embeddings/oleObject16.bin"/><Relationship Id="rId9" Type="http://schemas.openxmlformats.org/officeDocument/2006/relationships/image" Target="../media/image22.emf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.wmf"/><Relationship Id="rId5" Type="http://schemas.openxmlformats.org/officeDocument/2006/relationships/image" Target="../media/image23.png"/><Relationship Id="rId4" Type="http://schemas.openxmlformats.org/officeDocument/2006/relationships/oleObject" Target="../embeddings/oleObject19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53.emf"/><Relationship Id="rId4" Type="http://schemas.openxmlformats.org/officeDocument/2006/relationships/oleObject" Target="../embeddings/oleObject20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w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w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w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8.emf"/><Relationship Id="rId3" Type="http://schemas.openxmlformats.org/officeDocument/2006/relationships/image" Target="../media/image2.wmf"/><Relationship Id="rId7" Type="http://schemas.openxmlformats.org/officeDocument/2006/relationships/image" Target="../media/image5.emf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7.emf"/><Relationship Id="rId5" Type="http://schemas.openxmlformats.org/officeDocument/2006/relationships/image" Target="../media/image4.e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6.emf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emf"/><Relationship Id="rId3" Type="http://schemas.openxmlformats.org/officeDocument/2006/relationships/image" Target="../media/image45.jpeg"/><Relationship Id="rId7" Type="http://schemas.openxmlformats.org/officeDocument/2006/relationships/oleObject" Target="../embeddings/oleObject2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75.e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2.w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77.emf"/><Relationship Id="rId4" Type="http://schemas.openxmlformats.org/officeDocument/2006/relationships/oleObject" Target="../embeddings/oleObject23.bin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w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3" Type="http://schemas.openxmlformats.org/officeDocument/2006/relationships/image" Target="../media/image2.wmf"/><Relationship Id="rId7" Type="http://schemas.openxmlformats.org/officeDocument/2006/relationships/image" Target="../media/image86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25.bin"/><Relationship Id="rId5" Type="http://schemas.openxmlformats.org/officeDocument/2006/relationships/image" Target="../media/image85.emf"/><Relationship Id="rId4" Type="http://schemas.openxmlformats.org/officeDocument/2006/relationships/oleObject" Target="../embeddings/oleObject24.bin"/><Relationship Id="rId9" Type="http://schemas.openxmlformats.org/officeDocument/2006/relationships/image" Target="../media/image87.e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7" Type="http://schemas.openxmlformats.org/officeDocument/2006/relationships/image" Target="../media/image10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9.emf"/><Relationship Id="rId4" Type="http://schemas.openxmlformats.org/officeDocument/2006/relationships/oleObject" Target="../embeddings/oleObject6.bin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0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7" Type="http://schemas.openxmlformats.org/officeDocument/2006/relationships/image" Target="../media/image12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11.emf"/><Relationship Id="rId4" Type="http://schemas.openxmlformats.org/officeDocument/2006/relationships/oleObject" Target="../embeddings/oleObject8.bin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3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77.emf"/><Relationship Id="rId4" Type="http://schemas.openxmlformats.org/officeDocument/2006/relationships/oleObject" Target="../embeddings/oleObject27.bin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7" Type="http://schemas.openxmlformats.org/officeDocument/2006/relationships/image" Target="../media/image14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13.emf"/><Relationship Id="rId4" Type="http://schemas.openxmlformats.org/officeDocument/2006/relationships/oleObject" Target="../embeddings/oleObject10.bin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E9FE42EF-BACD-4BE9-ACE2-19D3D05814F8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SintraQAhgua1">
            <a:extLst>
              <a:ext uri="{FF2B5EF4-FFF2-40B4-BE49-F238E27FC236}">
                <a16:creationId xmlns:a16="http://schemas.microsoft.com/office/drawing/2014/main" id="{54D0B5F1-DB32-4543-A336-112C1923F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400" y="152400"/>
            <a:ext cx="4918075" cy="640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6" name="Rectangle 4">
            <a:extLst>
              <a:ext uri="{FF2B5EF4-FFF2-40B4-BE49-F238E27FC236}">
                <a16:creationId xmlns:a16="http://schemas.microsoft.com/office/drawing/2014/main" id="{81735CB2-0495-4CE3-B460-9E53B641B43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82575" y="476250"/>
            <a:ext cx="8466138" cy="4392613"/>
          </a:xfrm>
        </p:spPr>
        <p:txBody>
          <a:bodyPr/>
          <a:lstStyle/>
          <a:p>
            <a:r>
              <a:rPr lang="pt-BR" altLang="pt-BR" sz="3000">
                <a:solidFill>
                  <a:schemeClr val="tx1"/>
                </a:solidFill>
              </a:rPr>
              <a:t>ESCOLA POLITÉCNICA DA USP</a:t>
            </a:r>
            <a:br>
              <a:rPr lang="pt-BR" altLang="pt-BR" sz="3000">
                <a:solidFill>
                  <a:schemeClr val="tx1"/>
                </a:solidFill>
              </a:rPr>
            </a:br>
            <a:r>
              <a:rPr lang="pt-BR" altLang="pt-BR" sz="3000">
                <a:solidFill>
                  <a:schemeClr val="tx1"/>
                </a:solidFill>
              </a:rPr>
              <a:t>DEPARTAMENTO DE ENGENHARIA </a:t>
            </a:r>
            <a:br>
              <a:rPr lang="pt-BR" altLang="pt-BR" sz="3000">
                <a:solidFill>
                  <a:schemeClr val="tx1"/>
                </a:solidFill>
              </a:rPr>
            </a:br>
            <a:r>
              <a:rPr lang="pt-BR" altLang="pt-BR" sz="3000">
                <a:solidFill>
                  <a:schemeClr val="tx1"/>
                </a:solidFill>
              </a:rPr>
              <a:t>HIDRÁULICA E SANITÁRIA</a:t>
            </a:r>
            <a:br>
              <a:rPr lang="pt-BR" altLang="pt-BR" sz="3000">
                <a:solidFill>
                  <a:schemeClr val="tx1"/>
                </a:solidFill>
              </a:rPr>
            </a:br>
            <a:r>
              <a:rPr lang="pt-BR" altLang="pt-BR" sz="3000">
                <a:solidFill>
                  <a:schemeClr val="tx1"/>
                </a:solidFill>
              </a:rPr>
              <a:t>PHD 5748 – TRATAMENTO DE LODOS GERADOS EM ESTAÇÕES DE TRATAMENTO DE ÁGUAS DE ABASTECIMENTO E DE ESGOTOS SANITÁRIOS</a:t>
            </a:r>
            <a:r>
              <a:rPr lang="pt-BR" altLang="pt-BR" sz="3000"/>
              <a:t> </a:t>
            </a:r>
            <a:br>
              <a:rPr lang="pt-BR" altLang="pt-BR" sz="3000">
                <a:solidFill>
                  <a:schemeClr val="tx1"/>
                </a:solidFill>
              </a:rPr>
            </a:br>
            <a:br>
              <a:rPr lang="pt-BR" altLang="pt-BR" sz="3000">
                <a:solidFill>
                  <a:schemeClr val="tx1"/>
                </a:solidFill>
              </a:rPr>
            </a:br>
            <a:r>
              <a:rPr lang="pt-BR" altLang="pt-BR" sz="3000">
                <a:solidFill>
                  <a:schemeClr val="tx1"/>
                </a:solidFill>
              </a:rPr>
              <a:t>ADENSAMENTO DE LODOS DE ETAs E ETEs</a:t>
            </a:r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D4A0B575-5282-486C-886C-6DDE07091A1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020763" y="5254625"/>
            <a:ext cx="7448550" cy="911225"/>
          </a:xfrm>
        </p:spPr>
        <p:txBody>
          <a:bodyPr/>
          <a:lstStyle/>
          <a:p>
            <a:pPr algn="l">
              <a:lnSpc>
                <a:spcPct val="90000"/>
              </a:lnSpc>
              <a:spcBef>
                <a:spcPct val="10000"/>
              </a:spcBef>
            </a:pPr>
            <a:r>
              <a:rPr lang="pt-BR" altLang="pt-BR" sz="2800" b="1">
                <a:latin typeface="Times" panose="02020603050405020304" pitchFamily="18" charset="0"/>
              </a:rPr>
              <a:t>Prof. Dr. Sidney Seckler Ferreira Filho</a:t>
            </a:r>
          </a:p>
          <a:p>
            <a:pPr algn="l">
              <a:lnSpc>
                <a:spcPct val="90000"/>
              </a:lnSpc>
              <a:spcBef>
                <a:spcPct val="10000"/>
              </a:spcBef>
            </a:pPr>
            <a:r>
              <a:rPr lang="pt-BR" altLang="pt-BR" sz="2800" b="1">
                <a:latin typeface="Times" panose="02020603050405020304" pitchFamily="18" charset="0"/>
              </a:rPr>
              <a:t>Prof. Dr. Roque Passos Piveli</a:t>
            </a:r>
          </a:p>
          <a:p>
            <a:pPr>
              <a:lnSpc>
                <a:spcPct val="90000"/>
              </a:lnSpc>
            </a:pPr>
            <a:endParaRPr lang="pt-BR" altLang="pt-BR" sz="28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2">
            <a:extLst>
              <a:ext uri="{FF2B5EF4-FFF2-40B4-BE49-F238E27FC236}">
                <a16:creationId xmlns:a16="http://schemas.microsoft.com/office/drawing/2014/main" id="{4A113FB5-671F-446E-B347-1D297E2A3FFE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2275" name="Rectangle 3">
            <a:extLst>
              <a:ext uri="{FF2B5EF4-FFF2-40B4-BE49-F238E27FC236}">
                <a16:creationId xmlns:a16="http://schemas.microsoft.com/office/drawing/2014/main" id="{A693997C-DEDA-4DDD-ADE5-E73DFF6B2D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306388"/>
            <a:ext cx="8207375" cy="1106487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Ctr="1"/>
          <a:lstStyle/>
          <a:p>
            <a:r>
              <a:rPr lang="pt-BR" altLang="pt-BR" sz="4000"/>
              <a:t>BALANÇO DE MASSA EM ETAs</a:t>
            </a:r>
            <a:br>
              <a:rPr lang="pt-BR" altLang="pt-BR" sz="4000"/>
            </a:br>
            <a:r>
              <a:rPr lang="pt-BR" altLang="pt-BR" sz="4000"/>
              <a:t>ETA CAPIVARI - SANASA</a:t>
            </a:r>
          </a:p>
        </p:txBody>
      </p:sp>
      <p:graphicFrame>
        <p:nvGraphicFramePr>
          <p:cNvPr id="182327" name="Group 55">
            <a:extLst>
              <a:ext uri="{FF2B5EF4-FFF2-40B4-BE49-F238E27FC236}">
                <a16:creationId xmlns:a16="http://schemas.microsoft.com/office/drawing/2014/main" id="{3AC46BE0-1962-42C5-8BEC-AC2FA8639C81}"/>
              </a:ext>
            </a:extLst>
          </p:cNvPr>
          <p:cNvGraphicFramePr>
            <a:graphicFrameLocks noGrp="1"/>
          </p:cNvGraphicFramePr>
          <p:nvPr/>
        </p:nvGraphicFramePr>
        <p:xfrm>
          <a:off x="250825" y="1912938"/>
          <a:ext cx="8642350" cy="3997138"/>
        </p:xfrm>
        <a:graphic>
          <a:graphicData uri="http://schemas.openxmlformats.org/drawingml/2006/table">
            <a:tbl>
              <a:tblPr/>
              <a:tblGrid>
                <a:gridCol w="6194425">
                  <a:extLst>
                    <a:ext uri="{9D8B030D-6E8A-4147-A177-3AD203B41FA5}">
                      <a16:colId xmlns:a16="http://schemas.microsoft.com/office/drawing/2014/main" val="4253406753"/>
                    </a:ext>
                  </a:extLst>
                </a:gridCol>
                <a:gridCol w="2447925">
                  <a:extLst>
                    <a:ext uri="{9D8B030D-6E8A-4147-A177-3AD203B41FA5}">
                      <a16:colId xmlns:a16="http://schemas.microsoft.com/office/drawing/2014/main" val="1713373129"/>
                    </a:ext>
                  </a:extLst>
                </a:gridCol>
              </a:tblGrid>
              <a:tr h="479425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Dados de Entrada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6775758"/>
                  </a:ext>
                </a:extLst>
              </a:tr>
              <a:tr h="5286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Porcentagem de água empregado na lavagem dos filtros 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3,5819 %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32882"/>
                  </a:ext>
                </a:extLst>
              </a:tr>
              <a:tr h="4794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Taxa de captura dos sólidos no sistema de filtração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100 %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9081930"/>
                  </a:ext>
                </a:extLst>
              </a:tr>
              <a:tr h="8207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Taxa de captura de sólidos no sistema de equalização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0 %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5469175"/>
                  </a:ext>
                </a:extLst>
              </a:tr>
              <a:tr h="5873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Teor de sólidos no lodo da equalização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0,5 %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3958644"/>
                  </a:ext>
                </a:extLst>
              </a:tr>
              <a:tr h="4794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Massa específica do lodo gerado na unidade de equalização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1.000 kg/m</a:t>
                      </a:r>
                      <a:r>
                        <a:rPr kumimoji="0" lang="pt-BR" altLang="pt-BR" sz="20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3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8301896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154" name="Picture 2">
            <a:extLst>
              <a:ext uri="{FF2B5EF4-FFF2-40B4-BE49-F238E27FC236}">
                <a16:creationId xmlns:a16="http://schemas.microsoft.com/office/drawing/2014/main" id="{DFE37AF0-CBAF-4954-A731-2C3AA0457EDE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5155" name="Rectangle 3">
            <a:extLst>
              <a:ext uri="{FF2B5EF4-FFF2-40B4-BE49-F238E27FC236}">
                <a16:creationId xmlns:a16="http://schemas.microsoft.com/office/drawing/2014/main" id="{27C7C892-6515-4612-AEDE-ECAE307EE5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414338"/>
            <a:ext cx="8662987" cy="1143000"/>
          </a:xfrm>
        </p:spPr>
        <p:txBody>
          <a:bodyPr/>
          <a:lstStyle/>
          <a:p>
            <a:r>
              <a:rPr lang="pt-BR" altLang="pt-BR" sz="4000"/>
              <a:t>SEDIMENTAÇÃO EM </a:t>
            </a:r>
            <a:br>
              <a:rPr lang="pt-BR" altLang="pt-BR" sz="4000"/>
            </a:br>
            <a:r>
              <a:rPr lang="pt-BR" altLang="pt-BR" sz="4000"/>
              <a:t>ZONA (TIPO III)</a:t>
            </a:r>
          </a:p>
        </p:txBody>
      </p:sp>
      <p:grpSp>
        <p:nvGrpSpPr>
          <p:cNvPr id="305156" name="Group 4">
            <a:extLst>
              <a:ext uri="{FF2B5EF4-FFF2-40B4-BE49-F238E27FC236}">
                <a16:creationId xmlns:a16="http://schemas.microsoft.com/office/drawing/2014/main" id="{E36124EC-4EE2-4D9B-847D-79F56DFE3A2D}"/>
              </a:ext>
            </a:extLst>
          </p:cNvPr>
          <p:cNvGrpSpPr>
            <a:grpSpLocks/>
          </p:cNvGrpSpPr>
          <p:nvPr/>
        </p:nvGrpSpPr>
        <p:grpSpPr bwMode="auto">
          <a:xfrm>
            <a:off x="323850" y="2349500"/>
            <a:ext cx="3811588" cy="4041775"/>
            <a:chOff x="204" y="1480"/>
            <a:chExt cx="2901" cy="2546"/>
          </a:xfrm>
        </p:grpSpPr>
        <p:sp>
          <p:nvSpPr>
            <p:cNvPr id="305157" name="AutoShape 5">
              <a:extLst>
                <a:ext uri="{FF2B5EF4-FFF2-40B4-BE49-F238E27FC236}">
                  <a16:creationId xmlns:a16="http://schemas.microsoft.com/office/drawing/2014/main" id="{AF50F617-7D34-48E6-BBBE-E2462AF19E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" y="1480"/>
              <a:ext cx="516" cy="2313"/>
            </a:xfrm>
            <a:prstGeom prst="can">
              <a:avLst>
                <a:gd name="adj" fmla="val 55513"/>
              </a:avLst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5158" name="Text Box 6">
              <a:extLst>
                <a:ext uri="{FF2B5EF4-FFF2-40B4-BE49-F238E27FC236}">
                  <a16:creationId xmlns:a16="http://schemas.microsoft.com/office/drawing/2014/main" id="{474D7490-4E15-476B-8404-AEAD83237E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4" y="3834"/>
              <a:ext cx="75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400"/>
                <a:t>Tempo t</a:t>
              </a:r>
              <a:r>
                <a:rPr lang="pt-BR" altLang="pt-BR" sz="1400" baseline="-25000"/>
                <a:t>0</a:t>
              </a:r>
            </a:p>
          </p:txBody>
        </p:sp>
        <p:sp>
          <p:nvSpPr>
            <p:cNvPr id="305159" name="AutoShape 7">
              <a:extLst>
                <a:ext uri="{FF2B5EF4-FFF2-40B4-BE49-F238E27FC236}">
                  <a16:creationId xmlns:a16="http://schemas.microsoft.com/office/drawing/2014/main" id="{B773B926-5FEA-4E91-91C5-EA39596D09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" y="1797"/>
              <a:ext cx="516" cy="1996"/>
            </a:xfrm>
            <a:prstGeom prst="can">
              <a:avLst>
                <a:gd name="adj" fmla="val 47923"/>
              </a:avLst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5160" name="Line 8">
              <a:extLst>
                <a:ext uri="{FF2B5EF4-FFF2-40B4-BE49-F238E27FC236}">
                  <a16:creationId xmlns:a16="http://schemas.microsoft.com/office/drawing/2014/main" id="{993847E0-BB9B-4B4B-B69E-29C47156DB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1" y="3702"/>
              <a:ext cx="15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05161" name="Line 9">
              <a:extLst>
                <a:ext uri="{FF2B5EF4-FFF2-40B4-BE49-F238E27FC236}">
                  <a16:creationId xmlns:a16="http://schemas.microsoft.com/office/drawing/2014/main" id="{C6CA7D84-E82F-4EF6-B5F6-E0DC67353A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1" y="1933"/>
              <a:ext cx="15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05162" name="Line 10">
              <a:extLst>
                <a:ext uri="{FF2B5EF4-FFF2-40B4-BE49-F238E27FC236}">
                  <a16:creationId xmlns:a16="http://schemas.microsoft.com/office/drawing/2014/main" id="{1811AEC2-B97D-4080-B384-60B83C304D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8" y="1842"/>
              <a:ext cx="0" cy="19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05163" name="Text Box 11">
              <a:extLst>
                <a:ext uri="{FF2B5EF4-FFF2-40B4-BE49-F238E27FC236}">
                  <a16:creationId xmlns:a16="http://schemas.microsoft.com/office/drawing/2014/main" id="{214F1FAF-DC3F-4205-9720-26291DD87F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7" y="2610"/>
              <a:ext cx="29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400"/>
                <a:t>H</a:t>
              </a:r>
              <a:r>
                <a:rPr lang="pt-BR" altLang="pt-BR" sz="1400" baseline="-25000"/>
                <a:t>0</a:t>
              </a:r>
            </a:p>
          </p:txBody>
        </p:sp>
        <p:sp>
          <p:nvSpPr>
            <p:cNvPr id="305164" name="AutoShape 12">
              <a:extLst>
                <a:ext uri="{FF2B5EF4-FFF2-40B4-BE49-F238E27FC236}">
                  <a16:creationId xmlns:a16="http://schemas.microsoft.com/office/drawing/2014/main" id="{46FC6EA1-671C-4082-8AAE-B4B412C4D6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8" y="1480"/>
              <a:ext cx="516" cy="2313"/>
            </a:xfrm>
            <a:prstGeom prst="can">
              <a:avLst>
                <a:gd name="adj" fmla="val 55513"/>
              </a:avLst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5165" name="Text Box 13">
              <a:extLst>
                <a:ext uri="{FF2B5EF4-FFF2-40B4-BE49-F238E27FC236}">
                  <a16:creationId xmlns:a16="http://schemas.microsoft.com/office/drawing/2014/main" id="{9EA0BF43-BCCF-4BCB-BAB7-954C4A4427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6" y="3834"/>
              <a:ext cx="75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400"/>
                <a:t>Tempo t</a:t>
              </a:r>
              <a:r>
                <a:rPr lang="pt-BR" altLang="pt-BR" sz="1400" baseline="-25000"/>
                <a:t>1</a:t>
              </a:r>
            </a:p>
          </p:txBody>
        </p:sp>
        <p:sp>
          <p:nvSpPr>
            <p:cNvPr id="305166" name="AutoShape 14">
              <a:extLst>
                <a:ext uri="{FF2B5EF4-FFF2-40B4-BE49-F238E27FC236}">
                  <a16:creationId xmlns:a16="http://schemas.microsoft.com/office/drawing/2014/main" id="{528BF20B-6B45-4696-A88D-3956C49A21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8" y="2205"/>
              <a:ext cx="516" cy="1588"/>
            </a:xfrm>
            <a:prstGeom prst="can">
              <a:avLst>
                <a:gd name="adj" fmla="val 38127"/>
              </a:avLst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5167" name="Line 15">
              <a:extLst>
                <a:ext uri="{FF2B5EF4-FFF2-40B4-BE49-F238E27FC236}">
                  <a16:creationId xmlns:a16="http://schemas.microsoft.com/office/drawing/2014/main" id="{C3981AD4-8016-4BB2-AD8F-D2AC640BFB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20" y="3702"/>
              <a:ext cx="15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05168" name="Line 16">
              <a:extLst>
                <a:ext uri="{FF2B5EF4-FFF2-40B4-BE49-F238E27FC236}">
                  <a16:creationId xmlns:a16="http://schemas.microsoft.com/office/drawing/2014/main" id="{CC115D74-84C9-4258-9325-1D843C0111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20" y="2296"/>
              <a:ext cx="15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05169" name="Line 17">
              <a:extLst>
                <a:ext uri="{FF2B5EF4-FFF2-40B4-BE49-F238E27FC236}">
                  <a16:creationId xmlns:a16="http://schemas.microsoft.com/office/drawing/2014/main" id="{CF3FD202-1E46-4E0B-AB1E-F4E56B7565E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97" y="2205"/>
              <a:ext cx="1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05170" name="Text Box 18">
              <a:extLst>
                <a:ext uri="{FF2B5EF4-FFF2-40B4-BE49-F238E27FC236}">
                  <a16:creationId xmlns:a16="http://schemas.microsoft.com/office/drawing/2014/main" id="{31FA5B49-913B-4036-888F-1262EDB2DF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16" y="2868"/>
              <a:ext cx="29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400"/>
                <a:t>H</a:t>
              </a:r>
              <a:r>
                <a:rPr lang="pt-BR" altLang="pt-BR" sz="1400" baseline="-25000"/>
                <a:t>1</a:t>
              </a:r>
            </a:p>
          </p:txBody>
        </p:sp>
        <p:sp>
          <p:nvSpPr>
            <p:cNvPr id="305171" name="AutoShape 19">
              <a:extLst>
                <a:ext uri="{FF2B5EF4-FFF2-40B4-BE49-F238E27FC236}">
                  <a16:creationId xmlns:a16="http://schemas.microsoft.com/office/drawing/2014/main" id="{D782AD30-0402-4137-9E71-5551E86D46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9" y="1480"/>
              <a:ext cx="516" cy="2313"/>
            </a:xfrm>
            <a:prstGeom prst="can">
              <a:avLst>
                <a:gd name="adj" fmla="val 55513"/>
              </a:avLst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5172" name="Text Box 20">
              <a:extLst>
                <a:ext uri="{FF2B5EF4-FFF2-40B4-BE49-F238E27FC236}">
                  <a16:creationId xmlns:a16="http://schemas.microsoft.com/office/drawing/2014/main" id="{2F187A0C-BB58-4A45-8A3D-DFD3E7EEE6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54" y="3834"/>
              <a:ext cx="75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400"/>
                <a:t>Tempo t</a:t>
              </a:r>
              <a:r>
                <a:rPr lang="pt-BR" altLang="pt-BR" sz="1400" baseline="-25000"/>
                <a:t>2</a:t>
              </a:r>
            </a:p>
          </p:txBody>
        </p:sp>
        <p:sp>
          <p:nvSpPr>
            <p:cNvPr id="305173" name="Line 21">
              <a:extLst>
                <a:ext uri="{FF2B5EF4-FFF2-40B4-BE49-F238E27FC236}">
                  <a16:creationId xmlns:a16="http://schemas.microsoft.com/office/drawing/2014/main" id="{20FC78EA-A6AE-40F4-9AFC-079B61927E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01" y="3702"/>
              <a:ext cx="15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05174" name="Line 22">
              <a:extLst>
                <a:ext uri="{FF2B5EF4-FFF2-40B4-BE49-F238E27FC236}">
                  <a16:creationId xmlns:a16="http://schemas.microsoft.com/office/drawing/2014/main" id="{3C104334-591E-43DB-880B-DD248B208A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01" y="2886"/>
              <a:ext cx="15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05175" name="Line 23">
              <a:extLst>
                <a:ext uri="{FF2B5EF4-FFF2-40B4-BE49-F238E27FC236}">
                  <a16:creationId xmlns:a16="http://schemas.microsoft.com/office/drawing/2014/main" id="{46C3FA87-9462-4B6A-BF66-52F216B9394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78" y="2795"/>
              <a:ext cx="2" cy="9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05176" name="Text Box 24">
              <a:extLst>
                <a:ext uri="{FF2B5EF4-FFF2-40B4-BE49-F238E27FC236}">
                  <a16:creationId xmlns:a16="http://schemas.microsoft.com/office/drawing/2014/main" id="{CF6B4010-894F-49A1-B198-3F6FDF7225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05" y="3145"/>
              <a:ext cx="3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400"/>
                <a:t>H</a:t>
              </a:r>
              <a:r>
                <a:rPr lang="pt-BR" altLang="pt-BR" sz="1400" baseline="-25000"/>
                <a:t>2</a:t>
              </a:r>
            </a:p>
          </p:txBody>
        </p:sp>
        <p:sp>
          <p:nvSpPr>
            <p:cNvPr id="305177" name="AutoShape 25">
              <a:extLst>
                <a:ext uri="{FF2B5EF4-FFF2-40B4-BE49-F238E27FC236}">
                  <a16:creationId xmlns:a16="http://schemas.microsoft.com/office/drawing/2014/main" id="{269752AE-C272-4EB2-8864-206A654591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2795"/>
              <a:ext cx="516" cy="998"/>
            </a:xfrm>
            <a:prstGeom prst="can">
              <a:avLst>
                <a:gd name="adj" fmla="val 32754"/>
              </a:avLst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305178" name="Line 26">
            <a:extLst>
              <a:ext uri="{FF2B5EF4-FFF2-40B4-BE49-F238E27FC236}">
                <a16:creationId xmlns:a16="http://schemas.microsoft.com/office/drawing/2014/main" id="{26CDFBBC-6A16-4FB6-B80C-03BC0860EFB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56100" y="2420938"/>
            <a:ext cx="0" cy="36004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05179" name="Line 27">
            <a:extLst>
              <a:ext uri="{FF2B5EF4-FFF2-40B4-BE49-F238E27FC236}">
                <a16:creationId xmlns:a16="http://schemas.microsoft.com/office/drawing/2014/main" id="{9F9A2F0E-2378-4D70-B40E-56AE579E081F}"/>
              </a:ext>
            </a:extLst>
          </p:cNvPr>
          <p:cNvSpPr>
            <a:spLocks noChangeShapeType="1"/>
          </p:cNvSpPr>
          <p:nvPr/>
        </p:nvSpPr>
        <p:spPr bwMode="auto">
          <a:xfrm>
            <a:off x="4067175" y="5805488"/>
            <a:ext cx="4752975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05180" name="Text Box 28">
            <a:extLst>
              <a:ext uri="{FF2B5EF4-FFF2-40B4-BE49-F238E27FC236}">
                <a16:creationId xmlns:a16="http://schemas.microsoft.com/office/drawing/2014/main" id="{E7E4A41D-A349-4FF6-B013-75FD7A0877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300" y="2508250"/>
            <a:ext cx="3587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/>
              <a:t>H</a:t>
            </a:r>
          </a:p>
        </p:txBody>
      </p:sp>
      <p:sp>
        <p:nvSpPr>
          <p:cNvPr id="305181" name="Text Box 29">
            <a:extLst>
              <a:ext uri="{FF2B5EF4-FFF2-40B4-BE49-F238E27FC236}">
                <a16:creationId xmlns:a16="http://schemas.microsoft.com/office/drawing/2014/main" id="{1FF4BFB8-C089-4E6A-883F-89A69A29FD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4750" y="5870575"/>
            <a:ext cx="9636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/>
              <a:t>Tempo</a:t>
            </a:r>
          </a:p>
        </p:txBody>
      </p:sp>
      <p:sp>
        <p:nvSpPr>
          <p:cNvPr id="305182" name="Freeform 30">
            <a:extLst>
              <a:ext uri="{FF2B5EF4-FFF2-40B4-BE49-F238E27FC236}">
                <a16:creationId xmlns:a16="http://schemas.microsoft.com/office/drawing/2014/main" id="{5EC9F2C5-8750-4C38-BEE0-B518388072E8}"/>
              </a:ext>
            </a:extLst>
          </p:cNvPr>
          <p:cNvSpPr>
            <a:spLocks/>
          </p:cNvSpPr>
          <p:nvPr/>
        </p:nvSpPr>
        <p:spPr bwMode="auto">
          <a:xfrm>
            <a:off x="4356100" y="2625725"/>
            <a:ext cx="431800" cy="82550"/>
          </a:xfrm>
          <a:custGeom>
            <a:avLst/>
            <a:gdLst>
              <a:gd name="T0" fmla="*/ 0 w 272"/>
              <a:gd name="T1" fmla="*/ 7 h 52"/>
              <a:gd name="T2" fmla="*/ 181 w 272"/>
              <a:gd name="T3" fmla="*/ 7 h 52"/>
              <a:gd name="T4" fmla="*/ 272 w 272"/>
              <a:gd name="T5" fmla="*/ 5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72" h="52">
                <a:moveTo>
                  <a:pt x="0" y="7"/>
                </a:moveTo>
                <a:cubicBezTo>
                  <a:pt x="68" y="3"/>
                  <a:pt x="136" y="0"/>
                  <a:pt x="181" y="7"/>
                </a:cubicBezTo>
                <a:cubicBezTo>
                  <a:pt x="226" y="14"/>
                  <a:pt x="257" y="37"/>
                  <a:pt x="272" y="52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cxnSp>
        <p:nvCxnSpPr>
          <p:cNvPr id="305183" name="AutoShape 31">
            <a:extLst>
              <a:ext uri="{FF2B5EF4-FFF2-40B4-BE49-F238E27FC236}">
                <a16:creationId xmlns:a16="http://schemas.microsoft.com/office/drawing/2014/main" id="{B6D4F12C-C2E7-4268-8450-829C4355BED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792663" y="2708275"/>
            <a:ext cx="1800225" cy="2160588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5184" name="Freeform 32">
            <a:extLst>
              <a:ext uri="{FF2B5EF4-FFF2-40B4-BE49-F238E27FC236}">
                <a16:creationId xmlns:a16="http://schemas.microsoft.com/office/drawing/2014/main" id="{0E9B44E7-E0CE-47AF-B322-19AE6635C147}"/>
              </a:ext>
            </a:extLst>
          </p:cNvPr>
          <p:cNvSpPr>
            <a:spLocks/>
          </p:cNvSpPr>
          <p:nvPr/>
        </p:nvSpPr>
        <p:spPr bwMode="auto">
          <a:xfrm>
            <a:off x="6588125" y="4868863"/>
            <a:ext cx="1944688" cy="442912"/>
          </a:xfrm>
          <a:custGeom>
            <a:avLst/>
            <a:gdLst>
              <a:gd name="T0" fmla="*/ 0 w 1225"/>
              <a:gd name="T1" fmla="*/ 0 h 279"/>
              <a:gd name="T2" fmla="*/ 182 w 1225"/>
              <a:gd name="T3" fmla="*/ 136 h 279"/>
              <a:gd name="T4" fmla="*/ 499 w 1225"/>
              <a:gd name="T5" fmla="*/ 227 h 279"/>
              <a:gd name="T6" fmla="*/ 817 w 1225"/>
              <a:gd name="T7" fmla="*/ 272 h 279"/>
              <a:gd name="T8" fmla="*/ 1225 w 1225"/>
              <a:gd name="T9" fmla="*/ 272 h 2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25" h="279">
                <a:moveTo>
                  <a:pt x="0" y="0"/>
                </a:moveTo>
                <a:cubicBezTo>
                  <a:pt x="49" y="49"/>
                  <a:pt x="99" y="98"/>
                  <a:pt x="182" y="136"/>
                </a:cubicBezTo>
                <a:cubicBezTo>
                  <a:pt x="265" y="174"/>
                  <a:pt x="393" y="204"/>
                  <a:pt x="499" y="227"/>
                </a:cubicBezTo>
                <a:cubicBezTo>
                  <a:pt x="605" y="250"/>
                  <a:pt x="696" y="265"/>
                  <a:pt x="817" y="272"/>
                </a:cubicBezTo>
                <a:cubicBezTo>
                  <a:pt x="938" y="279"/>
                  <a:pt x="1157" y="272"/>
                  <a:pt x="1225" y="272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05185" name="Line 33">
            <a:extLst>
              <a:ext uri="{FF2B5EF4-FFF2-40B4-BE49-F238E27FC236}">
                <a16:creationId xmlns:a16="http://schemas.microsoft.com/office/drawing/2014/main" id="{1F6721BD-FAA1-4B1E-8DF9-87A3AA1553BC}"/>
              </a:ext>
            </a:extLst>
          </p:cNvPr>
          <p:cNvSpPr>
            <a:spLocks noChangeShapeType="1"/>
          </p:cNvSpPr>
          <p:nvPr/>
        </p:nvSpPr>
        <p:spPr bwMode="auto">
          <a:xfrm>
            <a:off x="5148263" y="2852738"/>
            <a:ext cx="0" cy="165576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05186" name="Line 34">
            <a:extLst>
              <a:ext uri="{FF2B5EF4-FFF2-40B4-BE49-F238E27FC236}">
                <a16:creationId xmlns:a16="http://schemas.microsoft.com/office/drawing/2014/main" id="{F8D23987-4365-4789-8A9F-29AB758143FC}"/>
              </a:ext>
            </a:extLst>
          </p:cNvPr>
          <p:cNvSpPr>
            <a:spLocks noChangeShapeType="1"/>
          </p:cNvSpPr>
          <p:nvPr/>
        </p:nvSpPr>
        <p:spPr bwMode="auto">
          <a:xfrm>
            <a:off x="4787900" y="4149725"/>
            <a:ext cx="1512888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05187" name="Freeform 35">
            <a:extLst>
              <a:ext uri="{FF2B5EF4-FFF2-40B4-BE49-F238E27FC236}">
                <a16:creationId xmlns:a16="http://schemas.microsoft.com/office/drawing/2014/main" id="{30CE5BC3-2354-4F56-8B3F-23A98BDA7AF0}"/>
              </a:ext>
            </a:extLst>
          </p:cNvPr>
          <p:cNvSpPr>
            <a:spLocks/>
          </p:cNvSpPr>
          <p:nvPr/>
        </p:nvSpPr>
        <p:spPr bwMode="auto">
          <a:xfrm>
            <a:off x="5724525" y="3933825"/>
            <a:ext cx="215900" cy="287338"/>
          </a:xfrm>
          <a:custGeom>
            <a:avLst/>
            <a:gdLst>
              <a:gd name="T0" fmla="*/ 136 w 136"/>
              <a:gd name="T1" fmla="*/ 0 h 181"/>
              <a:gd name="T2" fmla="*/ 45 w 136"/>
              <a:gd name="T3" fmla="*/ 45 h 181"/>
              <a:gd name="T4" fmla="*/ 0 w 136"/>
              <a:gd name="T5" fmla="*/ 181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36" h="181">
                <a:moveTo>
                  <a:pt x="136" y="0"/>
                </a:moveTo>
                <a:cubicBezTo>
                  <a:pt x="102" y="7"/>
                  <a:pt x="68" y="15"/>
                  <a:pt x="45" y="45"/>
                </a:cubicBezTo>
                <a:cubicBezTo>
                  <a:pt x="22" y="75"/>
                  <a:pt x="7" y="158"/>
                  <a:pt x="0" y="181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05188" name="Text Box 36">
            <a:extLst>
              <a:ext uri="{FF2B5EF4-FFF2-40B4-BE49-F238E27FC236}">
                <a16:creationId xmlns:a16="http://schemas.microsoft.com/office/drawing/2014/main" id="{5E24D9FE-EC4B-4E47-89B9-4356DFB3B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0425" y="1844675"/>
            <a:ext cx="18494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altLang="pt-BR"/>
              <a:t>Velocidade de </a:t>
            </a:r>
          </a:p>
          <a:p>
            <a:pPr algn="ctr"/>
            <a:r>
              <a:rPr lang="pt-BR" altLang="pt-BR"/>
              <a:t>sedimentação</a:t>
            </a:r>
          </a:p>
        </p:txBody>
      </p:sp>
      <p:cxnSp>
        <p:nvCxnSpPr>
          <p:cNvPr id="305189" name="AutoShape 37">
            <a:extLst>
              <a:ext uri="{FF2B5EF4-FFF2-40B4-BE49-F238E27FC236}">
                <a16:creationId xmlns:a16="http://schemas.microsoft.com/office/drawing/2014/main" id="{6D52E298-B188-4E9A-A568-E0B5F02B0A94}"/>
              </a:ext>
            </a:extLst>
          </p:cNvPr>
          <p:cNvCxnSpPr>
            <a:cxnSpLocks noChangeShapeType="1"/>
            <a:stCxn id="305188" idx="2"/>
          </p:cNvCxnSpPr>
          <p:nvPr/>
        </p:nvCxnSpPr>
        <p:spPr bwMode="auto">
          <a:xfrm rot="5400000">
            <a:off x="5680075" y="2530475"/>
            <a:ext cx="1230313" cy="1141413"/>
          </a:xfrm>
          <a:prstGeom prst="curvedConnector3">
            <a:avLst>
              <a:gd name="adj1" fmla="val 49935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5190" name="Line 38">
            <a:extLst>
              <a:ext uri="{FF2B5EF4-FFF2-40B4-BE49-F238E27FC236}">
                <a16:creationId xmlns:a16="http://schemas.microsoft.com/office/drawing/2014/main" id="{9F21F57B-8797-4583-B552-BD2ECB3948E8}"/>
              </a:ext>
            </a:extLst>
          </p:cNvPr>
          <p:cNvSpPr>
            <a:spLocks noChangeShapeType="1"/>
          </p:cNvSpPr>
          <p:nvPr/>
        </p:nvSpPr>
        <p:spPr bwMode="auto">
          <a:xfrm>
            <a:off x="6300788" y="4508500"/>
            <a:ext cx="792162" cy="10080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05191" name="Text Box 39">
            <a:extLst>
              <a:ext uri="{FF2B5EF4-FFF2-40B4-BE49-F238E27FC236}">
                <a16:creationId xmlns:a16="http://schemas.microsoft.com/office/drawing/2014/main" id="{3BE7F0C8-AB49-4C89-BD96-6C0A37B724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2588" y="4365625"/>
            <a:ext cx="1555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altLang="pt-BR"/>
              <a:t>Ponto de </a:t>
            </a:r>
          </a:p>
          <a:p>
            <a:pPr algn="ctr"/>
            <a:r>
              <a:rPr lang="pt-BR" altLang="pt-BR"/>
              <a:t>compressão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178" name="Picture 2">
            <a:extLst>
              <a:ext uri="{FF2B5EF4-FFF2-40B4-BE49-F238E27FC236}">
                <a16:creationId xmlns:a16="http://schemas.microsoft.com/office/drawing/2014/main" id="{127465FC-C9A3-4FF9-BA2D-10C04E898BEE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6179" name="Rectangle 3">
            <a:extLst>
              <a:ext uri="{FF2B5EF4-FFF2-40B4-BE49-F238E27FC236}">
                <a16:creationId xmlns:a16="http://schemas.microsoft.com/office/drawing/2014/main" id="{EF616C31-678F-4FEE-B89B-15B3FE280F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414338"/>
            <a:ext cx="8662987" cy="1143000"/>
          </a:xfrm>
        </p:spPr>
        <p:txBody>
          <a:bodyPr/>
          <a:lstStyle/>
          <a:p>
            <a:r>
              <a:rPr lang="pt-BR" altLang="pt-BR" sz="4000"/>
              <a:t>SEDIMENTAÇÃO EM </a:t>
            </a:r>
            <a:br>
              <a:rPr lang="pt-BR" altLang="pt-BR" sz="4000"/>
            </a:br>
            <a:r>
              <a:rPr lang="pt-BR" altLang="pt-BR" sz="4000"/>
              <a:t>ZONA (TIPO III)</a:t>
            </a:r>
          </a:p>
        </p:txBody>
      </p:sp>
      <p:sp>
        <p:nvSpPr>
          <p:cNvPr id="306180" name="AutoShape 4">
            <a:extLst>
              <a:ext uri="{FF2B5EF4-FFF2-40B4-BE49-F238E27FC236}">
                <a16:creationId xmlns:a16="http://schemas.microsoft.com/office/drawing/2014/main" id="{4BD75C1D-E072-41B3-AF5F-504F6C27CB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588" y="2349500"/>
            <a:ext cx="677862" cy="3671888"/>
          </a:xfrm>
          <a:prstGeom prst="can">
            <a:avLst>
              <a:gd name="adj" fmla="val 67084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06181" name="AutoShape 5">
            <a:extLst>
              <a:ext uri="{FF2B5EF4-FFF2-40B4-BE49-F238E27FC236}">
                <a16:creationId xmlns:a16="http://schemas.microsoft.com/office/drawing/2014/main" id="{05124E23-8B4D-4592-B54C-01C456C299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588" y="2852738"/>
            <a:ext cx="677862" cy="3168650"/>
          </a:xfrm>
          <a:prstGeom prst="can">
            <a:avLst>
              <a:gd name="adj" fmla="val 57912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06182" name="Line 6">
            <a:extLst>
              <a:ext uri="{FF2B5EF4-FFF2-40B4-BE49-F238E27FC236}">
                <a16:creationId xmlns:a16="http://schemas.microsoft.com/office/drawing/2014/main" id="{6802FE41-5DA1-48BE-A279-77E4D7B73924}"/>
              </a:ext>
            </a:extLst>
          </p:cNvPr>
          <p:cNvSpPr>
            <a:spLocks noChangeShapeType="1"/>
          </p:cNvSpPr>
          <p:nvPr/>
        </p:nvSpPr>
        <p:spPr bwMode="auto">
          <a:xfrm>
            <a:off x="1095375" y="5876925"/>
            <a:ext cx="203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06183" name="Line 7">
            <a:extLst>
              <a:ext uri="{FF2B5EF4-FFF2-40B4-BE49-F238E27FC236}">
                <a16:creationId xmlns:a16="http://schemas.microsoft.com/office/drawing/2014/main" id="{D5F152FD-B62B-4E5E-886D-C726A2EF0DC0}"/>
              </a:ext>
            </a:extLst>
          </p:cNvPr>
          <p:cNvSpPr>
            <a:spLocks noChangeShapeType="1"/>
          </p:cNvSpPr>
          <p:nvPr/>
        </p:nvSpPr>
        <p:spPr bwMode="auto">
          <a:xfrm>
            <a:off x="1095375" y="3068638"/>
            <a:ext cx="203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06184" name="Line 8">
            <a:extLst>
              <a:ext uri="{FF2B5EF4-FFF2-40B4-BE49-F238E27FC236}">
                <a16:creationId xmlns:a16="http://schemas.microsoft.com/office/drawing/2014/main" id="{BE3DB74F-B377-481C-B503-C146CB59B9F4}"/>
              </a:ext>
            </a:extLst>
          </p:cNvPr>
          <p:cNvSpPr>
            <a:spLocks noChangeShapeType="1"/>
          </p:cNvSpPr>
          <p:nvPr/>
        </p:nvSpPr>
        <p:spPr bwMode="auto">
          <a:xfrm>
            <a:off x="1196975" y="2924175"/>
            <a:ext cx="0" cy="30972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06185" name="Text Box 9">
            <a:extLst>
              <a:ext uri="{FF2B5EF4-FFF2-40B4-BE49-F238E27FC236}">
                <a16:creationId xmlns:a16="http://schemas.microsoft.com/office/drawing/2014/main" id="{85C56279-8A8E-4A2C-9BD8-6F2EBBA727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4143375"/>
            <a:ext cx="3762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1400"/>
              <a:t>C</a:t>
            </a:r>
            <a:r>
              <a:rPr lang="pt-BR" altLang="pt-BR" sz="1400" baseline="-25000"/>
              <a:t>0</a:t>
            </a:r>
          </a:p>
        </p:txBody>
      </p:sp>
      <p:sp>
        <p:nvSpPr>
          <p:cNvPr id="306186" name="Line 10">
            <a:extLst>
              <a:ext uri="{FF2B5EF4-FFF2-40B4-BE49-F238E27FC236}">
                <a16:creationId xmlns:a16="http://schemas.microsoft.com/office/drawing/2014/main" id="{42F8E8EA-5EBA-4B58-A947-B4286EA72E3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56100" y="2420938"/>
            <a:ext cx="0" cy="36004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06187" name="Line 11">
            <a:extLst>
              <a:ext uri="{FF2B5EF4-FFF2-40B4-BE49-F238E27FC236}">
                <a16:creationId xmlns:a16="http://schemas.microsoft.com/office/drawing/2014/main" id="{473C2C2B-A1FB-4F57-B04C-26F7BE1F17A8}"/>
              </a:ext>
            </a:extLst>
          </p:cNvPr>
          <p:cNvSpPr>
            <a:spLocks noChangeShapeType="1"/>
          </p:cNvSpPr>
          <p:nvPr/>
        </p:nvSpPr>
        <p:spPr bwMode="auto">
          <a:xfrm>
            <a:off x="4067175" y="5805488"/>
            <a:ext cx="4752975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06188" name="Text Box 12">
            <a:extLst>
              <a:ext uri="{FF2B5EF4-FFF2-40B4-BE49-F238E27FC236}">
                <a16:creationId xmlns:a16="http://schemas.microsoft.com/office/drawing/2014/main" id="{CC021363-E294-4E07-AEB0-7607163044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300" y="2508250"/>
            <a:ext cx="3587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/>
              <a:t>H</a:t>
            </a:r>
          </a:p>
        </p:txBody>
      </p:sp>
      <p:sp>
        <p:nvSpPr>
          <p:cNvPr id="306189" name="Text Box 13">
            <a:extLst>
              <a:ext uri="{FF2B5EF4-FFF2-40B4-BE49-F238E27FC236}">
                <a16:creationId xmlns:a16="http://schemas.microsoft.com/office/drawing/2014/main" id="{45004418-2855-4BF6-9249-2A376268D0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4750" y="5870575"/>
            <a:ext cx="9636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/>
              <a:t>Tempo</a:t>
            </a:r>
          </a:p>
        </p:txBody>
      </p:sp>
      <p:sp>
        <p:nvSpPr>
          <p:cNvPr id="306190" name="Freeform 14">
            <a:extLst>
              <a:ext uri="{FF2B5EF4-FFF2-40B4-BE49-F238E27FC236}">
                <a16:creationId xmlns:a16="http://schemas.microsoft.com/office/drawing/2014/main" id="{D908D108-3146-422F-B19D-E2BDDA0B8891}"/>
              </a:ext>
            </a:extLst>
          </p:cNvPr>
          <p:cNvSpPr>
            <a:spLocks/>
          </p:cNvSpPr>
          <p:nvPr/>
        </p:nvSpPr>
        <p:spPr bwMode="auto">
          <a:xfrm>
            <a:off x="4356100" y="2625725"/>
            <a:ext cx="431800" cy="82550"/>
          </a:xfrm>
          <a:custGeom>
            <a:avLst/>
            <a:gdLst>
              <a:gd name="T0" fmla="*/ 0 w 272"/>
              <a:gd name="T1" fmla="*/ 7 h 52"/>
              <a:gd name="T2" fmla="*/ 181 w 272"/>
              <a:gd name="T3" fmla="*/ 7 h 52"/>
              <a:gd name="T4" fmla="*/ 272 w 272"/>
              <a:gd name="T5" fmla="*/ 5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72" h="52">
                <a:moveTo>
                  <a:pt x="0" y="7"/>
                </a:moveTo>
                <a:cubicBezTo>
                  <a:pt x="68" y="3"/>
                  <a:pt x="136" y="0"/>
                  <a:pt x="181" y="7"/>
                </a:cubicBezTo>
                <a:cubicBezTo>
                  <a:pt x="226" y="14"/>
                  <a:pt x="257" y="37"/>
                  <a:pt x="272" y="52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cxnSp>
        <p:nvCxnSpPr>
          <p:cNvPr id="306191" name="AutoShape 15">
            <a:extLst>
              <a:ext uri="{FF2B5EF4-FFF2-40B4-BE49-F238E27FC236}">
                <a16:creationId xmlns:a16="http://schemas.microsoft.com/office/drawing/2014/main" id="{336C4710-38BC-4A98-BC3E-5B0D1DC1F34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792663" y="2708275"/>
            <a:ext cx="1651000" cy="180022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6192" name="Freeform 16">
            <a:extLst>
              <a:ext uri="{FF2B5EF4-FFF2-40B4-BE49-F238E27FC236}">
                <a16:creationId xmlns:a16="http://schemas.microsoft.com/office/drawing/2014/main" id="{25393DA2-AE67-4AFD-9027-F7566532774D}"/>
              </a:ext>
            </a:extLst>
          </p:cNvPr>
          <p:cNvSpPr>
            <a:spLocks/>
          </p:cNvSpPr>
          <p:nvPr/>
        </p:nvSpPr>
        <p:spPr bwMode="auto">
          <a:xfrm>
            <a:off x="6443663" y="4508500"/>
            <a:ext cx="1944687" cy="442913"/>
          </a:xfrm>
          <a:custGeom>
            <a:avLst/>
            <a:gdLst>
              <a:gd name="T0" fmla="*/ 0 w 1225"/>
              <a:gd name="T1" fmla="*/ 0 h 279"/>
              <a:gd name="T2" fmla="*/ 182 w 1225"/>
              <a:gd name="T3" fmla="*/ 136 h 279"/>
              <a:gd name="T4" fmla="*/ 499 w 1225"/>
              <a:gd name="T5" fmla="*/ 227 h 279"/>
              <a:gd name="T6" fmla="*/ 817 w 1225"/>
              <a:gd name="T7" fmla="*/ 272 h 279"/>
              <a:gd name="T8" fmla="*/ 1225 w 1225"/>
              <a:gd name="T9" fmla="*/ 272 h 2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25" h="279">
                <a:moveTo>
                  <a:pt x="0" y="0"/>
                </a:moveTo>
                <a:cubicBezTo>
                  <a:pt x="49" y="49"/>
                  <a:pt x="99" y="98"/>
                  <a:pt x="182" y="136"/>
                </a:cubicBezTo>
                <a:cubicBezTo>
                  <a:pt x="265" y="174"/>
                  <a:pt x="393" y="204"/>
                  <a:pt x="499" y="227"/>
                </a:cubicBezTo>
                <a:cubicBezTo>
                  <a:pt x="605" y="250"/>
                  <a:pt x="696" y="265"/>
                  <a:pt x="817" y="272"/>
                </a:cubicBezTo>
                <a:cubicBezTo>
                  <a:pt x="938" y="279"/>
                  <a:pt x="1157" y="272"/>
                  <a:pt x="1225" y="272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06193" name="AutoShape 17">
            <a:extLst>
              <a:ext uri="{FF2B5EF4-FFF2-40B4-BE49-F238E27FC236}">
                <a16:creationId xmlns:a16="http://schemas.microsoft.com/office/drawing/2014/main" id="{9A5A9D61-D3E5-4EA8-AD66-59DD488767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2113" y="2349500"/>
            <a:ext cx="677862" cy="3671888"/>
          </a:xfrm>
          <a:prstGeom prst="can">
            <a:avLst>
              <a:gd name="adj" fmla="val 67084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06194" name="AutoShape 18">
            <a:extLst>
              <a:ext uri="{FF2B5EF4-FFF2-40B4-BE49-F238E27FC236}">
                <a16:creationId xmlns:a16="http://schemas.microsoft.com/office/drawing/2014/main" id="{368B6074-6FD3-4CB0-8D42-368B627EA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2113" y="2852738"/>
            <a:ext cx="677862" cy="3168650"/>
          </a:xfrm>
          <a:prstGeom prst="can">
            <a:avLst>
              <a:gd name="adj" fmla="val 57912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06195" name="Line 19">
            <a:extLst>
              <a:ext uri="{FF2B5EF4-FFF2-40B4-BE49-F238E27FC236}">
                <a16:creationId xmlns:a16="http://schemas.microsoft.com/office/drawing/2014/main" id="{930919E1-145B-4149-B979-EF4D5088B5FC}"/>
              </a:ext>
            </a:extLst>
          </p:cNvPr>
          <p:cNvSpPr>
            <a:spLocks noChangeShapeType="1"/>
          </p:cNvSpPr>
          <p:nvPr/>
        </p:nvSpPr>
        <p:spPr bwMode="auto">
          <a:xfrm>
            <a:off x="2374900" y="5876925"/>
            <a:ext cx="203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06196" name="Line 20">
            <a:extLst>
              <a:ext uri="{FF2B5EF4-FFF2-40B4-BE49-F238E27FC236}">
                <a16:creationId xmlns:a16="http://schemas.microsoft.com/office/drawing/2014/main" id="{D8822AC6-5344-47AF-92C4-5C3536CA27D3}"/>
              </a:ext>
            </a:extLst>
          </p:cNvPr>
          <p:cNvSpPr>
            <a:spLocks noChangeShapeType="1"/>
          </p:cNvSpPr>
          <p:nvPr/>
        </p:nvSpPr>
        <p:spPr bwMode="auto">
          <a:xfrm>
            <a:off x="2374900" y="3068638"/>
            <a:ext cx="203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06197" name="Line 21">
            <a:extLst>
              <a:ext uri="{FF2B5EF4-FFF2-40B4-BE49-F238E27FC236}">
                <a16:creationId xmlns:a16="http://schemas.microsoft.com/office/drawing/2014/main" id="{76FBAFB1-2869-45BA-9650-CEED7E5CA7F3}"/>
              </a:ext>
            </a:extLst>
          </p:cNvPr>
          <p:cNvSpPr>
            <a:spLocks noChangeShapeType="1"/>
          </p:cNvSpPr>
          <p:nvPr/>
        </p:nvSpPr>
        <p:spPr bwMode="auto">
          <a:xfrm>
            <a:off x="2476500" y="2924175"/>
            <a:ext cx="0" cy="30972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06198" name="Text Box 22">
            <a:extLst>
              <a:ext uri="{FF2B5EF4-FFF2-40B4-BE49-F238E27FC236}">
                <a16:creationId xmlns:a16="http://schemas.microsoft.com/office/drawing/2014/main" id="{F4299D4A-EE09-4051-BA2E-328E0A681E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6975" y="4143375"/>
            <a:ext cx="3762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1400"/>
              <a:t>C</a:t>
            </a:r>
            <a:r>
              <a:rPr lang="pt-BR" altLang="pt-BR" sz="1400" baseline="-25000"/>
              <a:t>1</a:t>
            </a:r>
          </a:p>
        </p:txBody>
      </p:sp>
      <p:sp>
        <p:nvSpPr>
          <p:cNvPr id="306199" name="AutoShape 23">
            <a:extLst>
              <a:ext uri="{FF2B5EF4-FFF2-40B4-BE49-F238E27FC236}">
                <a16:creationId xmlns:a16="http://schemas.microsoft.com/office/drawing/2014/main" id="{494A33B8-348D-4506-81B4-9F39452081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9100" y="2349500"/>
            <a:ext cx="677863" cy="3671888"/>
          </a:xfrm>
          <a:prstGeom prst="can">
            <a:avLst>
              <a:gd name="adj" fmla="val 67084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06200" name="AutoShape 24">
            <a:extLst>
              <a:ext uri="{FF2B5EF4-FFF2-40B4-BE49-F238E27FC236}">
                <a16:creationId xmlns:a16="http://schemas.microsoft.com/office/drawing/2014/main" id="{47049E9F-DA81-4CB4-81D0-7BD9EE6C5A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9100" y="2852738"/>
            <a:ext cx="677863" cy="3168650"/>
          </a:xfrm>
          <a:prstGeom prst="can">
            <a:avLst>
              <a:gd name="adj" fmla="val 57911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06201" name="Line 25">
            <a:extLst>
              <a:ext uri="{FF2B5EF4-FFF2-40B4-BE49-F238E27FC236}">
                <a16:creationId xmlns:a16="http://schemas.microsoft.com/office/drawing/2014/main" id="{01BEA875-64CD-49E5-AD45-D3D6829B7706}"/>
              </a:ext>
            </a:extLst>
          </p:cNvPr>
          <p:cNvSpPr>
            <a:spLocks noChangeShapeType="1"/>
          </p:cNvSpPr>
          <p:nvPr/>
        </p:nvSpPr>
        <p:spPr bwMode="auto">
          <a:xfrm>
            <a:off x="3671888" y="5876925"/>
            <a:ext cx="203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06202" name="Line 26">
            <a:extLst>
              <a:ext uri="{FF2B5EF4-FFF2-40B4-BE49-F238E27FC236}">
                <a16:creationId xmlns:a16="http://schemas.microsoft.com/office/drawing/2014/main" id="{DA652F8B-C848-41E1-B39A-B09F99AC9A98}"/>
              </a:ext>
            </a:extLst>
          </p:cNvPr>
          <p:cNvSpPr>
            <a:spLocks noChangeShapeType="1"/>
          </p:cNvSpPr>
          <p:nvPr/>
        </p:nvSpPr>
        <p:spPr bwMode="auto">
          <a:xfrm>
            <a:off x="3671888" y="3068638"/>
            <a:ext cx="203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06203" name="Line 27">
            <a:extLst>
              <a:ext uri="{FF2B5EF4-FFF2-40B4-BE49-F238E27FC236}">
                <a16:creationId xmlns:a16="http://schemas.microsoft.com/office/drawing/2014/main" id="{AF9E1BA4-C003-495E-9334-E56634398E26}"/>
              </a:ext>
            </a:extLst>
          </p:cNvPr>
          <p:cNvSpPr>
            <a:spLocks noChangeShapeType="1"/>
          </p:cNvSpPr>
          <p:nvPr/>
        </p:nvSpPr>
        <p:spPr bwMode="auto">
          <a:xfrm>
            <a:off x="3773488" y="2924175"/>
            <a:ext cx="0" cy="30972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06204" name="Text Box 28">
            <a:extLst>
              <a:ext uri="{FF2B5EF4-FFF2-40B4-BE49-F238E27FC236}">
                <a16:creationId xmlns:a16="http://schemas.microsoft.com/office/drawing/2014/main" id="{FBD979A0-5A98-4CA5-B3C6-44624DEA01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3963" y="4143375"/>
            <a:ext cx="3762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1400"/>
              <a:t>C</a:t>
            </a:r>
            <a:r>
              <a:rPr lang="pt-BR" altLang="pt-BR" sz="1400" baseline="-25000"/>
              <a:t>2</a:t>
            </a:r>
          </a:p>
        </p:txBody>
      </p:sp>
      <p:sp>
        <p:nvSpPr>
          <p:cNvPr id="306205" name="Freeform 29">
            <a:extLst>
              <a:ext uri="{FF2B5EF4-FFF2-40B4-BE49-F238E27FC236}">
                <a16:creationId xmlns:a16="http://schemas.microsoft.com/office/drawing/2014/main" id="{0DEFB9E9-7066-4DE4-A478-1118E6941FE8}"/>
              </a:ext>
            </a:extLst>
          </p:cNvPr>
          <p:cNvSpPr>
            <a:spLocks/>
          </p:cNvSpPr>
          <p:nvPr/>
        </p:nvSpPr>
        <p:spPr bwMode="auto">
          <a:xfrm>
            <a:off x="4356100" y="2622550"/>
            <a:ext cx="360363" cy="155575"/>
          </a:xfrm>
          <a:custGeom>
            <a:avLst/>
            <a:gdLst>
              <a:gd name="T0" fmla="*/ 0 w 272"/>
              <a:gd name="T1" fmla="*/ 7 h 52"/>
              <a:gd name="T2" fmla="*/ 181 w 272"/>
              <a:gd name="T3" fmla="*/ 7 h 52"/>
              <a:gd name="T4" fmla="*/ 272 w 272"/>
              <a:gd name="T5" fmla="*/ 5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72" h="52">
                <a:moveTo>
                  <a:pt x="0" y="7"/>
                </a:moveTo>
                <a:cubicBezTo>
                  <a:pt x="68" y="3"/>
                  <a:pt x="136" y="0"/>
                  <a:pt x="181" y="7"/>
                </a:cubicBezTo>
                <a:cubicBezTo>
                  <a:pt x="226" y="14"/>
                  <a:pt x="257" y="37"/>
                  <a:pt x="272" y="52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cxnSp>
        <p:nvCxnSpPr>
          <p:cNvPr id="306206" name="AutoShape 30">
            <a:extLst>
              <a:ext uri="{FF2B5EF4-FFF2-40B4-BE49-F238E27FC236}">
                <a16:creationId xmlns:a16="http://schemas.microsoft.com/office/drawing/2014/main" id="{F58EDA81-304B-4490-9526-D785306D89E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708525" y="2767013"/>
            <a:ext cx="584200" cy="253365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6207" name="AutoShape 31">
            <a:extLst>
              <a:ext uri="{FF2B5EF4-FFF2-40B4-BE49-F238E27FC236}">
                <a16:creationId xmlns:a16="http://schemas.microsoft.com/office/drawing/2014/main" id="{4327A51C-0D5B-4EB1-8871-0AC61F66823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716463" y="2781300"/>
            <a:ext cx="1223962" cy="2303463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6208" name="Freeform 32">
            <a:extLst>
              <a:ext uri="{FF2B5EF4-FFF2-40B4-BE49-F238E27FC236}">
                <a16:creationId xmlns:a16="http://schemas.microsoft.com/office/drawing/2014/main" id="{4C250CC4-9B1F-4EF5-9423-A9A87A026C62}"/>
              </a:ext>
            </a:extLst>
          </p:cNvPr>
          <p:cNvSpPr>
            <a:spLocks/>
          </p:cNvSpPr>
          <p:nvPr/>
        </p:nvSpPr>
        <p:spPr bwMode="auto">
          <a:xfrm>
            <a:off x="5940425" y="5084763"/>
            <a:ext cx="1944688" cy="287337"/>
          </a:xfrm>
          <a:custGeom>
            <a:avLst/>
            <a:gdLst>
              <a:gd name="T0" fmla="*/ 0 w 1225"/>
              <a:gd name="T1" fmla="*/ 0 h 279"/>
              <a:gd name="T2" fmla="*/ 182 w 1225"/>
              <a:gd name="T3" fmla="*/ 136 h 279"/>
              <a:gd name="T4" fmla="*/ 499 w 1225"/>
              <a:gd name="T5" fmla="*/ 227 h 279"/>
              <a:gd name="T6" fmla="*/ 817 w 1225"/>
              <a:gd name="T7" fmla="*/ 272 h 279"/>
              <a:gd name="T8" fmla="*/ 1225 w 1225"/>
              <a:gd name="T9" fmla="*/ 272 h 2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25" h="279">
                <a:moveTo>
                  <a:pt x="0" y="0"/>
                </a:moveTo>
                <a:cubicBezTo>
                  <a:pt x="49" y="49"/>
                  <a:pt x="99" y="98"/>
                  <a:pt x="182" y="136"/>
                </a:cubicBezTo>
                <a:cubicBezTo>
                  <a:pt x="265" y="174"/>
                  <a:pt x="393" y="204"/>
                  <a:pt x="499" y="227"/>
                </a:cubicBezTo>
                <a:cubicBezTo>
                  <a:pt x="605" y="250"/>
                  <a:pt x="696" y="265"/>
                  <a:pt x="817" y="272"/>
                </a:cubicBezTo>
                <a:cubicBezTo>
                  <a:pt x="938" y="279"/>
                  <a:pt x="1157" y="272"/>
                  <a:pt x="1225" y="272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06209" name="Freeform 33">
            <a:extLst>
              <a:ext uri="{FF2B5EF4-FFF2-40B4-BE49-F238E27FC236}">
                <a16:creationId xmlns:a16="http://schemas.microsoft.com/office/drawing/2014/main" id="{FD5A44EF-E9C6-4AA7-9D89-912C20F034A9}"/>
              </a:ext>
            </a:extLst>
          </p:cNvPr>
          <p:cNvSpPr>
            <a:spLocks/>
          </p:cNvSpPr>
          <p:nvPr/>
        </p:nvSpPr>
        <p:spPr bwMode="auto">
          <a:xfrm>
            <a:off x="5292725" y="5300663"/>
            <a:ext cx="1944688" cy="360362"/>
          </a:xfrm>
          <a:custGeom>
            <a:avLst/>
            <a:gdLst>
              <a:gd name="T0" fmla="*/ 0 w 1225"/>
              <a:gd name="T1" fmla="*/ 0 h 279"/>
              <a:gd name="T2" fmla="*/ 182 w 1225"/>
              <a:gd name="T3" fmla="*/ 136 h 279"/>
              <a:gd name="T4" fmla="*/ 499 w 1225"/>
              <a:gd name="T5" fmla="*/ 227 h 279"/>
              <a:gd name="T6" fmla="*/ 817 w 1225"/>
              <a:gd name="T7" fmla="*/ 272 h 279"/>
              <a:gd name="T8" fmla="*/ 1225 w 1225"/>
              <a:gd name="T9" fmla="*/ 272 h 2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25" h="279">
                <a:moveTo>
                  <a:pt x="0" y="0"/>
                </a:moveTo>
                <a:cubicBezTo>
                  <a:pt x="49" y="49"/>
                  <a:pt x="99" y="98"/>
                  <a:pt x="182" y="136"/>
                </a:cubicBezTo>
                <a:cubicBezTo>
                  <a:pt x="265" y="174"/>
                  <a:pt x="393" y="204"/>
                  <a:pt x="499" y="227"/>
                </a:cubicBezTo>
                <a:cubicBezTo>
                  <a:pt x="605" y="250"/>
                  <a:pt x="696" y="265"/>
                  <a:pt x="817" y="272"/>
                </a:cubicBezTo>
                <a:cubicBezTo>
                  <a:pt x="938" y="279"/>
                  <a:pt x="1157" y="272"/>
                  <a:pt x="1225" y="272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06210" name="Text Box 34">
            <a:extLst>
              <a:ext uri="{FF2B5EF4-FFF2-40B4-BE49-F238E27FC236}">
                <a16:creationId xmlns:a16="http://schemas.microsoft.com/office/drawing/2014/main" id="{76096CD0-774D-4FAC-9CDC-89E7A5DE80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3573463"/>
            <a:ext cx="4587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000"/>
              <a:t>C</a:t>
            </a:r>
            <a:r>
              <a:rPr lang="pt-BR" altLang="pt-BR" sz="2000" baseline="-25000"/>
              <a:t>0</a:t>
            </a:r>
          </a:p>
        </p:txBody>
      </p:sp>
      <p:sp>
        <p:nvSpPr>
          <p:cNvPr id="306211" name="Text Box 35">
            <a:extLst>
              <a:ext uri="{FF2B5EF4-FFF2-40B4-BE49-F238E27FC236}">
                <a16:creationId xmlns:a16="http://schemas.microsoft.com/office/drawing/2014/main" id="{EB88DB1B-EC07-4EAA-8A08-7187E1ABDF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5600" y="3789363"/>
            <a:ext cx="4587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000"/>
              <a:t>C</a:t>
            </a:r>
            <a:r>
              <a:rPr lang="pt-BR" altLang="pt-BR" sz="2000" baseline="-25000"/>
              <a:t>1</a:t>
            </a:r>
          </a:p>
        </p:txBody>
      </p:sp>
      <p:sp>
        <p:nvSpPr>
          <p:cNvPr id="306212" name="Text Box 36">
            <a:extLst>
              <a:ext uri="{FF2B5EF4-FFF2-40B4-BE49-F238E27FC236}">
                <a16:creationId xmlns:a16="http://schemas.microsoft.com/office/drawing/2014/main" id="{699E2C34-CFE0-4CF3-B817-A31FE0A224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3933825"/>
            <a:ext cx="4587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000"/>
              <a:t>C</a:t>
            </a:r>
            <a:r>
              <a:rPr lang="pt-BR" altLang="pt-BR" sz="2000" baseline="-25000"/>
              <a:t>2</a:t>
            </a:r>
          </a:p>
        </p:txBody>
      </p:sp>
      <p:cxnSp>
        <p:nvCxnSpPr>
          <p:cNvPr id="306213" name="AutoShape 37">
            <a:extLst>
              <a:ext uri="{FF2B5EF4-FFF2-40B4-BE49-F238E27FC236}">
                <a16:creationId xmlns:a16="http://schemas.microsoft.com/office/drawing/2014/main" id="{42A04499-E7D4-407C-8C50-29AF085032CB}"/>
              </a:ext>
            </a:extLst>
          </p:cNvPr>
          <p:cNvCxnSpPr>
            <a:cxnSpLocks noChangeShapeType="1"/>
            <a:stCxn id="306181" idx="3"/>
            <a:endCxn id="306210" idx="1"/>
          </p:cNvCxnSpPr>
          <p:nvPr/>
        </p:nvCxnSpPr>
        <p:spPr bwMode="auto">
          <a:xfrm rot="5400000" flipH="1" flipV="1">
            <a:off x="1486694" y="3007519"/>
            <a:ext cx="2249488" cy="3778250"/>
          </a:xfrm>
          <a:prstGeom prst="curvedConnector4">
            <a:avLst>
              <a:gd name="adj1" fmla="val -10162"/>
              <a:gd name="adj2" fmla="val 54495"/>
            </a:avLst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6214" name="AutoShape 38">
            <a:extLst>
              <a:ext uri="{FF2B5EF4-FFF2-40B4-BE49-F238E27FC236}">
                <a16:creationId xmlns:a16="http://schemas.microsoft.com/office/drawing/2014/main" id="{56B154B2-06EE-4E67-8C5F-B995E60D6E55}"/>
              </a:ext>
            </a:extLst>
          </p:cNvPr>
          <p:cNvCxnSpPr>
            <a:cxnSpLocks noChangeShapeType="1"/>
            <a:stCxn id="306194" idx="3"/>
            <a:endCxn id="306211" idx="1"/>
          </p:cNvCxnSpPr>
          <p:nvPr/>
        </p:nvCxnSpPr>
        <p:spPr bwMode="auto">
          <a:xfrm rot="5400000" flipH="1" flipV="1">
            <a:off x="2701925" y="3287713"/>
            <a:ext cx="2033588" cy="3433762"/>
          </a:xfrm>
          <a:prstGeom prst="curvedConnector4">
            <a:avLst>
              <a:gd name="adj1" fmla="val -11241"/>
              <a:gd name="adj2" fmla="val 54926"/>
            </a:avLst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6215" name="AutoShape 39">
            <a:extLst>
              <a:ext uri="{FF2B5EF4-FFF2-40B4-BE49-F238E27FC236}">
                <a16:creationId xmlns:a16="http://schemas.microsoft.com/office/drawing/2014/main" id="{3EA9B2CF-945D-4ED3-A8AA-8D362FA947CF}"/>
              </a:ext>
            </a:extLst>
          </p:cNvPr>
          <p:cNvCxnSpPr>
            <a:cxnSpLocks noChangeShapeType="1"/>
            <a:stCxn id="306200" idx="3"/>
            <a:endCxn id="306212" idx="1"/>
          </p:cNvCxnSpPr>
          <p:nvPr/>
        </p:nvCxnSpPr>
        <p:spPr bwMode="auto">
          <a:xfrm rot="5400000" flipH="1" flipV="1">
            <a:off x="3890962" y="3540126"/>
            <a:ext cx="1889125" cy="3073400"/>
          </a:xfrm>
          <a:prstGeom prst="curvedConnector4">
            <a:avLst>
              <a:gd name="adj1" fmla="val -12102"/>
              <a:gd name="adj2" fmla="val 55528"/>
            </a:avLst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02" name="Picture 2">
            <a:extLst>
              <a:ext uri="{FF2B5EF4-FFF2-40B4-BE49-F238E27FC236}">
                <a16:creationId xmlns:a16="http://schemas.microsoft.com/office/drawing/2014/main" id="{C6DB53C5-8474-4478-A411-494942516821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03" name="Rectangle 3">
            <a:extLst>
              <a:ext uri="{FF2B5EF4-FFF2-40B4-BE49-F238E27FC236}">
                <a16:creationId xmlns:a16="http://schemas.microsoft.com/office/drawing/2014/main" id="{162C2F3A-F620-4FAD-9180-5EF82D61AD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z="4000"/>
              <a:t>SEDIMENTAÇÃO EM </a:t>
            </a:r>
            <a:br>
              <a:rPr lang="pt-BR" altLang="pt-BR" sz="4000"/>
            </a:br>
            <a:r>
              <a:rPr lang="pt-BR" altLang="pt-BR" sz="4000"/>
              <a:t>ZONA (TIPO III)</a:t>
            </a:r>
          </a:p>
        </p:txBody>
      </p:sp>
      <p:sp>
        <p:nvSpPr>
          <p:cNvPr id="307204" name="Rectangle 4">
            <a:extLst>
              <a:ext uri="{FF2B5EF4-FFF2-40B4-BE49-F238E27FC236}">
                <a16:creationId xmlns:a16="http://schemas.microsoft.com/office/drawing/2014/main" id="{309E2006-6D57-437F-8246-493DEA8C2C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768600" y="2139950"/>
            <a:ext cx="5827713" cy="1381125"/>
          </a:xfrm>
        </p:spPr>
        <p:txBody>
          <a:bodyPr/>
          <a:lstStyle/>
          <a:p>
            <a:r>
              <a:rPr lang="pt-BR" altLang="pt-BR" sz="2800"/>
              <a:t>TEORIA DE KYNCH: A velocidade de sedimentação das partículas é função da concentração de sólidos</a:t>
            </a:r>
          </a:p>
        </p:txBody>
      </p:sp>
      <p:sp>
        <p:nvSpPr>
          <p:cNvPr id="307205" name="Line 5">
            <a:extLst>
              <a:ext uri="{FF2B5EF4-FFF2-40B4-BE49-F238E27FC236}">
                <a16:creationId xmlns:a16="http://schemas.microsoft.com/office/drawing/2014/main" id="{EE71DC27-32E4-4166-9994-415DD601060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5650" y="2349500"/>
            <a:ext cx="0" cy="36004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07206" name="Line 6">
            <a:extLst>
              <a:ext uri="{FF2B5EF4-FFF2-40B4-BE49-F238E27FC236}">
                <a16:creationId xmlns:a16="http://schemas.microsoft.com/office/drawing/2014/main" id="{163EFBC1-546F-45BA-AC02-A60795807257}"/>
              </a:ext>
            </a:extLst>
          </p:cNvPr>
          <p:cNvSpPr>
            <a:spLocks noChangeShapeType="1"/>
          </p:cNvSpPr>
          <p:nvPr/>
        </p:nvSpPr>
        <p:spPr bwMode="auto">
          <a:xfrm>
            <a:off x="466725" y="5734050"/>
            <a:ext cx="4752975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07207" name="Text Box 7">
            <a:extLst>
              <a:ext uri="{FF2B5EF4-FFF2-40B4-BE49-F238E27FC236}">
                <a16:creationId xmlns:a16="http://schemas.microsoft.com/office/drawing/2014/main" id="{E5A8C74C-6885-49FB-A83E-7A304AFD9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2436813"/>
            <a:ext cx="3587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/>
              <a:t>H</a:t>
            </a:r>
          </a:p>
        </p:txBody>
      </p:sp>
      <p:sp>
        <p:nvSpPr>
          <p:cNvPr id="307208" name="Text Box 8">
            <a:extLst>
              <a:ext uri="{FF2B5EF4-FFF2-40B4-BE49-F238E27FC236}">
                <a16:creationId xmlns:a16="http://schemas.microsoft.com/office/drawing/2014/main" id="{705B8393-BE18-4EF2-A5EF-3C57B4EEA0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300" y="5799138"/>
            <a:ext cx="9636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/>
              <a:t>Tempo</a:t>
            </a:r>
          </a:p>
        </p:txBody>
      </p:sp>
      <p:sp>
        <p:nvSpPr>
          <p:cNvPr id="307209" name="Freeform 9">
            <a:extLst>
              <a:ext uri="{FF2B5EF4-FFF2-40B4-BE49-F238E27FC236}">
                <a16:creationId xmlns:a16="http://schemas.microsoft.com/office/drawing/2014/main" id="{ED303798-3167-408C-AC26-C452D5F5EC11}"/>
              </a:ext>
            </a:extLst>
          </p:cNvPr>
          <p:cNvSpPr>
            <a:spLocks/>
          </p:cNvSpPr>
          <p:nvPr/>
        </p:nvSpPr>
        <p:spPr bwMode="auto">
          <a:xfrm>
            <a:off x="755650" y="2554288"/>
            <a:ext cx="431800" cy="82550"/>
          </a:xfrm>
          <a:custGeom>
            <a:avLst/>
            <a:gdLst>
              <a:gd name="T0" fmla="*/ 0 w 272"/>
              <a:gd name="T1" fmla="*/ 7 h 52"/>
              <a:gd name="T2" fmla="*/ 181 w 272"/>
              <a:gd name="T3" fmla="*/ 7 h 52"/>
              <a:gd name="T4" fmla="*/ 272 w 272"/>
              <a:gd name="T5" fmla="*/ 5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72" h="52">
                <a:moveTo>
                  <a:pt x="0" y="7"/>
                </a:moveTo>
                <a:cubicBezTo>
                  <a:pt x="68" y="3"/>
                  <a:pt x="136" y="0"/>
                  <a:pt x="181" y="7"/>
                </a:cubicBezTo>
                <a:cubicBezTo>
                  <a:pt x="226" y="14"/>
                  <a:pt x="257" y="37"/>
                  <a:pt x="272" y="52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cxnSp>
        <p:nvCxnSpPr>
          <p:cNvPr id="307210" name="AutoShape 10">
            <a:extLst>
              <a:ext uri="{FF2B5EF4-FFF2-40B4-BE49-F238E27FC236}">
                <a16:creationId xmlns:a16="http://schemas.microsoft.com/office/drawing/2014/main" id="{B462E16E-309E-4DBB-B292-9617D366B6F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192213" y="2636838"/>
            <a:ext cx="1651000" cy="180022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7211" name="Freeform 11">
            <a:extLst>
              <a:ext uri="{FF2B5EF4-FFF2-40B4-BE49-F238E27FC236}">
                <a16:creationId xmlns:a16="http://schemas.microsoft.com/office/drawing/2014/main" id="{112DEE67-8970-4C1B-BCF1-18588C688C00}"/>
              </a:ext>
            </a:extLst>
          </p:cNvPr>
          <p:cNvSpPr>
            <a:spLocks/>
          </p:cNvSpPr>
          <p:nvPr/>
        </p:nvSpPr>
        <p:spPr bwMode="auto">
          <a:xfrm>
            <a:off x="2843213" y="4437063"/>
            <a:ext cx="1944687" cy="442912"/>
          </a:xfrm>
          <a:custGeom>
            <a:avLst/>
            <a:gdLst>
              <a:gd name="T0" fmla="*/ 0 w 1225"/>
              <a:gd name="T1" fmla="*/ 0 h 279"/>
              <a:gd name="T2" fmla="*/ 182 w 1225"/>
              <a:gd name="T3" fmla="*/ 136 h 279"/>
              <a:gd name="T4" fmla="*/ 499 w 1225"/>
              <a:gd name="T5" fmla="*/ 227 h 279"/>
              <a:gd name="T6" fmla="*/ 817 w 1225"/>
              <a:gd name="T7" fmla="*/ 272 h 279"/>
              <a:gd name="T8" fmla="*/ 1225 w 1225"/>
              <a:gd name="T9" fmla="*/ 272 h 2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25" h="279">
                <a:moveTo>
                  <a:pt x="0" y="0"/>
                </a:moveTo>
                <a:cubicBezTo>
                  <a:pt x="49" y="49"/>
                  <a:pt x="99" y="98"/>
                  <a:pt x="182" y="136"/>
                </a:cubicBezTo>
                <a:cubicBezTo>
                  <a:pt x="265" y="174"/>
                  <a:pt x="393" y="204"/>
                  <a:pt x="499" y="227"/>
                </a:cubicBezTo>
                <a:cubicBezTo>
                  <a:pt x="605" y="250"/>
                  <a:pt x="696" y="265"/>
                  <a:pt x="817" y="272"/>
                </a:cubicBezTo>
                <a:cubicBezTo>
                  <a:pt x="938" y="279"/>
                  <a:pt x="1157" y="272"/>
                  <a:pt x="1225" y="272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07212" name="Freeform 12">
            <a:extLst>
              <a:ext uri="{FF2B5EF4-FFF2-40B4-BE49-F238E27FC236}">
                <a16:creationId xmlns:a16="http://schemas.microsoft.com/office/drawing/2014/main" id="{DB44A42B-936F-4CD1-B389-7E0D1102A901}"/>
              </a:ext>
            </a:extLst>
          </p:cNvPr>
          <p:cNvSpPr>
            <a:spLocks/>
          </p:cNvSpPr>
          <p:nvPr/>
        </p:nvSpPr>
        <p:spPr bwMode="auto">
          <a:xfrm>
            <a:off x="755650" y="2551113"/>
            <a:ext cx="360363" cy="155575"/>
          </a:xfrm>
          <a:custGeom>
            <a:avLst/>
            <a:gdLst>
              <a:gd name="T0" fmla="*/ 0 w 272"/>
              <a:gd name="T1" fmla="*/ 7 h 52"/>
              <a:gd name="T2" fmla="*/ 181 w 272"/>
              <a:gd name="T3" fmla="*/ 7 h 52"/>
              <a:gd name="T4" fmla="*/ 272 w 272"/>
              <a:gd name="T5" fmla="*/ 5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72" h="52">
                <a:moveTo>
                  <a:pt x="0" y="7"/>
                </a:moveTo>
                <a:cubicBezTo>
                  <a:pt x="68" y="3"/>
                  <a:pt x="136" y="0"/>
                  <a:pt x="181" y="7"/>
                </a:cubicBezTo>
                <a:cubicBezTo>
                  <a:pt x="226" y="14"/>
                  <a:pt x="257" y="37"/>
                  <a:pt x="272" y="52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cxnSp>
        <p:nvCxnSpPr>
          <p:cNvPr id="307213" name="AutoShape 13">
            <a:extLst>
              <a:ext uri="{FF2B5EF4-FFF2-40B4-BE49-F238E27FC236}">
                <a16:creationId xmlns:a16="http://schemas.microsoft.com/office/drawing/2014/main" id="{06DE7570-100E-407D-BB2D-51AE8135C83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108075" y="2695575"/>
            <a:ext cx="584200" cy="253365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214" name="AutoShape 14">
            <a:extLst>
              <a:ext uri="{FF2B5EF4-FFF2-40B4-BE49-F238E27FC236}">
                <a16:creationId xmlns:a16="http://schemas.microsoft.com/office/drawing/2014/main" id="{8223FB67-728B-4679-B91F-097212C45E4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116013" y="2709863"/>
            <a:ext cx="1223962" cy="2303462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7215" name="Freeform 15">
            <a:extLst>
              <a:ext uri="{FF2B5EF4-FFF2-40B4-BE49-F238E27FC236}">
                <a16:creationId xmlns:a16="http://schemas.microsoft.com/office/drawing/2014/main" id="{C4E7F07E-8E12-41AF-BEEC-1BED3E30AB63}"/>
              </a:ext>
            </a:extLst>
          </p:cNvPr>
          <p:cNvSpPr>
            <a:spLocks/>
          </p:cNvSpPr>
          <p:nvPr/>
        </p:nvSpPr>
        <p:spPr bwMode="auto">
          <a:xfrm>
            <a:off x="2339975" y="5013325"/>
            <a:ext cx="1944688" cy="287338"/>
          </a:xfrm>
          <a:custGeom>
            <a:avLst/>
            <a:gdLst>
              <a:gd name="T0" fmla="*/ 0 w 1225"/>
              <a:gd name="T1" fmla="*/ 0 h 279"/>
              <a:gd name="T2" fmla="*/ 182 w 1225"/>
              <a:gd name="T3" fmla="*/ 136 h 279"/>
              <a:gd name="T4" fmla="*/ 499 w 1225"/>
              <a:gd name="T5" fmla="*/ 227 h 279"/>
              <a:gd name="T6" fmla="*/ 817 w 1225"/>
              <a:gd name="T7" fmla="*/ 272 h 279"/>
              <a:gd name="T8" fmla="*/ 1225 w 1225"/>
              <a:gd name="T9" fmla="*/ 272 h 2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25" h="279">
                <a:moveTo>
                  <a:pt x="0" y="0"/>
                </a:moveTo>
                <a:cubicBezTo>
                  <a:pt x="49" y="49"/>
                  <a:pt x="99" y="98"/>
                  <a:pt x="182" y="136"/>
                </a:cubicBezTo>
                <a:cubicBezTo>
                  <a:pt x="265" y="174"/>
                  <a:pt x="393" y="204"/>
                  <a:pt x="499" y="227"/>
                </a:cubicBezTo>
                <a:cubicBezTo>
                  <a:pt x="605" y="250"/>
                  <a:pt x="696" y="265"/>
                  <a:pt x="817" y="272"/>
                </a:cubicBezTo>
                <a:cubicBezTo>
                  <a:pt x="938" y="279"/>
                  <a:pt x="1157" y="272"/>
                  <a:pt x="1225" y="272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07216" name="Freeform 16">
            <a:extLst>
              <a:ext uri="{FF2B5EF4-FFF2-40B4-BE49-F238E27FC236}">
                <a16:creationId xmlns:a16="http://schemas.microsoft.com/office/drawing/2014/main" id="{77945B3A-56E7-4B5E-9CED-5CE4AEDBBFDC}"/>
              </a:ext>
            </a:extLst>
          </p:cNvPr>
          <p:cNvSpPr>
            <a:spLocks/>
          </p:cNvSpPr>
          <p:nvPr/>
        </p:nvSpPr>
        <p:spPr bwMode="auto">
          <a:xfrm>
            <a:off x="1692275" y="5229225"/>
            <a:ext cx="1944688" cy="360363"/>
          </a:xfrm>
          <a:custGeom>
            <a:avLst/>
            <a:gdLst>
              <a:gd name="T0" fmla="*/ 0 w 1225"/>
              <a:gd name="T1" fmla="*/ 0 h 279"/>
              <a:gd name="T2" fmla="*/ 182 w 1225"/>
              <a:gd name="T3" fmla="*/ 136 h 279"/>
              <a:gd name="T4" fmla="*/ 499 w 1225"/>
              <a:gd name="T5" fmla="*/ 227 h 279"/>
              <a:gd name="T6" fmla="*/ 817 w 1225"/>
              <a:gd name="T7" fmla="*/ 272 h 279"/>
              <a:gd name="T8" fmla="*/ 1225 w 1225"/>
              <a:gd name="T9" fmla="*/ 272 h 2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25" h="279">
                <a:moveTo>
                  <a:pt x="0" y="0"/>
                </a:moveTo>
                <a:cubicBezTo>
                  <a:pt x="49" y="49"/>
                  <a:pt x="99" y="98"/>
                  <a:pt x="182" y="136"/>
                </a:cubicBezTo>
                <a:cubicBezTo>
                  <a:pt x="265" y="174"/>
                  <a:pt x="393" y="204"/>
                  <a:pt x="499" y="227"/>
                </a:cubicBezTo>
                <a:cubicBezTo>
                  <a:pt x="605" y="250"/>
                  <a:pt x="696" y="265"/>
                  <a:pt x="817" y="272"/>
                </a:cubicBezTo>
                <a:cubicBezTo>
                  <a:pt x="938" y="279"/>
                  <a:pt x="1157" y="272"/>
                  <a:pt x="1225" y="272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07217" name="Text Box 17">
            <a:extLst>
              <a:ext uri="{FF2B5EF4-FFF2-40B4-BE49-F238E27FC236}">
                <a16:creationId xmlns:a16="http://schemas.microsoft.com/office/drawing/2014/main" id="{A1E0A715-D1D2-42BE-A958-15F2B06312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4652963"/>
            <a:ext cx="8143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000"/>
              <a:t>C</a:t>
            </a:r>
            <a:r>
              <a:rPr lang="pt-BR" altLang="pt-BR" sz="2000" baseline="-25000"/>
              <a:t>0</a:t>
            </a:r>
            <a:r>
              <a:rPr lang="pt-BR" altLang="pt-BR" sz="2000"/>
              <a:t>,V</a:t>
            </a:r>
            <a:r>
              <a:rPr lang="pt-BR" altLang="pt-BR" sz="2000" baseline="-25000"/>
              <a:t>0</a:t>
            </a:r>
          </a:p>
        </p:txBody>
      </p:sp>
      <p:sp>
        <p:nvSpPr>
          <p:cNvPr id="307218" name="Text Box 18">
            <a:extLst>
              <a:ext uri="{FF2B5EF4-FFF2-40B4-BE49-F238E27FC236}">
                <a16:creationId xmlns:a16="http://schemas.microsoft.com/office/drawing/2014/main" id="{1CF2D4FA-C66F-401B-B60D-3DAE0FC4D0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9625" y="4292600"/>
            <a:ext cx="8143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000"/>
              <a:t>C</a:t>
            </a:r>
            <a:r>
              <a:rPr lang="pt-BR" altLang="pt-BR" sz="2000" baseline="-25000"/>
              <a:t>1</a:t>
            </a:r>
            <a:r>
              <a:rPr lang="pt-BR" altLang="pt-BR" sz="2000"/>
              <a:t>,V</a:t>
            </a:r>
            <a:r>
              <a:rPr lang="pt-BR" altLang="pt-BR" sz="2000" baseline="-25000"/>
              <a:t>1</a:t>
            </a:r>
          </a:p>
        </p:txBody>
      </p:sp>
      <p:sp>
        <p:nvSpPr>
          <p:cNvPr id="307219" name="Text Box 19">
            <a:extLst>
              <a:ext uri="{FF2B5EF4-FFF2-40B4-BE49-F238E27FC236}">
                <a16:creationId xmlns:a16="http://schemas.microsoft.com/office/drawing/2014/main" id="{80266792-2199-42DB-B097-5167A033A6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1850" y="3357563"/>
            <a:ext cx="8143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000"/>
              <a:t>C</a:t>
            </a:r>
            <a:r>
              <a:rPr lang="pt-BR" altLang="pt-BR" sz="2000" baseline="-25000"/>
              <a:t>2</a:t>
            </a:r>
            <a:r>
              <a:rPr lang="pt-BR" altLang="pt-BR" sz="2000"/>
              <a:t>,V</a:t>
            </a:r>
            <a:r>
              <a:rPr lang="pt-BR" altLang="pt-BR" sz="2000" baseline="-25000"/>
              <a:t>2</a:t>
            </a:r>
          </a:p>
        </p:txBody>
      </p:sp>
      <p:graphicFrame>
        <p:nvGraphicFramePr>
          <p:cNvPr id="307220" name="Object 20">
            <a:extLst>
              <a:ext uri="{FF2B5EF4-FFF2-40B4-BE49-F238E27FC236}">
                <a16:creationId xmlns:a16="http://schemas.microsoft.com/office/drawing/2014/main" id="{DAA27DA9-2D3E-4A80-AE8D-44CD363739F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795963" y="3789363"/>
          <a:ext cx="19685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24" name="Equation" r:id="rId4" imgW="1968480" imgH="545760" progId="Equation.3">
                  <p:embed/>
                </p:oleObj>
              </mc:Choice>
              <mc:Fallback>
                <p:oleObj name="Equation" r:id="rId4" imgW="1968480" imgH="545760" progId="Equation.3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5963" y="3789363"/>
                        <a:ext cx="1968500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21" name="Object 21">
            <a:extLst>
              <a:ext uri="{FF2B5EF4-FFF2-40B4-BE49-F238E27FC236}">
                <a16:creationId xmlns:a16="http://schemas.microsoft.com/office/drawing/2014/main" id="{CAD06889-E68C-4E78-A320-ADF7B15C254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795963" y="4724400"/>
          <a:ext cx="19939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25" name="Equation" r:id="rId6" imgW="1993680" imgH="545760" progId="Equation.3">
                  <p:embed/>
                </p:oleObj>
              </mc:Choice>
              <mc:Fallback>
                <p:oleObj name="Equation" r:id="rId6" imgW="1993680" imgH="545760" progId="Equation.3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5963" y="4724400"/>
                        <a:ext cx="1993900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26" name="Picture 2">
            <a:extLst>
              <a:ext uri="{FF2B5EF4-FFF2-40B4-BE49-F238E27FC236}">
                <a16:creationId xmlns:a16="http://schemas.microsoft.com/office/drawing/2014/main" id="{9350770E-E3DB-464F-80DB-5714B12CC2C6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8227" name="Rectangle 3">
            <a:extLst>
              <a:ext uri="{FF2B5EF4-FFF2-40B4-BE49-F238E27FC236}">
                <a16:creationId xmlns:a16="http://schemas.microsoft.com/office/drawing/2014/main" id="{BBB4603B-7A6D-4F39-B875-FDA19C3180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1371600"/>
          </a:xfrm>
        </p:spPr>
        <p:txBody>
          <a:bodyPr/>
          <a:lstStyle/>
          <a:p>
            <a:r>
              <a:rPr lang="pt-BR" altLang="pt-BR" sz="4000"/>
              <a:t>SEDIMENTAÇÃO EM </a:t>
            </a:r>
            <a:br>
              <a:rPr lang="pt-BR" altLang="pt-BR" sz="4000"/>
            </a:br>
            <a:r>
              <a:rPr lang="pt-BR" altLang="pt-BR" sz="4000"/>
              <a:t>ZONA (TIPO III)</a:t>
            </a:r>
          </a:p>
        </p:txBody>
      </p:sp>
      <p:graphicFrame>
        <p:nvGraphicFramePr>
          <p:cNvPr id="308228" name="Object 4">
            <a:extLst>
              <a:ext uri="{FF2B5EF4-FFF2-40B4-BE49-F238E27FC236}">
                <a16:creationId xmlns:a16="http://schemas.microsoft.com/office/drawing/2014/main" id="{0E8186AB-705D-4492-A66B-5ADAEE0F3B5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1800" y="1425575"/>
          <a:ext cx="8388350" cy="541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30" name="Gráfico" r:id="rId4" imgW="5267249" imgH="3400349" progId="Excel.Chart.8">
                  <p:embed followColorScheme="full"/>
                </p:oleObj>
              </mc:Choice>
              <mc:Fallback>
                <p:oleObj name="Gráfico" r:id="rId4" imgW="5267249" imgH="3400349" progId="Excel.Chart.8">
                  <p:embed followColorScheme="full"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" y="1425575"/>
                        <a:ext cx="8388350" cy="5414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250" name="Picture 2">
            <a:extLst>
              <a:ext uri="{FF2B5EF4-FFF2-40B4-BE49-F238E27FC236}">
                <a16:creationId xmlns:a16="http://schemas.microsoft.com/office/drawing/2014/main" id="{536E870F-2F83-419B-9275-8637CF7B0385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9251" name="Rectangle 3">
            <a:extLst>
              <a:ext uri="{FF2B5EF4-FFF2-40B4-BE49-F238E27FC236}">
                <a16:creationId xmlns:a16="http://schemas.microsoft.com/office/drawing/2014/main" id="{016B3200-282F-4532-BA24-A3326C8BF4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z="4000"/>
              <a:t>SEDIMENTAÇÃO EM </a:t>
            </a:r>
            <a:br>
              <a:rPr lang="pt-BR" altLang="pt-BR" sz="4000"/>
            </a:br>
            <a:r>
              <a:rPr lang="pt-BR" altLang="pt-BR" sz="4000"/>
              <a:t>ZONA (TIPO III)</a:t>
            </a:r>
          </a:p>
        </p:txBody>
      </p:sp>
      <p:graphicFrame>
        <p:nvGraphicFramePr>
          <p:cNvPr id="309252" name="Object 4">
            <a:extLst>
              <a:ext uri="{FF2B5EF4-FFF2-40B4-BE49-F238E27FC236}">
                <a16:creationId xmlns:a16="http://schemas.microsoft.com/office/drawing/2014/main" id="{87B57A9A-3BBD-4FBF-B612-4DC590EDAA9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724525" y="2924175"/>
          <a:ext cx="19939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256" name="Equation" r:id="rId4" imgW="1993680" imgH="545760" progId="Equation.3">
                  <p:embed/>
                </p:oleObj>
              </mc:Choice>
              <mc:Fallback>
                <p:oleObj name="Equation" r:id="rId4" imgW="1993680" imgH="54576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4525" y="2924175"/>
                        <a:ext cx="1993900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9253" name="Object 5">
            <a:extLst>
              <a:ext uri="{FF2B5EF4-FFF2-40B4-BE49-F238E27FC236}">
                <a16:creationId xmlns:a16="http://schemas.microsoft.com/office/drawing/2014/main" id="{84EDA9B8-DCFB-428D-925F-DD3C9529C80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9750" y="1665288"/>
          <a:ext cx="8064500" cy="5192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257" name="Gráfico" r:id="rId6" imgW="5324551" imgH="3429000" progId="Excel.Chart.8">
                  <p:embed followColorScheme="full"/>
                </p:oleObj>
              </mc:Choice>
              <mc:Fallback>
                <p:oleObj name="Gráfico" r:id="rId6" imgW="5324551" imgH="3429000" progId="Excel.Chart.8">
                  <p:embed followColorScheme="full"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1665288"/>
                        <a:ext cx="8064500" cy="5192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274" name="Picture 2" descr="Sludge and flocs 1">
            <a:extLst>
              <a:ext uri="{FF2B5EF4-FFF2-40B4-BE49-F238E27FC236}">
                <a16:creationId xmlns:a16="http://schemas.microsoft.com/office/drawing/2014/main" id="{9BF0E8D5-80AA-4444-B5C3-E1DA534CB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213" y="1627188"/>
            <a:ext cx="7850187" cy="504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275" name="Picture 3">
            <a:extLst>
              <a:ext uri="{FF2B5EF4-FFF2-40B4-BE49-F238E27FC236}">
                <a16:creationId xmlns:a16="http://schemas.microsoft.com/office/drawing/2014/main" id="{0209F555-5105-44A5-9446-B5D76E7BAF5B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0276" name="Rectangle 4">
            <a:extLst>
              <a:ext uri="{FF2B5EF4-FFF2-40B4-BE49-F238E27FC236}">
                <a16:creationId xmlns:a16="http://schemas.microsoft.com/office/drawing/2014/main" id="{F05FCE7C-C16C-4029-8010-0251E2BC95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139112" cy="1371600"/>
          </a:xfrm>
        </p:spPr>
        <p:txBody>
          <a:bodyPr/>
          <a:lstStyle/>
          <a:p>
            <a:r>
              <a:rPr lang="pt-BR" altLang="pt-BR" sz="4000"/>
              <a:t>SEDIMENTAÇÃO EM </a:t>
            </a:r>
            <a:br>
              <a:rPr lang="pt-BR" altLang="pt-BR" sz="4000"/>
            </a:br>
            <a:r>
              <a:rPr lang="pt-BR" altLang="pt-BR" sz="4000"/>
              <a:t>ZONA (TIPO III)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298" name="Picture 2">
            <a:extLst>
              <a:ext uri="{FF2B5EF4-FFF2-40B4-BE49-F238E27FC236}">
                <a16:creationId xmlns:a16="http://schemas.microsoft.com/office/drawing/2014/main" id="{EA0B61D5-EF82-49DE-B607-B2E4F2C21295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1299" name="Rectangle 3">
            <a:extLst>
              <a:ext uri="{FF2B5EF4-FFF2-40B4-BE49-F238E27FC236}">
                <a16:creationId xmlns:a16="http://schemas.microsoft.com/office/drawing/2014/main" id="{6E3F3CB0-8073-4AD9-AEEA-F85B158036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115888"/>
            <a:ext cx="8229600" cy="1371600"/>
          </a:xfrm>
        </p:spPr>
        <p:txBody>
          <a:bodyPr/>
          <a:lstStyle/>
          <a:p>
            <a:r>
              <a:rPr lang="pt-BR" altLang="pt-BR" sz="4000"/>
              <a:t>SEDIMENTAÇÃO EM </a:t>
            </a:r>
            <a:br>
              <a:rPr lang="pt-BR" altLang="pt-BR" sz="4000"/>
            </a:br>
            <a:r>
              <a:rPr lang="pt-BR" altLang="pt-BR" sz="4000"/>
              <a:t>ZONA (TIPO III)</a:t>
            </a:r>
          </a:p>
        </p:txBody>
      </p:sp>
      <p:graphicFrame>
        <p:nvGraphicFramePr>
          <p:cNvPr id="311300" name="Object 4">
            <a:extLst>
              <a:ext uri="{FF2B5EF4-FFF2-40B4-BE49-F238E27FC236}">
                <a16:creationId xmlns:a16="http://schemas.microsoft.com/office/drawing/2014/main" id="{86B119A7-41FD-4F82-A5D6-0BDF63E9E46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9388" y="1282700"/>
          <a:ext cx="8569325" cy="553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302" name="Gráfico" r:id="rId4" imgW="5267249" imgH="3400349" progId="Excel.Chart.8">
                  <p:embed followColorScheme="full"/>
                </p:oleObj>
              </mc:Choice>
              <mc:Fallback>
                <p:oleObj name="Gráfico" r:id="rId4" imgW="5267249" imgH="3400349" progId="Excel.Chart.8">
                  <p:embed followColorScheme="full"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282700"/>
                        <a:ext cx="8569325" cy="553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322" name="Picture 2">
            <a:extLst>
              <a:ext uri="{FF2B5EF4-FFF2-40B4-BE49-F238E27FC236}">
                <a16:creationId xmlns:a16="http://schemas.microsoft.com/office/drawing/2014/main" id="{7F58BB66-EBC2-40EF-91CE-3BC6EC63CD5B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2323" name="Rectangle 3">
            <a:extLst>
              <a:ext uri="{FF2B5EF4-FFF2-40B4-BE49-F238E27FC236}">
                <a16:creationId xmlns:a16="http://schemas.microsoft.com/office/drawing/2014/main" id="{A7C074FB-F5A8-4A1A-8125-8F5A8F6078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8229600" cy="1371600"/>
          </a:xfrm>
        </p:spPr>
        <p:txBody>
          <a:bodyPr/>
          <a:lstStyle/>
          <a:p>
            <a:r>
              <a:rPr lang="pt-BR" altLang="pt-BR" sz="4000"/>
              <a:t>SEDIMENTAÇÃO EM </a:t>
            </a:r>
            <a:br>
              <a:rPr lang="pt-BR" altLang="pt-BR" sz="4000"/>
            </a:br>
            <a:r>
              <a:rPr lang="pt-BR" altLang="pt-BR" sz="4000"/>
              <a:t>ZONA (TIPO III)</a:t>
            </a:r>
          </a:p>
        </p:txBody>
      </p:sp>
      <p:graphicFrame>
        <p:nvGraphicFramePr>
          <p:cNvPr id="312324" name="Object 4">
            <a:extLst>
              <a:ext uri="{FF2B5EF4-FFF2-40B4-BE49-F238E27FC236}">
                <a16:creationId xmlns:a16="http://schemas.microsoft.com/office/drawing/2014/main" id="{500E1D72-BE6D-43F8-A2CE-0F5D3BF60E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795963" y="4221163"/>
          <a:ext cx="19939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328" name="Equation" r:id="rId4" imgW="1993680" imgH="545760" progId="Equation.3">
                  <p:embed/>
                </p:oleObj>
              </mc:Choice>
              <mc:Fallback>
                <p:oleObj name="Equation" r:id="rId4" imgW="1993680" imgH="54576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5963" y="4221163"/>
                        <a:ext cx="1993900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2325" name="Object 5">
            <a:extLst>
              <a:ext uri="{FF2B5EF4-FFF2-40B4-BE49-F238E27FC236}">
                <a16:creationId xmlns:a16="http://schemas.microsoft.com/office/drawing/2014/main" id="{4F7FFB21-061A-4C94-9433-C30B41C2303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6725" y="1514475"/>
          <a:ext cx="8353425" cy="5370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329" name="Gráfico" r:id="rId6" imgW="5334000" imgH="3429000" progId="Excel.Chart.8">
                  <p:embed followColorScheme="full"/>
                </p:oleObj>
              </mc:Choice>
              <mc:Fallback>
                <p:oleObj name="Gráfico" r:id="rId6" imgW="5334000" imgH="3429000" progId="Excel.Chart.8">
                  <p:embed followColorScheme="full"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725" y="1514475"/>
                        <a:ext cx="8353425" cy="5370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346" name="Picture 2">
            <a:extLst>
              <a:ext uri="{FF2B5EF4-FFF2-40B4-BE49-F238E27FC236}">
                <a16:creationId xmlns:a16="http://schemas.microsoft.com/office/drawing/2014/main" id="{BD112680-24B0-4848-9724-5E030D77D847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3347" name="Rectangle 3">
            <a:extLst>
              <a:ext uri="{FF2B5EF4-FFF2-40B4-BE49-F238E27FC236}">
                <a16:creationId xmlns:a16="http://schemas.microsoft.com/office/drawing/2014/main" id="{9E29F0D6-565F-4A52-B187-09F72AAD7B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333375"/>
            <a:ext cx="8540750" cy="1471613"/>
          </a:xfrm>
        </p:spPr>
        <p:txBody>
          <a:bodyPr/>
          <a:lstStyle/>
          <a:p>
            <a:r>
              <a:rPr lang="pt-BR" altLang="pt-BR"/>
              <a:t>ESQUEMA GERAL DE UM ADENSADOR POR GRAVIDADE</a:t>
            </a:r>
          </a:p>
        </p:txBody>
      </p:sp>
      <p:sp>
        <p:nvSpPr>
          <p:cNvPr id="313348" name="AutoShape 4">
            <a:extLst>
              <a:ext uri="{FF2B5EF4-FFF2-40B4-BE49-F238E27FC236}">
                <a16:creationId xmlns:a16="http://schemas.microsoft.com/office/drawing/2014/main" id="{9914C8E1-6944-4C93-846F-5A3E0A9501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3141663"/>
            <a:ext cx="3600450" cy="2592387"/>
          </a:xfrm>
          <a:prstGeom prst="can">
            <a:avLst>
              <a:gd name="adj" fmla="val 25722"/>
            </a:avLst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13349" name="AutoShape 5">
            <a:extLst>
              <a:ext uri="{FF2B5EF4-FFF2-40B4-BE49-F238E27FC236}">
                <a16:creationId xmlns:a16="http://schemas.microsoft.com/office/drawing/2014/main" id="{C8FE3532-7BD6-4444-8389-7B077BC2AD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4052888"/>
            <a:ext cx="3600450" cy="1727200"/>
          </a:xfrm>
          <a:prstGeom prst="can">
            <a:avLst>
              <a:gd name="adj" fmla="val 39245"/>
            </a:avLst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cxnSp>
        <p:nvCxnSpPr>
          <p:cNvPr id="313350" name="AutoShape 6">
            <a:extLst>
              <a:ext uri="{FF2B5EF4-FFF2-40B4-BE49-F238E27FC236}">
                <a16:creationId xmlns:a16="http://schemas.microsoft.com/office/drawing/2014/main" id="{0E96573F-19B7-4F60-A12E-CF8970630515}"/>
              </a:ext>
            </a:extLst>
          </p:cNvPr>
          <p:cNvCxnSpPr>
            <a:cxnSpLocks noChangeShapeType="1"/>
            <a:endCxn id="313348" idx="1"/>
          </p:cNvCxnSpPr>
          <p:nvPr/>
        </p:nvCxnSpPr>
        <p:spPr bwMode="auto">
          <a:xfrm>
            <a:off x="971550" y="2492375"/>
            <a:ext cx="2952750" cy="649288"/>
          </a:xfrm>
          <a:prstGeom prst="bentConnector2">
            <a:avLst/>
          </a:prstGeom>
          <a:noFill/>
          <a:ln w="508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3351" name="Text Box 7">
            <a:extLst>
              <a:ext uri="{FF2B5EF4-FFF2-40B4-BE49-F238E27FC236}">
                <a16:creationId xmlns:a16="http://schemas.microsoft.com/office/drawing/2014/main" id="{B3D10AE7-1581-430C-B5CD-7B6DFA6620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63" y="2540000"/>
            <a:ext cx="8524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400"/>
              <a:t>Q,X</a:t>
            </a:r>
            <a:r>
              <a:rPr lang="pt-BR" altLang="pt-BR" sz="2400" baseline="-25000"/>
              <a:t>0</a:t>
            </a:r>
          </a:p>
        </p:txBody>
      </p:sp>
      <p:cxnSp>
        <p:nvCxnSpPr>
          <p:cNvPr id="313352" name="AutoShape 8">
            <a:extLst>
              <a:ext uri="{FF2B5EF4-FFF2-40B4-BE49-F238E27FC236}">
                <a16:creationId xmlns:a16="http://schemas.microsoft.com/office/drawing/2014/main" id="{A1F6BED2-A213-4913-8429-9E0BDFB21340}"/>
              </a:ext>
            </a:extLst>
          </p:cNvPr>
          <p:cNvCxnSpPr>
            <a:cxnSpLocks noChangeShapeType="1"/>
            <a:endCxn id="313349" idx="3"/>
          </p:cNvCxnSpPr>
          <p:nvPr/>
        </p:nvCxnSpPr>
        <p:spPr bwMode="auto">
          <a:xfrm>
            <a:off x="684213" y="5661025"/>
            <a:ext cx="3240087" cy="119063"/>
          </a:xfrm>
          <a:prstGeom prst="bentConnector4">
            <a:avLst>
              <a:gd name="adj1" fmla="val 22194"/>
              <a:gd name="adj2" fmla="val 549333"/>
            </a:avLst>
          </a:prstGeom>
          <a:noFill/>
          <a:ln w="50800">
            <a:solidFill>
              <a:schemeClr val="tx1"/>
            </a:solidFill>
            <a:miter lim="800000"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3353" name="Text Box 9">
            <a:extLst>
              <a:ext uri="{FF2B5EF4-FFF2-40B4-BE49-F238E27FC236}">
                <a16:creationId xmlns:a16="http://schemas.microsoft.com/office/drawing/2014/main" id="{93355276-C422-48C8-8720-D7DB0FABA7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6063" y="5797550"/>
            <a:ext cx="9826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400"/>
              <a:t>Q</a:t>
            </a:r>
            <a:r>
              <a:rPr lang="pt-BR" altLang="pt-BR" sz="2400" baseline="-25000"/>
              <a:t>u</a:t>
            </a:r>
            <a:r>
              <a:rPr lang="pt-BR" altLang="pt-BR" sz="2400"/>
              <a:t>,X</a:t>
            </a:r>
            <a:r>
              <a:rPr lang="pt-BR" altLang="pt-BR" sz="2400" baseline="-25000"/>
              <a:t>u</a:t>
            </a:r>
          </a:p>
        </p:txBody>
      </p:sp>
      <p:cxnSp>
        <p:nvCxnSpPr>
          <p:cNvPr id="313354" name="AutoShape 10">
            <a:extLst>
              <a:ext uri="{FF2B5EF4-FFF2-40B4-BE49-F238E27FC236}">
                <a16:creationId xmlns:a16="http://schemas.microsoft.com/office/drawing/2014/main" id="{A3DED04C-F28B-4ADE-BDBE-C903599664BB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>
            <a:off x="5461000" y="1458913"/>
            <a:ext cx="955675" cy="3022600"/>
          </a:xfrm>
          <a:prstGeom prst="bentConnector2">
            <a:avLst/>
          </a:prstGeom>
          <a:noFill/>
          <a:ln w="508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3355" name="Text Box 11">
            <a:extLst>
              <a:ext uri="{FF2B5EF4-FFF2-40B4-BE49-F238E27FC236}">
                <a16:creationId xmlns:a16="http://schemas.microsoft.com/office/drawing/2014/main" id="{BE896F4F-FE11-4FFE-B108-30E913FDBE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863" y="2708275"/>
            <a:ext cx="9667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400"/>
              <a:t>Q</a:t>
            </a:r>
            <a:r>
              <a:rPr lang="pt-BR" altLang="pt-BR" sz="2400" baseline="-25000"/>
              <a:t>a</a:t>
            </a:r>
            <a:r>
              <a:rPr lang="pt-BR" altLang="pt-BR" sz="2400"/>
              <a:t>,X</a:t>
            </a:r>
            <a:r>
              <a:rPr lang="pt-BR" altLang="pt-BR" sz="2400" baseline="-25000"/>
              <a:t>a</a:t>
            </a:r>
          </a:p>
        </p:txBody>
      </p:sp>
      <p:grpSp>
        <p:nvGrpSpPr>
          <p:cNvPr id="313356" name="Group 12">
            <a:extLst>
              <a:ext uri="{FF2B5EF4-FFF2-40B4-BE49-F238E27FC236}">
                <a16:creationId xmlns:a16="http://schemas.microsoft.com/office/drawing/2014/main" id="{E6C68879-E50E-4807-8BB3-5D5173AA3DD9}"/>
              </a:ext>
            </a:extLst>
          </p:cNvPr>
          <p:cNvGrpSpPr>
            <a:grpSpLocks/>
          </p:cNvGrpSpPr>
          <p:nvPr/>
        </p:nvGrpSpPr>
        <p:grpSpPr bwMode="auto">
          <a:xfrm>
            <a:off x="5724525" y="3860800"/>
            <a:ext cx="2808288" cy="1873250"/>
            <a:chOff x="3606" y="2432"/>
            <a:chExt cx="1769" cy="1180"/>
          </a:xfrm>
        </p:grpSpPr>
        <p:sp>
          <p:nvSpPr>
            <p:cNvPr id="313357" name="Line 13">
              <a:extLst>
                <a:ext uri="{FF2B5EF4-FFF2-40B4-BE49-F238E27FC236}">
                  <a16:creationId xmlns:a16="http://schemas.microsoft.com/office/drawing/2014/main" id="{806131B2-5F30-4232-BABE-17ED7EAABAF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48" y="2523"/>
              <a:ext cx="0" cy="1089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13358" name="Line 14">
              <a:extLst>
                <a:ext uri="{FF2B5EF4-FFF2-40B4-BE49-F238E27FC236}">
                  <a16:creationId xmlns:a16="http://schemas.microsoft.com/office/drawing/2014/main" id="{038AAD2D-B58C-453C-955B-BE53A7C87E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51" y="2704"/>
              <a:ext cx="1724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13359" name="Line 15">
              <a:extLst>
                <a:ext uri="{FF2B5EF4-FFF2-40B4-BE49-F238E27FC236}">
                  <a16:creationId xmlns:a16="http://schemas.microsoft.com/office/drawing/2014/main" id="{2B185293-1F4E-404F-B73F-DE2AFA92957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85" y="2523"/>
              <a:ext cx="0" cy="108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13360" name="Text Box 16">
              <a:extLst>
                <a:ext uri="{FF2B5EF4-FFF2-40B4-BE49-F238E27FC236}">
                  <a16:creationId xmlns:a16="http://schemas.microsoft.com/office/drawing/2014/main" id="{EDF744DB-5D3A-4D8A-B951-F300263F1E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6" y="2976"/>
              <a:ext cx="22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/>
                <a:t>H</a:t>
              </a:r>
            </a:p>
          </p:txBody>
        </p:sp>
        <p:sp>
          <p:nvSpPr>
            <p:cNvPr id="313361" name="Text Box 17">
              <a:extLst>
                <a:ext uri="{FF2B5EF4-FFF2-40B4-BE49-F238E27FC236}">
                  <a16:creationId xmlns:a16="http://schemas.microsoft.com/office/drawing/2014/main" id="{324A5F9F-4480-4FFD-91FD-97BB19DE15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12" y="2432"/>
              <a:ext cx="21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/>
                <a:t>X</a:t>
              </a:r>
            </a:p>
          </p:txBody>
        </p:sp>
        <p:sp>
          <p:nvSpPr>
            <p:cNvPr id="313362" name="Freeform 18">
              <a:extLst>
                <a:ext uri="{FF2B5EF4-FFF2-40B4-BE49-F238E27FC236}">
                  <a16:creationId xmlns:a16="http://schemas.microsoft.com/office/drawing/2014/main" id="{DCFBEC2D-DC8D-48E6-93BE-38AA0310FA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4" y="2704"/>
              <a:ext cx="786" cy="908"/>
            </a:xfrm>
            <a:custGeom>
              <a:avLst/>
              <a:gdLst>
                <a:gd name="T0" fmla="*/ 0 w 786"/>
                <a:gd name="T1" fmla="*/ 0 h 908"/>
                <a:gd name="T2" fmla="*/ 272 w 786"/>
                <a:gd name="T3" fmla="*/ 46 h 908"/>
                <a:gd name="T4" fmla="*/ 499 w 786"/>
                <a:gd name="T5" fmla="*/ 182 h 908"/>
                <a:gd name="T6" fmla="*/ 680 w 786"/>
                <a:gd name="T7" fmla="*/ 499 h 908"/>
                <a:gd name="T8" fmla="*/ 771 w 786"/>
                <a:gd name="T9" fmla="*/ 771 h 908"/>
                <a:gd name="T10" fmla="*/ 771 w 786"/>
                <a:gd name="T11" fmla="*/ 908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6" h="908">
                  <a:moveTo>
                    <a:pt x="0" y="0"/>
                  </a:moveTo>
                  <a:cubicBezTo>
                    <a:pt x="94" y="8"/>
                    <a:pt x="189" y="16"/>
                    <a:pt x="272" y="46"/>
                  </a:cubicBezTo>
                  <a:cubicBezTo>
                    <a:pt x="355" y="76"/>
                    <a:pt x="431" y="107"/>
                    <a:pt x="499" y="182"/>
                  </a:cubicBezTo>
                  <a:cubicBezTo>
                    <a:pt x="567" y="257"/>
                    <a:pt x="635" y="401"/>
                    <a:pt x="680" y="499"/>
                  </a:cubicBezTo>
                  <a:cubicBezTo>
                    <a:pt x="725" y="597"/>
                    <a:pt x="756" y="703"/>
                    <a:pt x="771" y="771"/>
                  </a:cubicBezTo>
                  <a:cubicBezTo>
                    <a:pt x="786" y="839"/>
                    <a:pt x="771" y="885"/>
                    <a:pt x="771" y="908"/>
                  </a:cubicBezTo>
                </a:path>
              </a:pathLst>
            </a:cu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13363" name="Text Box 19">
              <a:extLst>
                <a:ext uri="{FF2B5EF4-FFF2-40B4-BE49-F238E27FC236}">
                  <a16:creationId xmlns:a16="http://schemas.microsoft.com/office/drawing/2014/main" id="{997D87E9-EDA4-4493-BC0E-99FCD5B7A5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13" y="2432"/>
              <a:ext cx="27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/>
                <a:t>X</a:t>
              </a:r>
              <a:r>
                <a:rPr lang="pt-BR" altLang="pt-BR" baseline="-25000"/>
                <a:t>u</a:t>
              </a:r>
            </a:p>
          </p:txBody>
        </p:sp>
        <p:sp>
          <p:nvSpPr>
            <p:cNvPr id="313364" name="Text Box 20">
              <a:extLst>
                <a:ext uri="{FF2B5EF4-FFF2-40B4-BE49-F238E27FC236}">
                  <a16:creationId xmlns:a16="http://schemas.microsoft.com/office/drawing/2014/main" id="{D466DEAD-74EE-4AD8-9152-F99C3813E7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78" y="2432"/>
              <a:ext cx="27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/>
                <a:t>X</a:t>
              </a:r>
              <a:r>
                <a:rPr lang="pt-BR" altLang="pt-BR" baseline="-25000"/>
                <a:t>0</a:t>
              </a:r>
            </a:p>
          </p:txBody>
        </p:sp>
      </p:grp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370" name="Picture 2">
            <a:extLst>
              <a:ext uri="{FF2B5EF4-FFF2-40B4-BE49-F238E27FC236}">
                <a16:creationId xmlns:a16="http://schemas.microsoft.com/office/drawing/2014/main" id="{F3060576-500B-43B3-8E5B-7C383AB32984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4371" name="Rectangle 3">
            <a:extLst>
              <a:ext uri="{FF2B5EF4-FFF2-40B4-BE49-F238E27FC236}">
                <a16:creationId xmlns:a16="http://schemas.microsoft.com/office/drawing/2014/main" id="{74A5BF70-B9DB-4C61-8127-CC654A1D74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333375"/>
            <a:ext cx="8540750" cy="1471613"/>
          </a:xfrm>
        </p:spPr>
        <p:txBody>
          <a:bodyPr/>
          <a:lstStyle/>
          <a:p>
            <a:r>
              <a:rPr lang="pt-BR" altLang="pt-BR"/>
              <a:t>ESQUEMA GERAL DE UM ADENSADOR POR GRAVIDADE</a:t>
            </a:r>
          </a:p>
        </p:txBody>
      </p:sp>
      <p:grpSp>
        <p:nvGrpSpPr>
          <p:cNvPr id="314372" name="Group 4">
            <a:extLst>
              <a:ext uri="{FF2B5EF4-FFF2-40B4-BE49-F238E27FC236}">
                <a16:creationId xmlns:a16="http://schemas.microsoft.com/office/drawing/2014/main" id="{AFEA3C82-F7DE-4E38-931A-5CF8359B2253}"/>
              </a:ext>
            </a:extLst>
          </p:cNvPr>
          <p:cNvGrpSpPr>
            <a:grpSpLocks/>
          </p:cNvGrpSpPr>
          <p:nvPr/>
        </p:nvGrpSpPr>
        <p:grpSpPr bwMode="auto">
          <a:xfrm>
            <a:off x="395288" y="2565400"/>
            <a:ext cx="4392612" cy="2182813"/>
            <a:chOff x="385" y="1525"/>
            <a:chExt cx="2767" cy="1375"/>
          </a:xfrm>
        </p:grpSpPr>
        <p:sp>
          <p:nvSpPr>
            <p:cNvPr id="314373" name="AutoShape 5">
              <a:extLst>
                <a:ext uri="{FF2B5EF4-FFF2-40B4-BE49-F238E27FC236}">
                  <a16:creationId xmlns:a16="http://schemas.microsoft.com/office/drawing/2014/main" id="{5BA47DC4-E179-4A65-9B76-206DA872A6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4" y="1763"/>
              <a:ext cx="1472" cy="952"/>
            </a:xfrm>
            <a:prstGeom prst="can">
              <a:avLst>
                <a:gd name="adj" fmla="val 25722"/>
              </a:avLst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14374" name="AutoShape 6">
              <a:extLst>
                <a:ext uri="{FF2B5EF4-FFF2-40B4-BE49-F238E27FC236}">
                  <a16:creationId xmlns:a16="http://schemas.microsoft.com/office/drawing/2014/main" id="{8B77157F-ECFC-477F-A957-0C17043121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4" y="2098"/>
              <a:ext cx="1472" cy="634"/>
            </a:xfrm>
            <a:prstGeom prst="can">
              <a:avLst>
                <a:gd name="adj" fmla="val 39245"/>
              </a:avLst>
            </a:prstGeom>
            <a:solidFill>
              <a:srgbClr val="99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cxnSp>
          <p:nvCxnSpPr>
            <p:cNvPr id="314375" name="AutoShape 7">
              <a:extLst>
                <a:ext uri="{FF2B5EF4-FFF2-40B4-BE49-F238E27FC236}">
                  <a16:creationId xmlns:a16="http://schemas.microsoft.com/office/drawing/2014/main" id="{83DF52C9-E318-4A6A-90DD-6AE6DA91164C}"/>
                </a:ext>
              </a:extLst>
            </p:cNvPr>
            <p:cNvCxnSpPr>
              <a:cxnSpLocks noChangeShapeType="1"/>
              <a:endCxn id="314373" idx="1"/>
            </p:cNvCxnSpPr>
            <p:nvPr/>
          </p:nvCxnSpPr>
          <p:spPr bwMode="auto">
            <a:xfrm>
              <a:off x="503" y="1525"/>
              <a:ext cx="1207" cy="238"/>
            </a:xfrm>
            <a:prstGeom prst="bentConnector2">
              <a:avLst/>
            </a:prstGeom>
            <a:noFill/>
            <a:ln w="50800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14376" name="Text Box 8">
              <a:extLst>
                <a:ext uri="{FF2B5EF4-FFF2-40B4-BE49-F238E27FC236}">
                  <a16:creationId xmlns:a16="http://schemas.microsoft.com/office/drawing/2014/main" id="{55701582-8973-45C1-B85E-B789386FF0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7" y="1589"/>
              <a:ext cx="43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/>
                <a:t>Q,X</a:t>
              </a:r>
              <a:r>
                <a:rPr lang="pt-BR" altLang="pt-BR" baseline="-25000"/>
                <a:t>0</a:t>
              </a:r>
            </a:p>
          </p:txBody>
        </p:sp>
        <p:cxnSp>
          <p:nvCxnSpPr>
            <p:cNvPr id="314377" name="AutoShape 9">
              <a:extLst>
                <a:ext uri="{FF2B5EF4-FFF2-40B4-BE49-F238E27FC236}">
                  <a16:creationId xmlns:a16="http://schemas.microsoft.com/office/drawing/2014/main" id="{47A037C4-ACB2-4741-8785-982F7EFA0114}"/>
                </a:ext>
              </a:extLst>
            </p:cNvPr>
            <p:cNvCxnSpPr>
              <a:cxnSpLocks noChangeShapeType="1"/>
              <a:endCxn id="314374" idx="3"/>
            </p:cNvCxnSpPr>
            <p:nvPr/>
          </p:nvCxnSpPr>
          <p:spPr bwMode="auto">
            <a:xfrm>
              <a:off x="385" y="2688"/>
              <a:ext cx="1325" cy="44"/>
            </a:xfrm>
            <a:prstGeom prst="bentConnector4">
              <a:avLst>
                <a:gd name="adj1" fmla="val 22194"/>
                <a:gd name="adj2" fmla="val 549333"/>
              </a:avLst>
            </a:prstGeom>
            <a:noFill/>
            <a:ln w="50800">
              <a:solidFill>
                <a:schemeClr val="tx1"/>
              </a:solidFill>
              <a:miter lim="800000"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14378" name="Text Box 10">
              <a:extLst>
                <a:ext uri="{FF2B5EF4-FFF2-40B4-BE49-F238E27FC236}">
                  <a16:creationId xmlns:a16="http://schemas.microsoft.com/office/drawing/2014/main" id="{DB289D59-BE1F-4F24-9AD9-F430671DF4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7" y="2669"/>
              <a:ext cx="49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/>
                <a:t>Q</a:t>
              </a:r>
              <a:r>
                <a:rPr lang="pt-BR" altLang="pt-BR" baseline="-25000"/>
                <a:t>u</a:t>
              </a:r>
              <a:r>
                <a:rPr lang="pt-BR" altLang="pt-BR"/>
                <a:t>,X</a:t>
              </a:r>
              <a:r>
                <a:rPr lang="pt-BR" altLang="pt-BR" baseline="-25000"/>
                <a:t>u</a:t>
              </a:r>
            </a:p>
          </p:txBody>
        </p:sp>
        <p:cxnSp>
          <p:nvCxnSpPr>
            <p:cNvPr id="314379" name="AutoShape 11">
              <a:extLst>
                <a:ext uri="{FF2B5EF4-FFF2-40B4-BE49-F238E27FC236}">
                  <a16:creationId xmlns:a16="http://schemas.microsoft.com/office/drawing/2014/main" id="{5C789998-3303-426E-9D10-10A746405E7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>
              <a:off x="2358" y="1083"/>
              <a:ext cx="351" cy="1236"/>
            </a:xfrm>
            <a:prstGeom prst="bentConnector2">
              <a:avLst/>
            </a:prstGeom>
            <a:noFill/>
            <a:ln w="50800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14380" name="Text Box 12">
              <a:extLst>
                <a:ext uri="{FF2B5EF4-FFF2-40B4-BE49-F238E27FC236}">
                  <a16:creationId xmlns:a16="http://schemas.microsoft.com/office/drawing/2014/main" id="{AD482196-A361-45FC-B3B5-DD5404D100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4" y="1552"/>
              <a:ext cx="48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/>
                <a:t>Q</a:t>
              </a:r>
              <a:r>
                <a:rPr lang="pt-BR" altLang="pt-BR" baseline="-25000"/>
                <a:t>a</a:t>
              </a:r>
              <a:r>
                <a:rPr lang="pt-BR" altLang="pt-BR"/>
                <a:t>,X</a:t>
              </a:r>
              <a:r>
                <a:rPr lang="pt-BR" altLang="pt-BR" baseline="-25000"/>
                <a:t>a</a:t>
              </a:r>
            </a:p>
          </p:txBody>
        </p:sp>
      </p:grpSp>
      <p:graphicFrame>
        <p:nvGraphicFramePr>
          <p:cNvPr id="314381" name="Object 13">
            <a:extLst>
              <a:ext uri="{FF2B5EF4-FFF2-40B4-BE49-F238E27FC236}">
                <a16:creationId xmlns:a16="http://schemas.microsoft.com/office/drawing/2014/main" id="{E4E9A8DD-9821-40B5-885D-4A4896B9299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64163" y="2924175"/>
          <a:ext cx="21971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389" name="Equation" r:id="rId4" imgW="2197080" imgH="545760" progId="Equation.3">
                  <p:embed/>
                </p:oleObj>
              </mc:Choice>
              <mc:Fallback>
                <p:oleObj name="Equation" r:id="rId4" imgW="2197080" imgH="54576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4163" y="2924175"/>
                        <a:ext cx="2197100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4382" name="Object 14">
            <a:extLst>
              <a:ext uri="{FF2B5EF4-FFF2-40B4-BE49-F238E27FC236}">
                <a16:creationId xmlns:a16="http://schemas.microsoft.com/office/drawing/2014/main" id="{78AC0FC6-8025-497B-937D-BBFF4CA58E1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56100" y="4005263"/>
          <a:ext cx="42037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390" name="Equation" r:id="rId6" imgW="4203360" imgH="545760" progId="Equation.3">
                  <p:embed/>
                </p:oleObj>
              </mc:Choice>
              <mc:Fallback>
                <p:oleObj name="Equation" r:id="rId6" imgW="4203360" imgH="545760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6100" y="4005263"/>
                        <a:ext cx="4203700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4383" name="Line 15">
            <a:extLst>
              <a:ext uri="{FF2B5EF4-FFF2-40B4-BE49-F238E27FC236}">
                <a16:creationId xmlns:a16="http://schemas.microsoft.com/office/drawing/2014/main" id="{A8A6695A-CF29-48AC-A373-B6CCAFD3672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1013" y="3860800"/>
            <a:ext cx="144462" cy="863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14384" name="Text Box 16">
            <a:extLst>
              <a:ext uri="{FF2B5EF4-FFF2-40B4-BE49-F238E27FC236}">
                <a16:creationId xmlns:a16="http://schemas.microsoft.com/office/drawing/2014/main" id="{952D53D1-CCA9-4286-8C00-4C2B90E773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7988" y="3429000"/>
            <a:ext cx="633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400">
                <a:sym typeface="Symbol" panose="05050102010706020507" pitchFamily="18" charset="2"/>
              </a:rPr>
              <a:t> 0</a:t>
            </a:r>
          </a:p>
        </p:txBody>
      </p:sp>
      <p:graphicFrame>
        <p:nvGraphicFramePr>
          <p:cNvPr id="314385" name="Object 17">
            <a:extLst>
              <a:ext uri="{FF2B5EF4-FFF2-40B4-BE49-F238E27FC236}">
                <a16:creationId xmlns:a16="http://schemas.microsoft.com/office/drawing/2014/main" id="{19057C5F-F892-4584-BA0E-6194FF2A560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19700" y="5157788"/>
          <a:ext cx="26162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391" name="Equation" r:id="rId8" imgW="2616120" imgH="545760" progId="Equation.3">
                  <p:embed/>
                </p:oleObj>
              </mc:Choice>
              <mc:Fallback>
                <p:oleObj name="Equation" r:id="rId8" imgW="2616120" imgH="545760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9700" y="5157788"/>
                        <a:ext cx="2616200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65" name="Picture 9">
            <a:extLst>
              <a:ext uri="{FF2B5EF4-FFF2-40B4-BE49-F238E27FC236}">
                <a16:creationId xmlns:a16="http://schemas.microsoft.com/office/drawing/2014/main" id="{90E18546-1A7D-4D31-9D5A-29F03B4F1085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1866" name="Rectangle 10">
            <a:extLst>
              <a:ext uri="{FF2B5EF4-FFF2-40B4-BE49-F238E27FC236}">
                <a16:creationId xmlns:a16="http://schemas.microsoft.com/office/drawing/2014/main" id="{CC44C059-18FE-4E8B-B491-126CEAD008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449263"/>
            <a:ext cx="8207375" cy="81915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Ctr="1"/>
          <a:lstStyle/>
          <a:p>
            <a:r>
              <a:rPr lang="pt-BR" altLang="pt-BR" sz="4000"/>
              <a:t>BALANÇO DE MASSA EM ETAs</a:t>
            </a:r>
            <a:br>
              <a:rPr lang="pt-BR" altLang="pt-BR" sz="4000"/>
            </a:br>
            <a:r>
              <a:rPr lang="pt-BR" altLang="pt-BR" sz="4000"/>
              <a:t>ETA CAPIVARI</a:t>
            </a:r>
          </a:p>
        </p:txBody>
      </p:sp>
      <p:graphicFrame>
        <p:nvGraphicFramePr>
          <p:cNvPr id="122079" name="Group 223">
            <a:extLst>
              <a:ext uri="{FF2B5EF4-FFF2-40B4-BE49-F238E27FC236}">
                <a16:creationId xmlns:a16="http://schemas.microsoft.com/office/drawing/2014/main" id="{E1E18128-44A1-43F4-AEA2-9CBA00E695C2}"/>
              </a:ext>
            </a:extLst>
          </p:cNvPr>
          <p:cNvGraphicFramePr>
            <a:graphicFrameLocks noGrp="1"/>
          </p:cNvGraphicFramePr>
          <p:nvPr/>
        </p:nvGraphicFramePr>
        <p:xfrm>
          <a:off x="152400" y="1771650"/>
          <a:ext cx="8820150" cy="4752975"/>
        </p:xfrm>
        <a:graphic>
          <a:graphicData uri="http://schemas.openxmlformats.org/drawingml/2006/table">
            <a:tbl>
              <a:tblPr/>
              <a:tblGrid>
                <a:gridCol w="6689725">
                  <a:extLst>
                    <a:ext uri="{9D8B030D-6E8A-4147-A177-3AD203B41FA5}">
                      <a16:colId xmlns:a16="http://schemas.microsoft.com/office/drawing/2014/main" val="2694957356"/>
                    </a:ext>
                  </a:extLst>
                </a:gridCol>
                <a:gridCol w="2130425">
                  <a:extLst>
                    <a:ext uri="{9D8B030D-6E8A-4147-A177-3AD203B41FA5}">
                      <a16:colId xmlns:a16="http://schemas.microsoft.com/office/drawing/2014/main" val="552278405"/>
                    </a:ext>
                  </a:extLst>
                </a:gridCol>
              </a:tblGrid>
              <a:tr h="447675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Dados de Entrada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7308905"/>
                  </a:ext>
                </a:extLst>
              </a:tr>
              <a:tr h="7175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Taxa de captura de sólidos nos decantadores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90 %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645598"/>
                  </a:ext>
                </a:extLst>
              </a:tr>
              <a:tr h="7175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Teor de sólidos no lodo proveniente dos decantadores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0,4 %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8817393"/>
                  </a:ext>
                </a:extLst>
              </a:tr>
              <a:tr h="7175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Massa específica do lodo gerado nos decantadores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1.000 kg/m</a:t>
                      </a:r>
                      <a:r>
                        <a:rPr kumimoji="0" lang="pt-BR" altLang="pt-BR" sz="20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3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5000188"/>
                  </a:ext>
                </a:extLst>
              </a:tr>
              <a:tr h="7175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Taxa de captura de sólidos nos adensadores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90 %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9799737"/>
                  </a:ext>
                </a:extLst>
              </a:tr>
              <a:tr h="7175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Teor de sólidos no lodo proveniente dos adensadores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1,8 %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5325141"/>
                  </a:ext>
                </a:extLst>
              </a:tr>
              <a:tr h="7175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Massa específica do lodo gerado nos adensadores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1.020 kg/m</a:t>
                      </a:r>
                      <a:r>
                        <a:rPr kumimoji="0" lang="pt-BR" altLang="pt-BR" sz="20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3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6972350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394" name="Picture 2">
            <a:extLst>
              <a:ext uri="{FF2B5EF4-FFF2-40B4-BE49-F238E27FC236}">
                <a16:creationId xmlns:a16="http://schemas.microsoft.com/office/drawing/2014/main" id="{71ABC630-D0AF-4704-9F21-9F97BFE52590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5395" name="Rectangle 3">
            <a:extLst>
              <a:ext uri="{FF2B5EF4-FFF2-40B4-BE49-F238E27FC236}">
                <a16:creationId xmlns:a16="http://schemas.microsoft.com/office/drawing/2014/main" id="{CBE33AC8-EB0B-491F-8C24-F1471D89F7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540750" cy="1471612"/>
          </a:xfrm>
        </p:spPr>
        <p:txBody>
          <a:bodyPr/>
          <a:lstStyle/>
          <a:p>
            <a:r>
              <a:rPr lang="pt-BR" altLang="pt-BR"/>
              <a:t>ADENSADOR POR GRAVIDADE</a:t>
            </a:r>
            <a:br>
              <a:rPr lang="pt-BR" altLang="pt-BR"/>
            </a:br>
            <a:r>
              <a:rPr lang="pt-BR" altLang="pt-BR"/>
              <a:t>TEORIA DE FLUXO DE SÓLIDOS</a:t>
            </a:r>
          </a:p>
        </p:txBody>
      </p:sp>
      <p:sp>
        <p:nvSpPr>
          <p:cNvPr id="315396" name="AutoShape 4">
            <a:extLst>
              <a:ext uri="{FF2B5EF4-FFF2-40B4-BE49-F238E27FC236}">
                <a16:creationId xmlns:a16="http://schemas.microsoft.com/office/drawing/2014/main" id="{51408508-43AE-4C66-85F3-3B9FB3972B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0325" y="2798763"/>
            <a:ext cx="2336800" cy="1511300"/>
          </a:xfrm>
          <a:prstGeom prst="can">
            <a:avLst>
              <a:gd name="adj" fmla="val 25722"/>
            </a:avLst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15397" name="AutoShape 5">
            <a:extLst>
              <a:ext uri="{FF2B5EF4-FFF2-40B4-BE49-F238E27FC236}">
                <a16:creationId xmlns:a16="http://schemas.microsoft.com/office/drawing/2014/main" id="{73063083-5682-458E-9AC3-B8E778CAF1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0325" y="3330575"/>
            <a:ext cx="2336800" cy="1006475"/>
          </a:xfrm>
          <a:prstGeom prst="can">
            <a:avLst>
              <a:gd name="adj" fmla="val 39245"/>
            </a:avLst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cxnSp>
        <p:nvCxnSpPr>
          <p:cNvPr id="315398" name="AutoShape 6">
            <a:extLst>
              <a:ext uri="{FF2B5EF4-FFF2-40B4-BE49-F238E27FC236}">
                <a16:creationId xmlns:a16="http://schemas.microsoft.com/office/drawing/2014/main" id="{EB2E45DC-9F22-40AE-B12F-0B40A751F7C6}"/>
              </a:ext>
            </a:extLst>
          </p:cNvPr>
          <p:cNvCxnSpPr>
            <a:cxnSpLocks noChangeShapeType="1"/>
            <a:endCxn id="315396" idx="1"/>
          </p:cNvCxnSpPr>
          <p:nvPr/>
        </p:nvCxnSpPr>
        <p:spPr bwMode="auto">
          <a:xfrm>
            <a:off x="582613" y="2420938"/>
            <a:ext cx="1916112" cy="377825"/>
          </a:xfrm>
          <a:prstGeom prst="bentConnector2">
            <a:avLst/>
          </a:prstGeom>
          <a:noFill/>
          <a:ln w="508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5399" name="Text Box 7">
            <a:extLst>
              <a:ext uri="{FF2B5EF4-FFF2-40B4-BE49-F238E27FC236}">
                <a16:creationId xmlns:a16="http://schemas.microsoft.com/office/drawing/2014/main" id="{962BB92B-2636-4BBC-B1A0-D706D89922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963" y="2522538"/>
            <a:ext cx="685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/>
              <a:t>Q,X</a:t>
            </a:r>
            <a:r>
              <a:rPr lang="pt-BR" altLang="pt-BR" baseline="-25000"/>
              <a:t>0</a:t>
            </a:r>
          </a:p>
        </p:txBody>
      </p:sp>
      <p:cxnSp>
        <p:nvCxnSpPr>
          <p:cNvPr id="315400" name="AutoShape 8">
            <a:extLst>
              <a:ext uri="{FF2B5EF4-FFF2-40B4-BE49-F238E27FC236}">
                <a16:creationId xmlns:a16="http://schemas.microsoft.com/office/drawing/2014/main" id="{B2AB28E3-07FE-4917-A26C-C51F7344D9CA}"/>
              </a:ext>
            </a:extLst>
          </p:cNvPr>
          <p:cNvCxnSpPr>
            <a:cxnSpLocks noChangeShapeType="1"/>
            <a:endCxn id="315397" idx="3"/>
          </p:cNvCxnSpPr>
          <p:nvPr/>
        </p:nvCxnSpPr>
        <p:spPr bwMode="auto">
          <a:xfrm>
            <a:off x="395288" y="4267200"/>
            <a:ext cx="2103437" cy="69850"/>
          </a:xfrm>
          <a:prstGeom prst="bentConnector4">
            <a:avLst>
              <a:gd name="adj1" fmla="val 22194"/>
              <a:gd name="adj2" fmla="val 549333"/>
            </a:avLst>
          </a:prstGeom>
          <a:noFill/>
          <a:ln w="50800">
            <a:solidFill>
              <a:schemeClr val="tx1"/>
            </a:solidFill>
            <a:miter lim="800000"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5401" name="Text Box 9">
            <a:extLst>
              <a:ext uri="{FF2B5EF4-FFF2-40B4-BE49-F238E27FC236}">
                <a16:creationId xmlns:a16="http://schemas.microsoft.com/office/drawing/2014/main" id="{EF48BB15-7A15-42EB-8A4E-2A9140562F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588" y="4237038"/>
            <a:ext cx="7826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/>
              <a:t>Q</a:t>
            </a:r>
            <a:r>
              <a:rPr lang="pt-BR" altLang="pt-BR" baseline="-25000"/>
              <a:t>u</a:t>
            </a:r>
            <a:r>
              <a:rPr lang="pt-BR" altLang="pt-BR"/>
              <a:t>,X</a:t>
            </a:r>
            <a:r>
              <a:rPr lang="pt-BR" altLang="pt-BR" baseline="-25000"/>
              <a:t>u</a:t>
            </a:r>
          </a:p>
        </p:txBody>
      </p:sp>
      <p:cxnSp>
        <p:nvCxnSpPr>
          <p:cNvPr id="315402" name="AutoShape 10">
            <a:extLst>
              <a:ext uri="{FF2B5EF4-FFF2-40B4-BE49-F238E27FC236}">
                <a16:creationId xmlns:a16="http://schemas.microsoft.com/office/drawing/2014/main" id="{71C8DF92-E68F-4ED4-8095-FF569BE9BE88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>
            <a:off x="3528219" y="1718469"/>
            <a:ext cx="557212" cy="1962150"/>
          </a:xfrm>
          <a:prstGeom prst="bentConnector2">
            <a:avLst/>
          </a:prstGeom>
          <a:noFill/>
          <a:ln w="508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5403" name="Text Box 11">
            <a:extLst>
              <a:ext uri="{FF2B5EF4-FFF2-40B4-BE49-F238E27FC236}">
                <a16:creationId xmlns:a16="http://schemas.microsoft.com/office/drawing/2014/main" id="{CE0BC46F-DB7D-42D6-8FA2-5708B73675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3325" y="2463800"/>
            <a:ext cx="7699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/>
              <a:t>Q</a:t>
            </a:r>
            <a:r>
              <a:rPr lang="pt-BR" altLang="pt-BR" baseline="-25000"/>
              <a:t>a</a:t>
            </a:r>
            <a:r>
              <a:rPr lang="pt-BR" altLang="pt-BR"/>
              <a:t>,X</a:t>
            </a:r>
            <a:r>
              <a:rPr lang="pt-BR" altLang="pt-BR" baseline="-25000"/>
              <a:t>a</a:t>
            </a:r>
          </a:p>
        </p:txBody>
      </p:sp>
      <p:sp>
        <p:nvSpPr>
          <p:cNvPr id="315404" name="AutoShape 12">
            <a:extLst>
              <a:ext uri="{FF2B5EF4-FFF2-40B4-BE49-F238E27FC236}">
                <a16:creationId xmlns:a16="http://schemas.microsoft.com/office/drawing/2014/main" id="{A425465F-321D-4815-9037-2109348C6A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913" y="3573463"/>
            <a:ext cx="2336800" cy="504825"/>
          </a:xfrm>
          <a:prstGeom prst="can">
            <a:avLst>
              <a:gd name="adj" fmla="val 50000"/>
            </a:avLst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grpSp>
        <p:nvGrpSpPr>
          <p:cNvPr id="315405" name="Group 13">
            <a:extLst>
              <a:ext uri="{FF2B5EF4-FFF2-40B4-BE49-F238E27FC236}">
                <a16:creationId xmlns:a16="http://schemas.microsoft.com/office/drawing/2014/main" id="{B72FD636-5FA7-4EB3-B3A8-F276B80CA2AD}"/>
              </a:ext>
            </a:extLst>
          </p:cNvPr>
          <p:cNvGrpSpPr>
            <a:grpSpLocks/>
          </p:cNvGrpSpPr>
          <p:nvPr/>
        </p:nvGrpSpPr>
        <p:grpSpPr bwMode="auto">
          <a:xfrm>
            <a:off x="5580063" y="2924175"/>
            <a:ext cx="2336800" cy="2376488"/>
            <a:chOff x="3243" y="1661"/>
            <a:chExt cx="1472" cy="1497"/>
          </a:xfrm>
        </p:grpSpPr>
        <p:sp>
          <p:nvSpPr>
            <p:cNvPr id="315406" name="Line 14">
              <a:extLst>
                <a:ext uri="{FF2B5EF4-FFF2-40B4-BE49-F238E27FC236}">
                  <a16:creationId xmlns:a16="http://schemas.microsoft.com/office/drawing/2014/main" id="{AC4F3E50-89D6-4105-9E50-44B09470B9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69" y="2523"/>
              <a:ext cx="0" cy="635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15407" name="AutoShape 15">
              <a:extLst>
                <a:ext uri="{FF2B5EF4-FFF2-40B4-BE49-F238E27FC236}">
                  <a16:creationId xmlns:a16="http://schemas.microsoft.com/office/drawing/2014/main" id="{F86057A1-5222-49AE-B6E5-EEDF2E8240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3" y="2205"/>
              <a:ext cx="1472" cy="408"/>
            </a:xfrm>
            <a:prstGeom prst="can">
              <a:avLst>
                <a:gd name="adj" fmla="val 50000"/>
              </a:avLst>
            </a:prstGeom>
            <a:solidFill>
              <a:srgbClr val="99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0000"/>
                  </a:solidFill>
                  <a:prstDash val="dash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15408" name="Line 16">
              <a:extLst>
                <a:ext uri="{FF2B5EF4-FFF2-40B4-BE49-F238E27FC236}">
                  <a16:creationId xmlns:a16="http://schemas.microsoft.com/office/drawing/2014/main" id="{D35C2149-D69F-45F2-A291-CCC04DA04E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69" y="1661"/>
              <a:ext cx="0" cy="635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315409" name="Text Box 17">
            <a:extLst>
              <a:ext uri="{FF2B5EF4-FFF2-40B4-BE49-F238E27FC236}">
                <a16:creationId xmlns:a16="http://schemas.microsoft.com/office/drawing/2014/main" id="{2C76A9A3-C516-4CEF-A2A5-21E63C1649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6838" y="2000250"/>
            <a:ext cx="33083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400" b="0"/>
              <a:t>Fluxo de sólidos devido</a:t>
            </a:r>
          </a:p>
          <a:p>
            <a:r>
              <a:rPr lang="pt-BR" altLang="pt-BR" sz="2400" b="0"/>
              <a:t> a ação da gravidade</a:t>
            </a:r>
          </a:p>
        </p:txBody>
      </p:sp>
      <p:cxnSp>
        <p:nvCxnSpPr>
          <p:cNvPr id="315410" name="AutoShape 18">
            <a:extLst>
              <a:ext uri="{FF2B5EF4-FFF2-40B4-BE49-F238E27FC236}">
                <a16:creationId xmlns:a16="http://schemas.microsoft.com/office/drawing/2014/main" id="{1F436DC0-23A1-4883-9E47-0FCAAAABF662}"/>
              </a:ext>
            </a:extLst>
          </p:cNvPr>
          <p:cNvCxnSpPr>
            <a:cxnSpLocks noChangeShapeType="1"/>
            <a:stCxn id="315404" idx="4"/>
            <a:endCxn id="315407" idx="2"/>
          </p:cNvCxnSpPr>
          <p:nvPr/>
        </p:nvCxnSpPr>
        <p:spPr bwMode="auto">
          <a:xfrm>
            <a:off x="3668713" y="3825875"/>
            <a:ext cx="1911350" cy="285750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5411" name="Text Box 19">
            <a:extLst>
              <a:ext uri="{FF2B5EF4-FFF2-40B4-BE49-F238E27FC236}">
                <a16:creationId xmlns:a16="http://schemas.microsoft.com/office/drawing/2014/main" id="{EAA264BF-3B2B-4D32-BF06-5626BB4552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263" y="5300663"/>
            <a:ext cx="33083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400" b="0"/>
              <a:t>Fluxo de sólidos devido</a:t>
            </a:r>
          </a:p>
          <a:p>
            <a:r>
              <a:rPr lang="pt-BR" altLang="pt-BR" sz="2400" b="0"/>
              <a:t> a retirada de lodo</a:t>
            </a:r>
          </a:p>
        </p:txBody>
      </p:sp>
      <p:sp>
        <p:nvSpPr>
          <p:cNvPr id="315412" name="Text Box 20">
            <a:extLst>
              <a:ext uri="{FF2B5EF4-FFF2-40B4-BE49-F238E27FC236}">
                <a16:creationId xmlns:a16="http://schemas.microsoft.com/office/drawing/2014/main" id="{F6D7CE07-4FF1-4234-8F5C-4B78C85BC7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100" y="4581525"/>
            <a:ext cx="822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800" b="0"/>
              <a:t>X</a:t>
            </a:r>
            <a:r>
              <a:rPr lang="pt-BR" altLang="pt-BR" sz="2800" b="0" baseline="-25000"/>
              <a:t>i</a:t>
            </a:r>
            <a:r>
              <a:rPr lang="pt-BR" altLang="pt-BR" sz="2800" b="0"/>
              <a:t>,V</a:t>
            </a:r>
            <a:r>
              <a:rPr lang="pt-BR" altLang="pt-BR" sz="2800" b="0" baseline="-25000"/>
              <a:t>i</a:t>
            </a:r>
          </a:p>
        </p:txBody>
      </p:sp>
      <p:cxnSp>
        <p:nvCxnSpPr>
          <p:cNvPr id="315413" name="AutoShape 21">
            <a:extLst>
              <a:ext uri="{FF2B5EF4-FFF2-40B4-BE49-F238E27FC236}">
                <a16:creationId xmlns:a16="http://schemas.microsoft.com/office/drawing/2014/main" id="{497A96C8-A753-464F-B5D3-6F4757FE5316}"/>
              </a:ext>
            </a:extLst>
          </p:cNvPr>
          <p:cNvCxnSpPr>
            <a:cxnSpLocks noChangeShapeType="1"/>
            <a:stCxn id="315412" idx="3"/>
            <a:endCxn id="315407" idx="2"/>
          </p:cNvCxnSpPr>
          <p:nvPr/>
        </p:nvCxnSpPr>
        <p:spPr bwMode="auto">
          <a:xfrm flipV="1">
            <a:off x="5178425" y="4111625"/>
            <a:ext cx="401638" cy="730250"/>
          </a:xfrm>
          <a:prstGeom prst="curvedConnector3">
            <a:avLst>
              <a:gd name="adj1" fmla="val 49801"/>
            </a:avLst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315414" name="Object 22">
            <a:extLst>
              <a:ext uri="{FF2B5EF4-FFF2-40B4-BE49-F238E27FC236}">
                <a16:creationId xmlns:a16="http://schemas.microsoft.com/office/drawing/2014/main" id="{0609582B-5C20-4059-9950-E9C815847E3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1188" y="5373688"/>
          <a:ext cx="3594100" cy="102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416" name="Equation" r:id="rId4" imgW="3593880" imgH="1028520" progId="Equation.3">
                  <p:embed/>
                </p:oleObj>
              </mc:Choice>
              <mc:Fallback>
                <p:oleObj name="Equation" r:id="rId4" imgW="3593880" imgH="1028520" progId="Equation.3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5373688"/>
                        <a:ext cx="3594100" cy="1028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418" name="Picture 2">
            <a:extLst>
              <a:ext uri="{FF2B5EF4-FFF2-40B4-BE49-F238E27FC236}">
                <a16:creationId xmlns:a16="http://schemas.microsoft.com/office/drawing/2014/main" id="{D45FB695-52D2-4848-B52C-C7A8A4108DAA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6419" name="Rectangle 3">
            <a:extLst>
              <a:ext uri="{FF2B5EF4-FFF2-40B4-BE49-F238E27FC236}">
                <a16:creationId xmlns:a16="http://schemas.microsoft.com/office/drawing/2014/main" id="{426B68E5-0780-47BB-9F05-96C4DFF1E2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540750" cy="1471612"/>
          </a:xfrm>
        </p:spPr>
        <p:txBody>
          <a:bodyPr/>
          <a:lstStyle/>
          <a:p>
            <a:r>
              <a:rPr lang="pt-BR" altLang="pt-BR"/>
              <a:t>ADENSADOR POR GRAVIDADE</a:t>
            </a:r>
            <a:br>
              <a:rPr lang="pt-BR" altLang="pt-BR"/>
            </a:br>
            <a:r>
              <a:rPr lang="pt-BR" altLang="pt-BR"/>
              <a:t>TEORIA DE FLUXO DE SÓLIDOS</a:t>
            </a:r>
          </a:p>
        </p:txBody>
      </p:sp>
      <p:sp>
        <p:nvSpPr>
          <p:cNvPr id="316420" name="AutoShape 4">
            <a:extLst>
              <a:ext uri="{FF2B5EF4-FFF2-40B4-BE49-F238E27FC236}">
                <a16:creationId xmlns:a16="http://schemas.microsoft.com/office/drawing/2014/main" id="{7AF31C0A-432C-4141-93A6-675675683E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0325" y="2798763"/>
            <a:ext cx="2336800" cy="1511300"/>
          </a:xfrm>
          <a:prstGeom prst="can">
            <a:avLst>
              <a:gd name="adj" fmla="val 25722"/>
            </a:avLst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16421" name="AutoShape 5">
            <a:extLst>
              <a:ext uri="{FF2B5EF4-FFF2-40B4-BE49-F238E27FC236}">
                <a16:creationId xmlns:a16="http://schemas.microsoft.com/office/drawing/2014/main" id="{3F693178-397B-425B-A113-86E0596BA8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0325" y="3330575"/>
            <a:ext cx="2336800" cy="1006475"/>
          </a:xfrm>
          <a:prstGeom prst="can">
            <a:avLst>
              <a:gd name="adj" fmla="val 39245"/>
            </a:avLst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cxnSp>
        <p:nvCxnSpPr>
          <p:cNvPr id="316422" name="AutoShape 6">
            <a:extLst>
              <a:ext uri="{FF2B5EF4-FFF2-40B4-BE49-F238E27FC236}">
                <a16:creationId xmlns:a16="http://schemas.microsoft.com/office/drawing/2014/main" id="{0AF43F2E-69B4-46C4-85BF-C98B943D780C}"/>
              </a:ext>
            </a:extLst>
          </p:cNvPr>
          <p:cNvCxnSpPr>
            <a:cxnSpLocks noChangeShapeType="1"/>
            <a:endCxn id="316420" idx="1"/>
          </p:cNvCxnSpPr>
          <p:nvPr/>
        </p:nvCxnSpPr>
        <p:spPr bwMode="auto">
          <a:xfrm>
            <a:off x="582613" y="2420938"/>
            <a:ext cx="1916112" cy="377825"/>
          </a:xfrm>
          <a:prstGeom prst="bentConnector2">
            <a:avLst/>
          </a:prstGeom>
          <a:noFill/>
          <a:ln w="508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6423" name="Text Box 7">
            <a:extLst>
              <a:ext uri="{FF2B5EF4-FFF2-40B4-BE49-F238E27FC236}">
                <a16:creationId xmlns:a16="http://schemas.microsoft.com/office/drawing/2014/main" id="{C466556F-4674-4CF4-9038-24B2EA5FD2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963" y="2522538"/>
            <a:ext cx="685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/>
              <a:t>Q,X</a:t>
            </a:r>
            <a:r>
              <a:rPr lang="pt-BR" altLang="pt-BR" baseline="-25000"/>
              <a:t>0</a:t>
            </a:r>
          </a:p>
        </p:txBody>
      </p:sp>
      <p:cxnSp>
        <p:nvCxnSpPr>
          <p:cNvPr id="316424" name="AutoShape 8">
            <a:extLst>
              <a:ext uri="{FF2B5EF4-FFF2-40B4-BE49-F238E27FC236}">
                <a16:creationId xmlns:a16="http://schemas.microsoft.com/office/drawing/2014/main" id="{19185432-61C7-4121-85DD-828A6B78AFDE}"/>
              </a:ext>
            </a:extLst>
          </p:cNvPr>
          <p:cNvCxnSpPr>
            <a:cxnSpLocks noChangeShapeType="1"/>
            <a:endCxn id="316421" idx="3"/>
          </p:cNvCxnSpPr>
          <p:nvPr/>
        </p:nvCxnSpPr>
        <p:spPr bwMode="auto">
          <a:xfrm>
            <a:off x="395288" y="4267200"/>
            <a:ext cx="2103437" cy="69850"/>
          </a:xfrm>
          <a:prstGeom prst="bentConnector4">
            <a:avLst>
              <a:gd name="adj1" fmla="val 22194"/>
              <a:gd name="adj2" fmla="val 549333"/>
            </a:avLst>
          </a:prstGeom>
          <a:noFill/>
          <a:ln w="50800">
            <a:solidFill>
              <a:schemeClr val="tx1"/>
            </a:solidFill>
            <a:miter lim="800000"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6425" name="Text Box 9">
            <a:extLst>
              <a:ext uri="{FF2B5EF4-FFF2-40B4-BE49-F238E27FC236}">
                <a16:creationId xmlns:a16="http://schemas.microsoft.com/office/drawing/2014/main" id="{ABC753F9-E407-42C6-9CE2-29866EC5B2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9950" y="4638675"/>
            <a:ext cx="7826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/>
              <a:t>Q</a:t>
            </a:r>
            <a:r>
              <a:rPr lang="pt-BR" altLang="pt-BR" baseline="-25000"/>
              <a:t>u</a:t>
            </a:r>
            <a:r>
              <a:rPr lang="pt-BR" altLang="pt-BR"/>
              <a:t>,X</a:t>
            </a:r>
            <a:r>
              <a:rPr lang="pt-BR" altLang="pt-BR" baseline="-25000"/>
              <a:t>u</a:t>
            </a:r>
          </a:p>
        </p:txBody>
      </p:sp>
      <p:cxnSp>
        <p:nvCxnSpPr>
          <p:cNvPr id="316426" name="AutoShape 10">
            <a:extLst>
              <a:ext uri="{FF2B5EF4-FFF2-40B4-BE49-F238E27FC236}">
                <a16:creationId xmlns:a16="http://schemas.microsoft.com/office/drawing/2014/main" id="{7418EFEC-3794-4EAD-9032-C22796396FC4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>
            <a:off x="3528219" y="1718469"/>
            <a:ext cx="557212" cy="1962150"/>
          </a:xfrm>
          <a:prstGeom prst="bentConnector2">
            <a:avLst/>
          </a:prstGeom>
          <a:noFill/>
          <a:ln w="508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6427" name="Text Box 11">
            <a:extLst>
              <a:ext uri="{FF2B5EF4-FFF2-40B4-BE49-F238E27FC236}">
                <a16:creationId xmlns:a16="http://schemas.microsoft.com/office/drawing/2014/main" id="{BB7D0113-FA56-4572-BE22-C3374979EA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3325" y="2463800"/>
            <a:ext cx="7699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/>
              <a:t>Q</a:t>
            </a:r>
            <a:r>
              <a:rPr lang="pt-BR" altLang="pt-BR" baseline="-25000"/>
              <a:t>a</a:t>
            </a:r>
            <a:r>
              <a:rPr lang="pt-BR" altLang="pt-BR"/>
              <a:t>,X</a:t>
            </a:r>
            <a:r>
              <a:rPr lang="pt-BR" altLang="pt-BR" baseline="-25000"/>
              <a:t>a</a:t>
            </a:r>
          </a:p>
        </p:txBody>
      </p:sp>
      <p:sp>
        <p:nvSpPr>
          <p:cNvPr id="316428" name="AutoShape 12">
            <a:extLst>
              <a:ext uri="{FF2B5EF4-FFF2-40B4-BE49-F238E27FC236}">
                <a16:creationId xmlns:a16="http://schemas.microsoft.com/office/drawing/2014/main" id="{2889826B-45E3-49D6-8260-F25B9F265B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913" y="3573463"/>
            <a:ext cx="2336800" cy="504825"/>
          </a:xfrm>
          <a:prstGeom prst="can">
            <a:avLst>
              <a:gd name="adj" fmla="val 50000"/>
            </a:avLst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grpSp>
        <p:nvGrpSpPr>
          <p:cNvPr id="316429" name="Group 13">
            <a:extLst>
              <a:ext uri="{FF2B5EF4-FFF2-40B4-BE49-F238E27FC236}">
                <a16:creationId xmlns:a16="http://schemas.microsoft.com/office/drawing/2014/main" id="{D9D5700A-98E0-4201-938E-E4EA5E302AB9}"/>
              </a:ext>
            </a:extLst>
          </p:cNvPr>
          <p:cNvGrpSpPr>
            <a:grpSpLocks/>
          </p:cNvGrpSpPr>
          <p:nvPr/>
        </p:nvGrpSpPr>
        <p:grpSpPr bwMode="auto">
          <a:xfrm>
            <a:off x="5580063" y="2924175"/>
            <a:ext cx="2336800" cy="2376488"/>
            <a:chOff x="3243" y="1661"/>
            <a:chExt cx="1472" cy="1497"/>
          </a:xfrm>
        </p:grpSpPr>
        <p:sp>
          <p:nvSpPr>
            <p:cNvPr id="316430" name="Line 14">
              <a:extLst>
                <a:ext uri="{FF2B5EF4-FFF2-40B4-BE49-F238E27FC236}">
                  <a16:creationId xmlns:a16="http://schemas.microsoft.com/office/drawing/2014/main" id="{D0B03A9F-253E-4057-80B1-7CFE63B5CE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69" y="2523"/>
              <a:ext cx="0" cy="635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16431" name="AutoShape 15">
              <a:extLst>
                <a:ext uri="{FF2B5EF4-FFF2-40B4-BE49-F238E27FC236}">
                  <a16:creationId xmlns:a16="http://schemas.microsoft.com/office/drawing/2014/main" id="{8E5C6660-3509-4FF2-BBDF-ACDDCC3043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3" y="2205"/>
              <a:ext cx="1472" cy="408"/>
            </a:xfrm>
            <a:prstGeom prst="can">
              <a:avLst>
                <a:gd name="adj" fmla="val 50000"/>
              </a:avLst>
            </a:prstGeom>
            <a:solidFill>
              <a:srgbClr val="99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0000"/>
                  </a:solidFill>
                  <a:prstDash val="dash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16432" name="Line 16">
              <a:extLst>
                <a:ext uri="{FF2B5EF4-FFF2-40B4-BE49-F238E27FC236}">
                  <a16:creationId xmlns:a16="http://schemas.microsoft.com/office/drawing/2014/main" id="{5A587D54-5AD9-4B77-80E7-30417E526F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69" y="1661"/>
              <a:ext cx="0" cy="635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cxnSp>
        <p:nvCxnSpPr>
          <p:cNvPr id="316433" name="AutoShape 17">
            <a:extLst>
              <a:ext uri="{FF2B5EF4-FFF2-40B4-BE49-F238E27FC236}">
                <a16:creationId xmlns:a16="http://schemas.microsoft.com/office/drawing/2014/main" id="{5179B9FD-D811-4BF9-862E-5871F3CE1C21}"/>
              </a:ext>
            </a:extLst>
          </p:cNvPr>
          <p:cNvCxnSpPr>
            <a:cxnSpLocks noChangeShapeType="1"/>
            <a:stCxn id="316428" idx="4"/>
            <a:endCxn id="316431" idx="2"/>
          </p:cNvCxnSpPr>
          <p:nvPr/>
        </p:nvCxnSpPr>
        <p:spPr bwMode="auto">
          <a:xfrm>
            <a:off x="3668713" y="3825875"/>
            <a:ext cx="1911350" cy="285750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6434" name="Text Box 18">
            <a:extLst>
              <a:ext uri="{FF2B5EF4-FFF2-40B4-BE49-F238E27FC236}">
                <a16:creationId xmlns:a16="http://schemas.microsoft.com/office/drawing/2014/main" id="{BB91AB2F-88E6-4285-A5E1-DCEE01F259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100" y="4581525"/>
            <a:ext cx="822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800" b="0"/>
              <a:t>X</a:t>
            </a:r>
            <a:r>
              <a:rPr lang="pt-BR" altLang="pt-BR" sz="2800" b="0" baseline="-25000"/>
              <a:t>i</a:t>
            </a:r>
            <a:r>
              <a:rPr lang="pt-BR" altLang="pt-BR" sz="2800" b="0"/>
              <a:t>,V</a:t>
            </a:r>
            <a:r>
              <a:rPr lang="pt-BR" altLang="pt-BR" sz="2800" b="0" baseline="-25000"/>
              <a:t>i</a:t>
            </a:r>
          </a:p>
        </p:txBody>
      </p:sp>
      <p:cxnSp>
        <p:nvCxnSpPr>
          <p:cNvPr id="316435" name="AutoShape 19">
            <a:extLst>
              <a:ext uri="{FF2B5EF4-FFF2-40B4-BE49-F238E27FC236}">
                <a16:creationId xmlns:a16="http://schemas.microsoft.com/office/drawing/2014/main" id="{35D29687-1D25-4D3B-A0AB-0C657557BA72}"/>
              </a:ext>
            </a:extLst>
          </p:cNvPr>
          <p:cNvCxnSpPr>
            <a:cxnSpLocks noChangeShapeType="1"/>
            <a:stCxn id="316434" idx="3"/>
            <a:endCxn id="316431" idx="2"/>
          </p:cNvCxnSpPr>
          <p:nvPr/>
        </p:nvCxnSpPr>
        <p:spPr bwMode="auto">
          <a:xfrm flipV="1">
            <a:off x="5178425" y="4111625"/>
            <a:ext cx="401638" cy="730250"/>
          </a:xfrm>
          <a:prstGeom prst="curvedConnector3">
            <a:avLst>
              <a:gd name="adj1" fmla="val 49801"/>
            </a:avLst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316436" name="Object 20">
            <a:extLst>
              <a:ext uri="{FF2B5EF4-FFF2-40B4-BE49-F238E27FC236}">
                <a16:creationId xmlns:a16="http://schemas.microsoft.com/office/drawing/2014/main" id="{29A60F78-735A-4ECD-9CEA-05ABC7239DE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795963" y="2276475"/>
          <a:ext cx="1955800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443" name="Equation" r:id="rId4" imgW="1955520" imgH="520560" progId="Equation.3">
                  <p:embed/>
                </p:oleObj>
              </mc:Choice>
              <mc:Fallback>
                <p:oleObj name="Equation" r:id="rId4" imgW="1955520" imgH="520560" progId="Equation.3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5963" y="2276475"/>
                        <a:ext cx="1955800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6437" name="Object 21">
            <a:extLst>
              <a:ext uri="{FF2B5EF4-FFF2-40B4-BE49-F238E27FC236}">
                <a16:creationId xmlns:a16="http://schemas.microsoft.com/office/drawing/2014/main" id="{17952AC4-8E80-49B5-99CE-87769127489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08663" y="5319713"/>
          <a:ext cx="19304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444" name="Equation" r:id="rId6" imgW="1930320" imgH="482400" progId="Equation.3">
                  <p:embed/>
                </p:oleObj>
              </mc:Choice>
              <mc:Fallback>
                <p:oleObj name="Equation" r:id="rId6" imgW="1930320" imgH="482400" progId="Equation.3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08663" y="5319713"/>
                        <a:ext cx="1930400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6438" name="Object 22">
            <a:extLst>
              <a:ext uri="{FF2B5EF4-FFF2-40B4-BE49-F238E27FC236}">
                <a16:creationId xmlns:a16="http://schemas.microsoft.com/office/drawing/2014/main" id="{C0230B26-B313-4ADB-953A-2A63A6A02E4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58888" y="5445125"/>
          <a:ext cx="12446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445" name="Equation" r:id="rId8" imgW="1244520" imgH="939600" progId="Equation.3">
                  <p:embed/>
                </p:oleObj>
              </mc:Choice>
              <mc:Fallback>
                <p:oleObj name="Equation" r:id="rId8" imgW="1244520" imgH="939600" progId="Equation.3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8888" y="5445125"/>
                        <a:ext cx="1244600" cy="93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16439" name="AutoShape 23">
            <a:extLst>
              <a:ext uri="{FF2B5EF4-FFF2-40B4-BE49-F238E27FC236}">
                <a16:creationId xmlns:a16="http://schemas.microsoft.com/office/drawing/2014/main" id="{A3F9F050-4F77-4A54-ADA1-7ACD7569179C}"/>
              </a:ext>
            </a:extLst>
          </p:cNvPr>
          <p:cNvCxnSpPr>
            <a:cxnSpLocks noChangeShapeType="1"/>
            <a:stCxn id="0" idx="0"/>
            <a:endCxn id="316425" idx="2"/>
          </p:cNvCxnSpPr>
          <p:nvPr/>
        </p:nvCxnSpPr>
        <p:spPr bwMode="auto">
          <a:xfrm rot="5400000" flipH="1">
            <a:off x="1351757" y="4915694"/>
            <a:ext cx="439737" cy="619125"/>
          </a:xfrm>
          <a:prstGeom prst="curvedConnector3">
            <a:avLst>
              <a:gd name="adj1" fmla="val 49819"/>
            </a:avLst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42" name="Picture 2">
            <a:extLst>
              <a:ext uri="{FF2B5EF4-FFF2-40B4-BE49-F238E27FC236}">
                <a16:creationId xmlns:a16="http://schemas.microsoft.com/office/drawing/2014/main" id="{85C2EC8F-2BB4-4BD9-8A3F-10E26B11E6B9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443" name="Rectangle 3">
            <a:extLst>
              <a:ext uri="{FF2B5EF4-FFF2-40B4-BE49-F238E27FC236}">
                <a16:creationId xmlns:a16="http://schemas.microsoft.com/office/drawing/2014/main" id="{72E2D7CA-18DF-4B75-9685-49B9D2EDBC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540750" cy="1471612"/>
          </a:xfrm>
        </p:spPr>
        <p:txBody>
          <a:bodyPr/>
          <a:lstStyle/>
          <a:p>
            <a:r>
              <a:rPr lang="pt-BR" altLang="pt-BR"/>
              <a:t>ADENSADOR POR GRAVIDADE</a:t>
            </a:r>
            <a:br>
              <a:rPr lang="pt-BR" altLang="pt-BR"/>
            </a:br>
            <a:r>
              <a:rPr lang="pt-BR" altLang="pt-BR"/>
              <a:t>TEORIA DE FLUXO DE SÓLIDOS</a:t>
            </a:r>
          </a:p>
        </p:txBody>
      </p:sp>
      <p:sp>
        <p:nvSpPr>
          <p:cNvPr id="317444" name="AutoShape 4">
            <a:extLst>
              <a:ext uri="{FF2B5EF4-FFF2-40B4-BE49-F238E27FC236}">
                <a16:creationId xmlns:a16="http://schemas.microsoft.com/office/drawing/2014/main" id="{3E372E6C-09CA-4417-9E3B-AC29F708C7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0325" y="2798763"/>
            <a:ext cx="2336800" cy="1511300"/>
          </a:xfrm>
          <a:prstGeom prst="can">
            <a:avLst>
              <a:gd name="adj" fmla="val 25722"/>
            </a:avLst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17445" name="AutoShape 5">
            <a:extLst>
              <a:ext uri="{FF2B5EF4-FFF2-40B4-BE49-F238E27FC236}">
                <a16:creationId xmlns:a16="http://schemas.microsoft.com/office/drawing/2014/main" id="{5157C360-01C0-4A43-9B30-623ED143F3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0325" y="3330575"/>
            <a:ext cx="2336800" cy="1006475"/>
          </a:xfrm>
          <a:prstGeom prst="can">
            <a:avLst>
              <a:gd name="adj" fmla="val 39245"/>
            </a:avLst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cxnSp>
        <p:nvCxnSpPr>
          <p:cNvPr id="317446" name="AutoShape 6">
            <a:extLst>
              <a:ext uri="{FF2B5EF4-FFF2-40B4-BE49-F238E27FC236}">
                <a16:creationId xmlns:a16="http://schemas.microsoft.com/office/drawing/2014/main" id="{B6289DDF-3B28-49E7-9AC5-64408646526C}"/>
              </a:ext>
            </a:extLst>
          </p:cNvPr>
          <p:cNvCxnSpPr>
            <a:cxnSpLocks noChangeShapeType="1"/>
            <a:endCxn id="317444" idx="1"/>
          </p:cNvCxnSpPr>
          <p:nvPr/>
        </p:nvCxnSpPr>
        <p:spPr bwMode="auto">
          <a:xfrm>
            <a:off x="582613" y="2420938"/>
            <a:ext cx="1916112" cy="377825"/>
          </a:xfrm>
          <a:prstGeom prst="bentConnector2">
            <a:avLst/>
          </a:prstGeom>
          <a:noFill/>
          <a:ln w="508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7447" name="Text Box 7">
            <a:extLst>
              <a:ext uri="{FF2B5EF4-FFF2-40B4-BE49-F238E27FC236}">
                <a16:creationId xmlns:a16="http://schemas.microsoft.com/office/drawing/2014/main" id="{3E404502-706E-4DF6-840C-A123D1492A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963" y="2522538"/>
            <a:ext cx="685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/>
              <a:t>Q,X</a:t>
            </a:r>
            <a:r>
              <a:rPr lang="pt-BR" altLang="pt-BR" baseline="-25000"/>
              <a:t>0</a:t>
            </a:r>
          </a:p>
        </p:txBody>
      </p:sp>
      <p:cxnSp>
        <p:nvCxnSpPr>
          <p:cNvPr id="317448" name="AutoShape 8">
            <a:extLst>
              <a:ext uri="{FF2B5EF4-FFF2-40B4-BE49-F238E27FC236}">
                <a16:creationId xmlns:a16="http://schemas.microsoft.com/office/drawing/2014/main" id="{949B15A3-89D0-42B3-80E7-6DB32782A3DA}"/>
              </a:ext>
            </a:extLst>
          </p:cNvPr>
          <p:cNvCxnSpPr>
            <a:cxnSpLocks noChangeShapeType="1"/>
            <a:endCxn id="317445" idx="3"/>
          </p:cNvCxnSpPr>
          <p:nvPr/>
        </p:nvCxnSpPr>
        <p:spPr bwMode="auto">
          <a:xfrm>
            <a:off x="395288" y="4267200"/>
            <a:ext cx="2103437" cy="69850"/>
          </a:xfrm>
          <a:prstGeom prst="bentConnector4">
            <a:avLst>
              <a:gd name="adj1" fmla="val 22194"/>
              <a:gd name="adj2" fmla="val 549333"/>
            </a:avLst>
          </a:prstGeom>
          <a:noFill/>
          <a:ln w="50800">
            <a:solidFill>
              <a:schemeClr val="tx1"/>
            </a:solidFill>
            <a:miter lim="800000"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7449" name="Text Box 9">
            <a:extLst>
              <a:ext uri="{FF2B5EF4-FFF2-40B4-BE49-F238E27FC236}">
                <a16:creationId xmlns:a16="http://schemas.microsoft.com/office/drawing/2014/main" id="{8DF7BA95-2DE3-4019-B770-FD58E22CC3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4238" y="4252913"/>
            <a:ext cx="7826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/>
              <a:t>Q</a:t>
            </a:r>
            <a:r>
              <a:rPr lang="pt-BR" altLang="pt-BR" baseline="-25000"/>
              <a:t>u</a:t>
            </a:r>
            <a:r>
              <a:rPr lang="pt-BR" altLang="pt-BR"/>
              <a:t>,X</a:t>
            </a:r>
            <a:r>
              <a:rPr lang="pt-BR" altLang="pt-BR" baseline="-25000"/>
              <a:t>u</a:t>
            </a:r>
          </a:p>
        </p:txBody>
      </p:sp>
      <p:cxnSp>
        <p:nvCxnSpPr>
          <p:cNvPr id="317450" name="AutoShape 10">
            <a:extLst>
              <a:ext uri="{FF2B5EF4-FFF2-40B4-BE49-F238E27FC236}">
                <a16:creationId xmlns:a16="http://schemas.microsoft.com/office/drawing/2014/main" id="{8B780A1F-6619-4B23-9584-6FFAED9AEB25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>
            <a:off x="3528219" y="1718469"/>
            <a:ext cx="557212" cy="1962150"/>
          </a:xfrm>
          <a:prstGeom prst="bentConnector2">
            <a:avLst/>
          </a:prstGeom>
          <a:noFill/>
          <a:ln w="508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7451" name="Text Box 11">
            <a:extLst>
              <a:ext uri="{FF2B5EF4-FFF2-40B4-BE49-F238E27FC236}">
                <a16:creationId xmlns:a16="http://schemas.microsoft.com/office/drawing/2014/main" id="{B456BC9F-E054-41BC-B23F-B5EF369EE9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3325" y="2463800"/>
            <a:ext cx="7699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/>
              <a:t>Q</a:t>
            </a:r>
            <a:r>
              <a:rPr lang="pt-BR" altLang="pt-BR" baseline="-25000"/>
              <a:t>a</a:t>
            </a:r>
            <a:r>
              <a:rPr lang="pt-BR" altLang="pt-BR"/>
              <a:t>,X</a:t>
            </a:r>
            <a:r>
              <a:rPr lang="pt-BR" altLang="pt-BR" baseline="-25000"/>
              <a:t>a</a:t>
            </a:r>
          </a:p>
        </p:txBody>
      </p:sp>
      <p:sp>
        <p:nvSpPr>
          <p:cNvPr id="317452" name="AutoShape 12">
            <a:extLst>
              <a:ext uri="{FF2B5EF4-FFF2-40B4-BE49-F238E27FC236}">
                <a16:creationId xmlns:a16="http://schemas.microsoft.com/office/drawing/2014/main" id="{E10223FA-8771-49E7-9B4A-1C520EA391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913" y="3573463"/>
            <a:ext cx="2336800" cy="504825"/>
          </a:xfrm>
          <a:prstGeom prst="can">
            <a:avLst>
              <a:gd name="adj" fmla="val 50000"/>
            </a:avLst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grpSp>
        <p:nvGrpSpPr>
          <p:cNvPr id="317453" name="Group 13">
            <a:extLst>
              <a:ext uri="{FF2B5EF4-FFF2-40B4-BE49-F238E27FC236}">
                <a16:creationId xmlns:a16="http://schemas.microsoft.com/office/drawing/2014/main" id="{4705C829-644D-4769-A40D-D486B573C671}"/>
              </a:ext>
            </a:extLst>
          </p:cNvPr>
          <p:cNvGrpSpPr>
            <a:grpSpLocks/>
          </p:cNvGrpSpPr>
          <p:nvPr/>
        </p:nvGrpSpPr>
        <p:grpSpPr bwMode="auto">
          <a:xfrm>
            <a:off x="5508625" y="2781300"/>
            <a:ext cx="2336800" cy="2376488"/>
            <a:chOff x="3243" y="1661"/>
            <a:chExt cx="1472" cy="1497"/>
          </a:xfrm>
        </p:grpSpPr>
        <p:sp>
          <p:nvSpPr>
            <p:cNvPr id="317454" name="Line 14">
              <a:extLst>
                <a:ext uri="{FF2B5EF4-FFF2-40B4-BE49-F238E27FC236}">
                  <a16:creationId xmlns:a16="http://schemas.microsoft.com/office/drawing/2014/main" id="{4FF5B954-3D11-48C9-875F-9ADDB627EF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69" y="2523"/>
              <a:ext cx="0" cy="635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17455" name="AutoShape 15">
              <a:extLst>
                <a:ext uri="{FF2B5EF4-FFF2-40B4-BE49-F238E27FC236}">
                  <a16:creationId xmlns:a16="http://schemas.microsoft.com/office/drawing/2014/main" id="{0453EF33-E749-4901-9E55-45E448D8B0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3" y="2205"/>
              <a:ext cx="1472" cy="408"/>
            </a:xfrm>
            <a:prstGeom prst="can">
              <a:avLst>
                <a:gd name="adj" fmla="val 50000"/>
              </a:avLst>
            </a:prstGeom>
            <a:solidFill>
              <a:srgbClr val="99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0000"/>
                  </a:solidFill>
                  <a:prstDash val="dash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17456" name="Line 16">
              <a:extLst>
                <a:ext uri="{FF2B5EF4-FFF2-40B4-BE49-F238E27FC236}">
                  <a16:creationId xmlns:a16="http://schemas.microsoft.com/office/drawing/2014/main" id="{096C4A62-DFD3-4BAC-9AC6-3B2D613703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69" y="1661"/>
              <a:ext cx="0" cy="635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cxnSp>
        <p:nvCxnSpPr>
          <p:cNvPr id="317457" name="AutoShape 17">
            <a:extLst>
              <a:ext uri="{FF2B5EF4-FFF2-40B4-BE49-F238E27FC236}">
                <a16:creationId xmlns:a16="http://schemas.microsoft.com/office/drawing/2014/main" id="{BF65E380-7493-413B-84B1-5CBC959F3E93}"/>
              </a:ext>
            </a:extLst>
          </p:cNvPr>
          <p:cNvCxnSpPr>
            <a:cxnSpLocks noChangeShapeType="1"/>
            <a:stCxn id="317452" idx="4"/>
            <a:endCxn id="317455" idx="2"/>
          </p:cNvCxnSpPr>
          <p:nvPr/>
        </p:nvCxnSpPr>
        <p:spPr bwMode="auto">
          <a:xfrm>
            <a:off x="3668713" y="3825875"/>
            <a:ext cx="1839912" cy="142875"/>
          </a:xfrm>
          <a:prstGeom prst="curvedConnector3">
            <a:avLst>
              <a:gd name="adj1" fmla="val 49958"/>
            </a:avLst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7458" name="Text Box 18">
            <a:extLst>
              <a:ext uri="{FF2B5EF4-FFF2-40B4-BE49-F238E27FC236}">
                <a16:creationId xmlns:a16="http://schemas.microsoft.com/office/drawing/2014/main" id="{FCE59916-F8CF-4AF1-9B8E-E3A42F5EEA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4581525"/>
            <a:ext cx="822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800" b="0"/>
              <a:t>X</a:t>
            </a:r>
            <a:r>
              <a:rPr lang="pt-BR" altLang="pt-BR" sz="2800" b="0" baseline="-25000"/>
              <a:t>i</a:t>
            </a:r>
            <a:r>
              <a:rPr lang="pt-BR" altLang="pt-BR" sz="2800" b="0"/>
              <a:t>,V</a:t>
            </a:r>
            <a:r>
              <a:rPr lang="pt-BR" altLang="pt-BR" sz="2800" b="0" baseline="-25000"/>
              <a:t>i</a:t>
            </a:r>
          </a:p>
        </p:txBody>
      </p:sp>
      <p:cxnSp>
        <p:nvCxnSpPr>
          <p:cNvPr id="317459" name="AutoShape 19">
            <a:extLst>
              <a:ext uri="{FF2B5EF4-FFF2-40B4-BE49-F238E27FC236}">
                <a16:creationId xmlns:a16="http://schemas.microsoft.com/office/drawing/2014/main" id="{231FC23D-A091-4F64-B5DC-39A1BAAECCA3}"/>
              </a:ext>
            </a:extLst>
          </p:cNvPr>
          <p:cNvCxnSpPr>
            <a:cxnSpLocks noChangeShapeType="1"/>
            <a:stCxn id="317458" idx="3"/>
            <a:endCxn id="317455" idx="2"/>
          </p:cNvCxnSpPr>
          <p:nvPr/>
        </p:nvCxnSpPr>
        <p:spPr bwMode="auto">
          <a:xfrm flipV="1">
            <a:off x="4673600" y="3968750"/>
            <a:ext cx="835025" cy="873125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317460" name="Object 20">
            <a:extLst>
              <a:ext uri="{FF2B5EF4-FFF2-40B4-BE49-F238E27FC236}">
                <a16:creationId xmlns:a16="http://schemas.microsoft.com/office/drawing/2014/main" id="{5A8922AC-4BCE-42B1-9452-C425C5E2BEC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795963" y="2276475"/>
          <a:ext cx="1955800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66" name="Equation" r:id="rId4" imgW="1955520" imgH="520560" progId="Equation.3">
                  <p:embed/>
                </p:oleObj>
              </mc:Choice>
              <mc:Fallback>
                <p:oleObj name="Equation" r:id="rId4" imgW="1955520" imgH="520560" progId="Equation.3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5963" y="2276475"/>
                        <a:ext cx="1955800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461" name="Object 21">
            <a:extLst>
              <a:ext uri="{FF2B5EF4-FFF2-40B4-BE49-F238E27FC236}">
                <a16:creationId xmlns:a16="http://schemas.microsoft.com/office/drawing/2014/main" id="{58EEBDFD-700F-4D0F-B117-BEE9B5175DD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08663" y="5319713"/>
          <a:ext cx="19304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67" name="Equation" r:id="rId6" imgW="1930320" imgH="482400" progId="Equation.3">
                  <p:embed/>
                </p:oleObj>
              </mc:Choice>
              <mc:Fallback>
                <p:oleObj name="Equation" r:id="rId6" imgW="1930320" imgH="482400" progId="Equation.3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08663" y="5319713"/>
                        <a:ext cx="1930400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462" name="Object 22">
            <a:extLst>
              <a:ext uri="{FF2B5EF4-FFF2-40B4-BE49-F238E27FC236}">
                <a16:creationId xmlns:a16="http://schemas.microsoft.com/office/drawing/2014/main" id="{45FBEBD3-DDDD-43B2-BA3A-3D6CCD64EE6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8313" y="5805488"/>
          <a:ext cx="5359400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68" name="Equation" r:id="rId8" imgW="5359320" imgH="520560" progId="Equation.3">
                  <p:embed/>
                </p:oleObj>
              </mc:Choice>
              <mc:Fallback>
                <p:oleObj name="Equation" r:id="rId8" imgW="5359320" imgH="520560" progId="Equation.3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5805488"/>
                        <a:ext cx="5359400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466" name="Picture 2">
            <a:extLst>
              <a:ext uri="{FF2B5EF4-FFF2-40B4-BE49-F238E27FC236}">
                <a16:creationId xmlns:a16="http://schemas.microsoft.com/office/drawing/2014/main" id="{615475C4-89D0-496C-B7EB-DEE819F21ABA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8467" name="Rectangle 3">
            <a:extLst>
              <a:ext uri="{FF2B5EF4-FFF2-40B4-BE49-F238E27FC236}">
                <a16:creationId xmlns:a16="http://schemas.microsoft.com/office/drawing/2014/main" id="{53CCCCB0-811C-46E6-A35C-F04BFDB7F6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131763"/>
            <a:ext cx="8540750" cy="1281112"/>
          </a:xfrm>
        </p:spPr>
        <p:txBody>
          <a:bodyPr/>
          <a:lstStyle/>
          <a:p>
            <a:r>
              <a:rPr lang="pt-BR" altLang="pt-BR" sz="3600"/>
              <a:t>TEORIA DE FLUXO DE SÓLIDOS</a:t>
            </a:r>
            <a:br>
              <a:rPr lang="pt-BR" altLang="pt-BR" sz="3600"/>
            </a:br>
            <a:r>
              <a:rPr lang="pt-BR" altLang="pt-BR" sz="3600"/>
              <a:t>ESTUDO DE CASO: ETA GUARAÚ</a:t>
            </a:r>
          </a:p>
        </p:txBody>
      </p:sp>
      <p:graphicFrame>
        <p:nvGraphicFramePr>
          <p:cNvPr id="318468" name="Object 4">
            <a:extLst>
              <a:ext uri="{FF2B5EF4-FFF2-40B4-BE49-F238E27FC236}">
                <a16:creationId xmlns:a16="http://schemas.microsoft.com/office/drawing/2014/main" id="{493FF5E9-AD20-4FCE-9B7A-42338B89278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5450" y="1819275"/>
          <a:ext cx="7902575" cy="5038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472" name="Gráfico" r:id="rId4" imgW="5362651" imgH="3419551" progId="Excel.Chart.8">
                  <p:embed followColorScheme="full"/>
                </p:oleObj>
              </mc:Choice>
              <mc:Fallback>
                <p:oleObj name="Gráfico" r:id="rId4" imgW="5362651" imgH="3419551" progId="Excel.Chart.8">
                  <p:embed followColorScheme="full"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5450" y="1819275"/>
                        <a:ext cx="7902575" cy="5038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8469" name="Object 5">
            <a:extLst>
              <a:ext uri="{FF2B5EF4-FFF2-40B4-BE49-F238E27FC236}">
                <a16:creationId xmlns:a16="http://schemas.microsoft.com/office/drawing/2014/main" id="{3FC74E01-43C7-41A8-86D8-8D6C4849DD4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19475" y="2924175"/>
          <a:ext cx="4241800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473" name="Equation" r:id="rId6" imgW="4241520" imgH="583920" progId="Equation.3">
                  <p:embed/>
                </p:oleObj>
              </mc:Choice>
              <mc:Fallback>
                <p:oleObj name="Equation" r:id="rId6" imgW="4241520" imgH="58392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475" y="2924175"/>
                        <a:ext cx="4241800" cy="58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490" name="Picture 2">
            <a:extLst>
              <a:ext uri="{FF2B5EF4-FFF2-40B4-BE49-F238E27FC236}">
                <a16:creationId xmlns:a16="http://schemas.microsoft.com/office/drawing/2014/main" id="{D665340A-F049-4DD9-B8C2-986911F36058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9491" name="Rectangle 3">
            <a:extLst>
              <a:ext uri="{FF2B5EF4-FFF2-40B4-BE49-F238E27FC236}">
                <a16:creationId xmlns:a16="http://schemas.microsoft.com/office/drawing/2014/main" id="{81A87021-8533-41BE-9C05-F02BD4AFB6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131763"/>
            <a:ext cx="8540750" cy="1281112"/>
          </a:xfrm>
        </p:spPr>
        <p:txBody>
          <a:bodyPr/>
          <a:lstStyle/>
          <a:p>
            <a:r>
              <a:rPr lang="pt-BR" altLang="pt-BR" sz="3600"/>
              <a:t>TEORIA DE FLUXO DE SÓLIDOS</a:t>
            </a:r>
            <a:br>
              <a:rPr lang="pt-BR" altLang="pt-BR" sz="3600"/>
            </a:br>
            <a:r>
              <a:rPr lang="pt-BR" altLang="pt-BR" sz="3600"/>
              <a:t>ESTUDO DE CASO: ETA GUARAÚ</a:t>
            </a:r>
          </a:p>
        </p:txBody>
      </p:sp>
      <p:graphicFrame>
        <p:nvGraphicFramePr>
          <p:cNvPr id="319492" name="Object 4">
            <a:extLst>
              <a:ext uri="{FF2B5EF4-FFF2-40B4-BE49-F238E27FC236}">
                <a16:creationId xmlns:a16="http://schemas.microsoft.com/office/drawing/2014/main" id="{5E4347E4-4E3D-4CC0-B7A6-AEDA41F4D71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16238" y="2852738"/>
          <a:ext cx="4241800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498" name="Equation" r:id="rId4" imgW="4241520" imgH="583920" progId="Equation.3">
                  <p:embed/>
                </p:oleObj>
              </mc:Choice>
              <mc:Fallback>
                <p:oleObj name="Equation" r:id="rId4" imgW="4241520" imgH="58392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6238" y="2852738"/>
                        <a:ext cx="4241800" cy="58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9493" name="Object 5">
            <a:extLst>
              <a:ext uri="{FF2B5EF4-FFF2-40B4-BE49-F238E27FC236}">
                <a16:creationId xmlns:a16="http://schemas.microsoft.com/office/drawing/2014/main" id="{29A47228-A900-4713-BE50-CDDF42F7970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9750" y="1628775"/>
          <a:ext cx="7893050" cy="5037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499" name="Gráfico" r:id="rId6" imgW="5372100" imgH="3429000" progId="Excel.Chart.8">
                  <p:embed followColorScheme="full"/>
                </p:oleObj>
              </mc:Choice>
              <mc:Fallback>
                <p:oleObj name="Gráfico" r:id="rId6" imgW="5372100" imgH="3429000" progId="Excel.Chart.8">
                  <p:embed followColorScheme="full"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1628775"/>
                        <a:ext cx="7893050" cy="5037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9494" name="Object 6">
            <a:extLst>
              <a:ext uri="{FF2B5EF4-FFF2-40B4-BE49-F238E27FC236}">
                <a16:creationId xmlns:a16="http://schemas.microsoft.com/office/drawing/2014/main" id="{06318EE8-C64F-4F76-AB20-3869F7FCD9A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84438" y="5084763"/>
          <a:ext cx="19304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500" name="Equation" r:id="rId8" imgW="1930320" imgH="482400" progId="Equation.3">
                  <p:embed/>
                </p:oleObj>
              </mc:Choice>
              <mc:Fallback>
                <p:oleObj name="Equation" r:id="rId8" imgW="1930320" imgH="4824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4438" y="5084763"/>
                        <a:ext cx="1930400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514" name="Picture 2">
            <a:extLst>
              <a:ext uri="{FF2B5EF4-FFF2-40B4-BE49-F238E27FC236}">
                <a16:creationId xmlns:a16="http://schemas.microsoft.com/office/drawing/2014/main" id="{02AC8C62-97F6-4FBB-BBB2-3C59F112C17F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0515" name="Rectangle 3">
            <a:extLst>
              <a:ext uri="{FF2B5EF4-FFF2-40B4-BE49-F238E27FC236}">
                <a16:creationId xmlns:a16="http://schemas.microsoft.com/office/drawing/2014/main" id="{8AA4B405-93F7-43DE-BC44-1033C90F6C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131763"/>
            <a:ext cx="8540750" cy="1281112"/>
          </a:xfrm>
        </p:spPr>
        <p:txBody>
          <a:bodyPr/>
          <a:lstStyle/>
          <a:p>
            <a:r>
              <a:rPr lang="pt-BR" altLang="pt-BR" sz="3600"/>
              <a:t>TEORIA DE FLUXO DE SÓLIDOS</a:t>
            </a:r>
            <a:br>
              <a:rPr lang="pt-BR" altLang="pt-BR" sz="3600"/>
            </a:br>
            <a:r>
              <a:rPr lang="pt-BR" altLang="pt-BR" sz="3600"/>
              <a:t>ESTUDO DE CASO: ETA GUARAÚ</a:t>
            </a:r>
          </a:p>
        </p:txBody>
      </p:sp>
      <p:graphicFrame>
        <p:nvGraphicFramePr>
          <p:cNvPr id="320516" name="Object 4">
            <a:extLst>
              <a:ext uri="{FF2B5EF4-FFF2-40B4-BE49-F238E27FC236}">
                <a16:creationId xmlns:a16="http://schemas.microsoft.com/office/drawing/2014/main" id="{A6E6140B-5DD5-475C-9DAB-496A8BFD04A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9750" y="1700213"/>
          <a:ext cx="7885113" cy="5037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518" name="Gráfico" r:id="rId4" imgW="5381549" imgH="3438449" progId="Excel.Chart.8">
                  <p:embed followColorScheme="full"/>
                </p:oleObj>
              </mc:Choice>
              <mc:Fallback>
                <p:oleObj name="Gráfico" r:id="rId4" imgW="5381549" imgH="3438449" progId="Excel.Chart.8">
                  <p:embed followColorScheme="full"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1700213"/>
                        <a:ext cx="7885113" cy="5037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538" name="Picture 2">
            <a:extLst>
              <a:ext uri="{FF2B5EF4-FFF2-40B4-BE49-F238E27FC236}">
                <a16:creationId xmlns:a16="http://schemas.microsoft.com/office/drawing/2014/main" id="{F8345821-C0DA-41BB-8B37-3D0C97A20DB5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1539" name="Rectangle 3">
            <a:extLst>
              <a:ext uri="{FF2B5EF4-FFF2-40B4-BE49-F238E27FC236}">
                <a16:creationId xmlns:a16="http://schemas.microsoft.com/office/drawing/2014/main" id="{000159A9-4CA5-44D7-9AE0-260DC97EFA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333375"/>
            <a:ext cx="8540750" cy="1471613"/>
          </a:xfrm>
        </p:spPr>
        <p:txBody>
          <a:bodyPr/>
          <a:lstStyle/>
          <a:p>
            <a:r>
              <a:rPr lang="pt-BR" altLang="pt-BR"/>
              <a:t>ESQUEMA GERAL DE UM ADENSADOR POR GRAVIDADE</a:t>
            </a:r>
          </a:p>
        </p:txBody>
      </p:sp>
      <p:sp>
        <p:nvSpPr>
          <p:cNvPr id="321540" name="AutoShape 4">
            <a:extLst>
              <a:ext uri="{FF2B5EF4-FFF2-40B4-BE49-F238E27FC236}">
                <a16:creationId xmlns:a16="http://schemas.microsoft.com/office/drawing/2014/main" id="{A2F181A6-E4F0-43C9-99E3-FFA9206927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3141663"/>
            <a:ext cx="3600450" cy="2592387"/>
          </a:xfrm>
          <a:prstGeom prst="can">
            <a:avLst>
              <a:gd name="adj" fmla="val 25722"/>
            </a:avLst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21541" name="AutoShape 5">
            <a:extLst>
              <a:ext uri="{FF2B5EF4-FFF2-40B4-BE49-F238E27FC236}">
                <a16:creationId xmlns:a16="http://schemas.microsoft.com/office/drawing/2014/main" id="{3E5BFAE7-9A70-4BC8-A29C-3C3C1ED55C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4052888"/>
            <a:ext cx="3600450" cy="1727200"/>
          </a:xfrm>
          <a:prstGeom prst="can">
            <a:avLst>
              <a:gd name="adj" fmla="val 39245"/>
            </a:avLst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cxnSp>
        <p:nvCxnSpPr>
          <p:cNvPr id="321542" name="AutoShape 6">
            <a:extLst>
              <a:ext uri="{FF2B5EF4-FFF2-40B4-BE49-F238E27FC236}">
                <a16:creationId xmlns:a16="http://schemas.microsoft.com/office/drawing/2014/main" id="{3AC5A64C-A297-4E67-A47D-12B3C1792CAF}"/>
              </a:ext>
            </a:extLst>
          </p:cNvPr>
          <p:cNvCxnSpPr>
            <a:cxnSpLocks noChangeShapeType="1"/>
            <a:endCxn id="321540" idx="1"/>
          </p:cNvCxnSpPr>
          <p:nvPr/>
        </p:nvCxnSpPr>
        <p:spPr bwMode="auto">
          <a:xfrm>
            <a:off x="971550" y="2492375"/>
            <a:ext cx="2952750" cy="649288"/>
          </a:xfrm>
          <a:prstGeom prst="bentConnector2">
            <a:avLst/>
          </a:prstGeom>
          <a:noFill/>
          <a:ln w="508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1543" name="Text Box 7">
            <a:extLst>
              <a:ext uri="{FF2B5EF4-FFF2-40B4-BE49-F238E27FC236}">
                <a16:creationId xmlns:a16="http://schemas.microsoft.com/office/drawing/2014/main" id="{BE8B3D12-D3E0-4FB0-9864-993E576D8F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63" y="2540000"/>
            <a:ext cx="8524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400"/>
              <a:t>Q,X</a:t>
            </a:r>
            <a:r>
              <a:rPr lang="pt-BR" altLang="pt-BR" sz="2400" baseline="-25000"/>
              <a:t>0</a:t>
            </a:r>
          </a:p>
        </p:txBody>
      </p:sp>
      <p:cxnSp>
        <p:nvCxnSpPr>
          <p:cNvPr id="321544" name="AutoShape 8">
            <a:extLst>
              <a:ext uri="{FF2B5EF4-FFF2-40B4-BE49-F238E27FC236}">
                <a16:creationId xmlns:a16="http://schemas.microsoft.com/office/drawing/2014/main" id="{34567672-B606-4E2C-A488-7CCED60F21F0}"/>
              </a:ext>
            </a:extLst>
          </p:cNvPr>
          <p:cNvCxnSpPr>
            <a:cxnSpLocks noChangeShapeType="1"/>
            <a:endCxn id="321541" idx="3"/>
          </p:cNvCxnSpPr>
          <p:nvPr/>
        </p:nvCxnSpPr>
        <p:spPr bwMode="auto">
          <a:xfrm>
            <a:off x="684213" y="5661025"/>
            <a:ext cx="3240087" cy="119063"/>
          </a:xfrm>
          <a:prstGeom prst="bentConnector4">
            <a:avLst>
              <a:gd name="adj1" fmla="val 22194"/>
              <a:gd name="adj2" fmla="val 549333"/>
            </a:avLst>
          </a:prstGeom>
          <a:noFill/>
          <a:ln w="50800">
            <a:solidFill>
              <a:schemeClr val="tx1"/>
            </a:solidFill>
            <a:miter lim="800000"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1545" name="Text Box 9">
            <a:extLst>
              <a:ext uri="{FF2B5EF4-FFF2-40B4-BE49-F238E27FC236}">
                <a16:creationId xmlns:a16="http://schemas.microsoft.com/office/drawing/2014/main" id="{C5CA04F3-57B4-4E74-BF89-62F10869EF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6063" y="5797550"/>
            <a:ext cx="9826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400"/>
              <a:t>Q</a:t>
            </a:r>
            <a:r>
              <a:rPr lang="pt-BR" altLang="pt-BR" sz="2400" baseline="-25000"/>
              <a:t>u</a:t>
            </a:r>
            <a:r>
              <a:rPr lang="pt-BR" altLang="pt-BR" sz="2400"/>
              <a:t>,X</a:t>
            </a:r>
            <a:r>
              <a:rPr lang="pt-BR" altLang="pt-BR" sz="2400" baseline="-25000"/>
              <a:t>u</a:t>
            </a:r>
          </a:p>
        </p:txBody>
      </p:sp>
      <p:cxnSp>
        <p:nvCxnSpPr>
          <p:cNvPr id="321546" name="AutoShape 10">
            <a:extLst>
              <a:ext uri="{FF2B5EF4-FFF2-40B4-BE49-F238E27FC236}">
                <a16:creationId xmlns:a16="http://schemas.microsoft.com/office/drawing/2014/main" id="{96D0117B-04F7-4D7F-A7F0-89BAFAD29D86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>
            <a:off x="5461000" y="1458913"/>
            <a:ext cx="955675" cy="3022600"/>
          </a:xfrm>
          <a:prstGeom prst="bentConnector2">
            <a:avLst/>
          </a:prstGeom>
          <a:noFill/>
          <a:ln w="508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1547" name="Text Box 11">
            <a:extLst>
              <a:ext uri="{FF2B5EF4-FFF2-40B4-BE49-F238E27FC236}">
                <a16:creationId xmlns:a16="http://schemas.microsoft.com/office/drawing/2014/main" id="{354F510A-8ADC-4968-BA05-5C5E93C932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863" y="2708275"/>
            <a:ext cx="9667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400"/>
              <a:t>Q</a:t>
            </a:r>
            <a:r>
              <a:rPr lang="pt-BR" altLang="pt-BR" sz="2400" baseline="-25000"/>
              <a:t>a</a:t>
            </a:r>
            <a:r>
              <a:rPr lang="pt-BR" altLang="pt-BR" sz="2400"/>
              <a:t>,X</a:t>
            </a:r>
            <a:r>
              <a:rPr lang="pt-BR" altLang="pt-BR" sz="2400" baseline="-25000"/>
              <a:t>a</a:t>
            </a:r>
          </a:p>
        </p:txBody>
      </p:sp>
      <p:grpSp>
        <p:nvGrpSpPr>
          <p:cNvPr id="321548" name="Group 12">
            <a:extLst>
              <a:ext uri="{FF2B5EF4-FFF2-40B4-BE49-F238E27FC236}">
                <a16:creationId xmlns:a16="http://schemas.microsoft.com/office/drawing/2014/main" id="{34E2D6ED-252C-4BAF-8115-C60792441E71}"/>
              </a:ext>
            </a:extLst>
          </p:cNvPr>
          <p:cNvGrpSpPr>
            <a:grpSpLocks/>
          </p:cNvGrpSpPr>
          <p:nvPr/>
        </p:nvGrpSpPr>
        <p:grpSpPr bwMode="auto">
          <a:xfrm>
            <a:off x="5724525" y="3860800"/>
            <a:ext cx="2808288" cy="1873250"/>
            <a:chOff x="3606" y="2432"/>
            <a:chExt cx="1769" cy="1180"/>
          </a:xfrm>
        </p:grpSpPr>
        <p:sp>
          <p:nvSpPr>
            <p:cNvPr id="321549" name="Line 13">
              <a:extLst>
                <a:ext uri="{FF2B5EF4-FFF2-40B4-BE49-F238E27FC236}">
                  <a16:creationId xmlns:a16="http://schemas.microsoft.com/office/drawing/2014/main" id="{4CA250BA-204B-444A-9146-F3505AF3D70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48" y="2523"/>
              <a:ext cx="0" cy="1089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21550" name="Line 14">
              <a:extLst>
                <a:ext uri="{FF2B5EF4-FFF2-40B4-BE49-F238E27FC236}">
                  <a16:creationId xmlns:a16="http://schemas.microsoft.com/office/drawing/2014/main" id="{4AA34F84-0731-4D6A-A01A-92C7EFD956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51" y="2704"/>
              <a:ext cx="1724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21551" name="Line 15">
              <a:extLst>
                <a:ext uri="{FF2B5EF4-FFF2-40B4-BE49-F238E27FC236}">
                  <a16:creationId xmlns:a16="http://schemas.microsoft.com/office/drawing/2014/main" id="{5F4AE603-D0C8-479E-BE07-ABC08325559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85" y="2523"/>
              <a:ext cx="0" cy="108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21552" name="Text Box 16">
              <a:extLst>
                <a:ext uri="{FF2B5EF4-FFF2-40B4-BE49-F238E27FC236}">
                  <a16:creationId xmlns:a16="http://schemas.microsoft.com/office/drawing/2014/main" id="{63A47D52-5704-4211-AB83-69D2BF0919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6" y="2976"/>
              <a:ext cx="22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/>
                <a:t>H</a:t>
              </a:r>
            </a:p>
          </p:txBody>
        </p:sp>
        <p:sp>
          <p:nvSpPr>
            <p:cNvPr id="321553" name="Text Box 17">
              <a:extLst>
                <a:ext uri="{FF2B5EF4-FFF2-40B4-BE49-F238E27FC236}">
                  <a16:creationId xmlns:a16="http://schemas.microsoft.com/office/drawing/2014/main" id="{14244D35-B931-404E-8408-BB89023906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12" y="2432"/>
              <a:ext cx="21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/>
                <a:t>X</a:t>
              </a:r>
            </a:p>
          </p:txBody>
        </p:sp>
        <p:sp>
          <p:nvSpPr>
            <p:cNvPr id="321554" name="Freeform 18">
              <a:extLst>
                <a:ext uri="{FF2B5EF4-FFF2-40B4-BE49-F238E27FC236}">
                  <a16:creationId xmlns:a16="http://schemas.microsoft.com/office/drawing/2014/main" id="{3D1897CE-150A-49B5-8D7C-606FF0ABC3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4" y="2704"/>
              <a:ext cx="786" cy="908"/>
            </a:xfrm>
            <a:custGeom>
              <a:avLst/>
              <a:gdLst>
                <a:gd name="T0" fmla="*/ 0 w 786"/>
                <a:gd name="T1" fmla="*/ 0 h 908"/>
                <a:gd name="T2" fmla="*/ 272 w 786"/>
                <a:gd name="T3" fmla="*/ 46 h 908"/>
                <a:gd name="T4" fmla="*/ 499 w 786"/>
                <a:gd name="T5" fmla="*/ 182 h 908"/>
                <a:gd name="T6" fmla="*/ 680 w 786"/>
                <a:gd name="T7" fmla="*/ 499 h 908"/>
                <a:gd name="T8" fmla="*/ 771 w 786"/>
                <a:gd name="T9" fmla="*/ 771 h 908"/>
                <a:gd name="T10" fmla="*/ 771 w 786"/>
                <a:gd name="T11" fmla="*/ 908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6" h="908">
                  <a:moveTo>
                    <a:pt x="0" y="0"/>
                  </a:moveTo>
                  <a:cubicBezTo>
                    <a:pt x="94" y="8"/>
                    <a:pt x="189" y="16"/>
                    <a:pt x="272" y="46"/>
                  </a:cubicBezTo>
                  <a:cubicBezTo>
                    <a:pt x="355" y="76"/>
                    <a:pt x="431" y="107"/>
                    <a:pt x="499" y="182"/>
                  </a:cubicBezTo>
                  <a:cubicBezTo>
                    <a:pt x="567" y="257"/>
                    <a:pt x="635" y="401"/>
                    <a:pt x="680" y="499"/>
                  </a:cubicBezTo>
                  <a:cubicBezTo>
                    <a:pt x="725" y="597"/>
                    <a:pt x="756" y="703"/>
                    <a:pt x="771" y="771"/>
                  </a:cubicBezTo>
                  <a:cubicBezTo>
                    <a:pt x="786" y="839"/>
                    <a:pt x="771" y="885"/>
                    <a:pt x="771" y="908"/>
                  </a:cubicBezTo>
                </a:path>
              </a:pathLst>
            </a:cu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21555" name="Text Box 19">
              <a:extLst>
                <a:ext uri="{FF2B5EF4-FFF2-40B4-BE49-F238E27FC236}">
                  <a16:creationId xmlns:a16="http://schemas.microsoft.com/office/drawing/2014/main" id="{14A46BB2-4ED8-425E-9515-A8DAAF17A8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13" y="2432"/>
              <a:ext cx="27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/>
                <a:t>X</a:t>
              </a:r>
              <a:r>
                <a:rPr lang="pt-BR" altLang="pt-BR" baseline="-25000"/>
                <a:t>u</a:t>
              </a:r>
            </a:p>
          </p:txBody>
        </p:sp>
        <p:sp>
          <p:nvSpPr>
            <p:cNvPr id="321556" name="Text Box 20">
              <a:extLst>
                <a:ext uri="{FF2B5EF4-FFF2-40B4-BE49-F238E27FC236}">
                  <a16:creationId xmlns:a16="http://schemas.microsoft.com/office/drawing/2014/main" id="{D675C5B2-8465-42FC-8EE7-7B12DD079D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78" y="2432"/>
              <a:ext cx="27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/>
                <a:t>X</a:t>
              </a:r>
              <a:r>
                <a:rPr lang="pt-BR" altLang="pt-BR" baseline="-25000"/>
                <a:t>0</a:t>
              </a:r>
            </a:p>
          </p:txBody>
        </p:sp>
      </p:grp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562" name="Picture 2">
            <a:extLst>
              <a:ext uri="{FF2B5EF4-FFF2-40B4-BE49-F238E27FC236}">
                <a16:creationId xmlns:a16="http://schemas.microsoft.com/office/drawing/2014/main" id="{03BDD334-65C6-4504-AB2A-7D17C5749CC3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2563" name="Rectangle 3">
            <a:extLst>
              <a:ext uri="{FF2B5EF4-FFF2-40B4-BE49-F238E27FC236}">
                <a16:creationId xmlns:a16="http://schemas.microsoft.com/office/drawing/2014/main" id="{847E0870-F6CF-46DE-A30E-DB62F53C03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540750" cy="1471612"/>
          </a:xfrm>
        </p:spPr>
        <p:txBody>
          <a:bodyPr/>
          <a:lstStyle/>
          <a:p>
            <a:r>
              <a:rPr lang="pt-BR" altLang="pt-BR"/>
              <a:t>ADENSADOR POR GRAVIDADE</a:t>
            </a:r>
            <a:br>
              <a:rPr lang="pt-BR" altLang="pt-BR"/>
            </a:br>
            <a:r>
              <a:rPr lang="pt-BR" altLang="pt-BR"/>
              <a:t>TEORIA DE FLUXO DE SÓLIDOS</a:t>
            </a:r>
          </a:p>
        </p:txBody>
      </p:sp>
      <p:sp>
        <p:nvSpPr>
          <p:cNvPr id="322564" name="AutoShape 4">
            <a:extLst>
              <a:ext uri="{FF2B5EF4-FFF2-40B4-BE49-F238E27FC236}">
                <a16:creationId xmlns:a16="http://schemas.microsoft.com/office/drawing/2014/main" id="{DB9D9ACB-D9BB-4270-99F9-555E72DEBA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0325" y="2798763"/>
            <a:ext cx="2336800" cy="1511300"/>
          </a:xfrm>
          <a:prstGeom prst="can">
            <a:avLst>
              <a:gd name="adj" fmla="val 25722"/>
            </a:avLst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22565" name="AutoShape 5">
            <a:extLst>
              <a:ext uri="{FF2B5EF4-FFF2-40B4-BE49-F238E27FC236}">
                <a16:creationId xmlns:a16="http://schemas.microsoft.com/office/drawing/2014/main" id="{B421D8FE-96C3-43BB-BB6C-2041F9A397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0325" y="3330575"/>
            <a:ext cx="2336800" cy="1006475"/>
          </a:xfrm>
          <a:prstGeom prst="can">
            <a:avLst>
              <a:gd name="adj" fmla="val 39245"/>
            </a:avLst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cxnSp>
        <p:nvCxnSpPr>
          <p:cNvPr id="322566" name="AutoShape 6">
            <a:extLst>
              <a:ext uri="{FF2B5EF4-FFF2-40B4-BE49-F238E27FC236}">
                <a16:creationId xmlns:a16="http://schemas.microsoft.com/office/drawing/2014/main" id="{7803AA19-2906-457F-B064-E841613A71F1}"/>
              </a:ext>
            </a:extLst>
          </p:cNvPr>
          <p:cNvCxnSpPr>
            <a:cxnSpLocks noChangeShapeType="1"/>
            <a:endCxn id="322564" idx="1"/>
          </p:cNvCxnSpPr>
          <p:nvPr/>
        </p:nvCxnSpPr>
        <p:spPr bwMode="auto">
          <a:xfrm>
            <a:off x="582613" y="2420938"/>
            <a:ext cx="1916112" cy="377825"/>
          </a:xfrm>
          <a:prstGeom prst="bentConnector2">
            <a:avLst/>
          </a:prstGeom>
          <a:noFill/>
          <a:ln w="508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2567" name="Text Box 7">
            <a:extLst>
              <a:ext uri="{FF2B5EF4-FFF2-40B4-BE49-F238E27FC236}">
                <a16:creationId xmlns:a16="http://schemas.microsoft.com/office/drawing/2014/main" id="{9C5EC3C0-0712-48FD-BC7E-C0118327D0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963" y="2522538"/>
            <a:ext cx="685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/>
              <a:t>Q,X</a:t>
            </a:r>
            <a:r>
              <a:rPr lang="pt-BR" altLang="pt-BR" baseline="-25000"/>
              <a:t>0</a:t>
            </a:r>
          </a:p>
        </p:txBody>
      </p:sp>
      <p:cxnSp>
        <p:nvCxnSpPr>
          <p:cNvPr id="322568" name="AutoShape 8">
            <a:extLst>
              <a:ext uri="{FF2B5EF4-FFF2-40B4-BE49-F238E27FC236}">
                <a16:creationId xmlns:a16="http://schemas.microsoft.com/office/drawing/2014/main" id="{316D2F42-A352-49A3-9508-0D03B8F22069}"/>
              </a:ext>
            </a:extLst>
          </p:cNvPr>
          <p:cNvCxnSpPr>
            <a:cxnSpLocks noChangeShapeType="1"/>
            <a:endCxn id="322565" idx="3"/>
          </p:cNvCxnSpPr>
          <p:nvPr/>
        </p:nvCxnSpPr>
        <p:spPr bwMode="auto">
          <a:xfrm>
            <a:off x="395288" y="4267200"/>
            <a:ext cx="2103437" cy="69850"/>
          </a:xfrm>
          <a:prstGeom prst="bentConnector4">
            <a:avLst>
              <a:gd name="adj1" fmla="val 22194"/>
              <a:gd name="adj2" fmla="val 549333"/>
            </a:avLst>
          </a:prstGeom>
          <a:noFill/>
          <a:ln w="50800">
            <a:solidFill>
              <a:schemeClr val="tx1"/>
            </a:solidFill>
            <a:miter lim="800000"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2569" name="Text Box 9">
            <a:extLst>
              <a:ext uri="{FF2B5EF4-FFF2-40B4-BE49-F238E27FC236}">
                <a16:creationId xmlns:a16="http://schemas.microsoft.com/office/drawing/2014/main" id="{DA21E825-0065-4908-9FE8-C37EA91309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4238" y="4252913"/>
            <a:ext cx="7826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/>
              <a:t>Q</a:t>
            </a:r>
            <a:r>
              <a:rPr lang="pt-BR" altLang="pt-BR" baseline="-25000"/>
              <a:t>u</a:t>
            </a:r>
            <a:r>
              <a:rPr lang="pt-BR" altLang="pt-BR"/>
              <a:t>,X</a:t>
            </a:r>
            <a:r>
              <a:rPr lang="pt-BR" altLang="pt-BR" baseline="-25000"/>
              <a:t>u</a:t>
            </a:r>
          </a:p>
        </p:txBody>
      </p:sp>
      <p:cxnSp>
        <p:nvCxnSpPr>
          <p:cNvPr id="322570" name="AutoShape 10">
            <a:extLst>
              <a:ext uri="{FF2B5EF4-FFF2-40B4-BE49-F238E27FC236}">
                <a16:creationId xmlns:a16="http://schemas.microsoft.com/office/drawing/2014/main" id="{4F4D31B5-0234-4A47-9F29-1F96289074A0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>
            <a:off x="3528219" y="1718469"/>
            <a:ext cx="557212" cy="1962150"/>
          </a:xfrm>
          <a:prstGeom prst="bentConnector2">
            <a:avLst/>
          </a:prstGeom>
          <a:noFill/>
          <a:ln w="508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2571" name="Text Box 11">
            <a:extLst>
              <a:ext uri="{FF2B5EF4-FFF2-40B4-BE49-F238E27FC236}">
                <a16:creationId xmlns:a16="http://schemas.microsoft.com/office/drawing/2014/main" id="{80D0D199-6993-451C-9462-3358FBB2B0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3325" y="2463800"/>
            <a:ext cx="7699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/>
              <a:t>Q</a:t>
            </a:r>
            <a:r>
              <a:rPr lang="pt-BR" altLang="pt-BR" baseline="-25000"/>
              <a:t>a</a:t>
            </a:r>
            <a:r>
              <a:rPr lang="pt-BR" altLang="pt-BR"/>
              <a:t>,X</a:t>
            </a:r>
            <a:r>
              <a:rPr lang="pt-BR" altLang="pt-BR" baseline="-25000"/>
              <a:t>a</a:t>
            </a:r>
          </a:p>
        </p:txBody>
      </p:sp>
      <p:sp>
        <p:nvSpPr>
          <p:cNvPr id="322572" name="AutoShape 12">
            <a:extLst>
              <a:ext uri="{FF2B5EF4-FFF2-40B4-BE49-F238E27FC236}">
                <a16:creationId xmlns:a16="http://schemas.microsoft.com/office/drawing/2014/main" id="{BC99935C-DE19-4E23-A4A0-7327D3EC7B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913" y="3573463"/>
            <a:ext cx="2336800" cy="504825"/>
          </a:xfrm>
          <a:prstGeom prst="can">
            <a:avLst>
              <a:gd name="adj" fmla="val 50000"/>
            </a:avLst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grpSp>
        <p:nvGrpSpPr>
          <p:cNvPr id="322573" name="Group 13">
            <a:extLst>
              <a:ext uri="{FF2B5EF4-FFF2-40B4-BE49-F238E27FC236}">
                <a16:creationId xmlns:a16="http://schemas.microsoft.com/office/drawing/2014/main" id="{15AA863D-543E-4106-AD74-B7294EE01650}"/>
              </a:ext>
            </a:extLst>
          </p:cNvPr>
          <p:cNvGrpSpPr>
            <a:grpSpLocks/>
          </p:cNvGrpSpPr>
          <p:nvPr/>
        </p:nvGrpSpPr>
        <p:grpSpPr bwMode="auto">
          <a:xfrm>
            <a:off x="5508625" y="2781300"/>
            <a:ext cx="2336800" cy="2376488"/>
            <a:chOff x="3243" y="1661"/>
            <a:chExt cx="1472" cy="1497"/>
          </a:xfrm>
        </p:grpSpPr>
        <p:sp>
          <p:nvSpPr>
            <p:cNvPr id="322574" name="Line 14">
              <a:extLst>
                <a:ext uri="{FF2B5EF4-FFF2-40B4-BE49-F238E27FC236}">
                  <a16:creationId xmlns:a16="http://schemas.microsoft.com/office/drawing/2014/main" id="{50764F5C-E2F2-40FD-B729-E6945D47DB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69" y="2523"/>
              <a:ext cx="0" cy="635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22575" name="AutoShape 15">
              <a:extLst>
                <a:ext uri="{FF2B5EF4-FFF2-40B4-BE49-F238E27FC236}">
                  <a16:creationId xmlns:a16="http://schemas.microsoft.com/office/drawing/2014/main" id="{E9C780C6-2DB0-47EA-AC68-6921776D9A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3" y="2205"/>
              <a:ext cx="1472" cy="408"/>
            </a:xfrm>
            <a:prstGeom prst="can">
              <a:avLst>
                <a:gd name="adj" fmla="val 50000"/>
              </a:avLst>
            </a:prstGeom>
            <a:solidFill>
              <a:srgbClr val="99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0000"/>
                  </a:solidFill>
                  <a:prstDash val="dash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22576" name="Line 16">
              <a:extLst>
                <a:ext uri="{FF2B5EF4-FFF2-40B4-BE49-F238E27FC236}">
                  <a16:creationId xmlns:a16="http://schemas.microsoft.com/office/drawing/2014/main" id="{4B0F8418-4284-4A86-A4D8-989963362C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69" y="1661"/>
              <a:ext cx="0" cy="635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cxnSp>
        <p:nvCxnSpPr>
          <p:cNvPr id="322577" name="AutoShape 17">
            <a:extLst>
              <a:ext uri="{FF2B5EF4-FFF2-40B4-BE49-F238E27FC236}">
                <a16:creationId xmlns:a16="http://schemas.microsoft.com/office/drawing/2014/main" id="{E74CDCC1-29BC-4663-921B-B9DF7C641D42}"/>
              </a:ext>
            </a:extLst>
          </p:cNvPr>
          <p:cNvCxnSpPr>
            <a:cxnSpLocks noChangeShapeType="1"/>
            <a:stCxn id="322572" idx="4"/>
            <a:endCxn id="322575" idx="2"/>
          </p:cNvCxnSpPr>
          <p:nvPr/>
        </p:nvCxnSpPr>
        <p:spPr bwMode="auto">
          <a:xfrm>
            <a:off x="3668713" y="3825875"/>
            <a:ext cx="1839912" cy="142875"/>
          </a:xfrm>
          <a:prstGeom prst="curvedConnector3">
            <a:avLst>
              <a:gd name="adj1" fmla="val 49958"/>
            </a:avLst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2578" name="Text Box 18">
            <a:extLst>
              <a:ext uri="{FF2B5EF4-FFF2-40B4-BE49-F238E27FC236}">
                <a16:creationId xmlns:a16="http://schemas.microsoft.com/office/drawing/2014/main" id="{B10413E2-6C73-4DE7-AAA3-0C614B166F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4581525"/>
            <a:ext cx="822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800" b="0"/>
              <a:t>X</a:t>
            </a:r>
            <a:r>
              <a:rPr lang="pt-BR" altLang="pt-BR" sz="2800" b="0" baseline="-25000"/>
              <a:t>i</a:t>
            </a:r>
            <a:r>
              <a:rPr lang="pt-BR" altLang="pt-BR" sz="2800" b="0"/>
              <a:t>,V</a:t>
            </a:r>
            <a:r>
              <a:rPr lang="pt-BR" altLang="pt-BR" sz="2800" b="0" baseline="-25000"/>
              <a:t>i</a:t>
            </a:r>
          </a:p>
        </p:txBody>
      </p:sp>
      <p:cxnSp>
        <p:nvCxnSpPr>
          <p:cNvPr id="322579" name="AutoShape 19">
            <a:extLst>
              <a:ext uri="{FF2B5EF4-FFF2-40B4-BE49-F238E27FC236}">
                <a16:creationId xmlns:a16="http://schemas.microsoft.com/office/drawing/2014/main" id="{64B3A7EF-9E36-4060-9A8A-EFA6186D1CCA}"/>
              </a:ext>
            </a:extLst>
          </p:cNvPr>
          <p:cNvCxnSpPr>
            <a:cxnSpLocks noChangeShapeType="1"/>
            <a:stCxn id="322578" idx="3"/>
            <a:endCxn id="322575" idx="2"/>
          </p:cNvCxnSpPr>
          <p:nvPr/>
        </p:nvCxnSpPr>
        <p:spPr bwMode="auto">
          <a:xfrm flipV="1">
            <a:off x="4673600" y="3968750"/>
            <a:ext cx="835025" cy="873125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322580" name="Object 20">
            <a:extLst>
              <a:ext uri="{FF2B5EF4-FFF2-40B4-BE49-F238E27FC236}">
                <a16:creationId xmlns:a16="http://schemas.microsoft.com/office/drawing/2014/main" id="{BF3EBAB6-1C50-4FE8-B881-6977E173DDC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795963" y="2276475"/>
          <a:ext cx="1955800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586" name="Equation" r:id="rId4" imgW="1955520" imgH="520560" progId="Equation.3">
                  <p:embed/>
                </p:oleObj>
              </mc:Choice>
              <mc:Fallback>
                <p:oleObj name="Equation" r:id="rId4" imgW="1955520" imgH="520560" progId="Equation.3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5963" y="2276475"/>
                        <a:ext cx="1955800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2581" name="Object 21">
            <a:extLst>
              <a:ext uri="{FF2B5EF4-FFF2-40B4-BE49-F238E27FC236}">
                <a16:creationId xmlns:a16="http://schemas.microsoft.com/office/drawing/2014/main" id="{AF68BD79-9C2A-4799-A32E-2FF0C6FD017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08663" y="5319713"/>
          <a:ext cx="19304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587" name="Equation" r:id="rId6" imgW="1930320" imgH="482400" progId="Equation.3">
                  <p:embed/>
                </p:oleObj>
              </mc:Choice>
              <mc:Fallback>
                <p:oleObj name="Equation" r:id="rId6" imgW="1930320" imgH="482400" progId="Equation.3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08663" y="5319713"/>
                        <a:ext cx="1930400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2582" name="Object 22">
            <a:extLst>
              <a:ext uri="{FF2B5EF4-FFF2-40B4-BE49-F238E27FC236}">
                <a16:creationId xmlns:a16="http://schemas.microsoft.com/office/drawing/2014/main" id="{CA19CE87-9170-4705-B247-5008198FA3D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8313" y="5805488"/>
          <a:ext cx="5359400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588" name="Equation" r:id="rId8" imgW="5359320" imgH="520560" progId="Equation.3">
                  <p:embed/>
                </p:oleObj>
              </mc:Choice>
              <mc:Fallback>
                <p:oleObj name="Equation" r:id="rId8" imgW="5359320" imgH="520560" progId="Equation.3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5805488"/>
                        <a:ext cx="5359400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586" name="Picture 2">
            <a:extLst>
              <a:ext uri="{FF2B5EF4-FFF2-40B4-BE49-F238E27FC236}">
                <a16:creationId xmlns:a16="http://schemas.microsoft.com/office/drawing/2014/main" id="{1FAE8799-4CE0-4417-83CA-218B27207939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3587" name="Rectangle 3">
            <a:extLst>
              <a:ext uri="{FF2B5EF4-FFF2-40B4-BE49-F238E27FC236}">
                <a16:creationId xmlns:a16="http://schemas.microsoft.com/office/drawing/2014/main" id="{199FF3CB-A2A5-4156-AD48-489B781197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131763"/>
            <a:ext cx="8540750" cy="1281112"/>
          </a:xfrm>
        </p:spPr>
        <p:txBody>
          <a:bodyPr/>
          <a:lstStyle/>
          <a:p>
            <a:r>
              <a:rPr lang="pt-BR" altLang="pt-BR" sz="3600"/>
              <a:t>TEORIA DE FLUXO DE SÓLIDOS</a:t>
            </a:r>
            <a:br>
              <a:rPr lang="pt-BR" altLang="pt-BR" sz="3600"/>
            </a:br>
            <a:r>
              <a:rPr lang="pt-BR" altLang="pt-BR" sz="3600"/>
              <a:t>ESTUDO DE CASO: ETA GUARAÚ</a:t>
            </a:r>
          </a:p>
        </p:txBody>
      </p:sp>
      <p:graphicFrame>
        <p:nvGraphicFramePr>
          <p:cNvPr id="323588" name="Object 4">
            <a:extLst>
              <a:ext uri="{FF2B5EF4-FFF2-40B4-BE49-F238E27FC236}">
                <a16:creationId xmlns:a16="http://schemas.microsoft.com/office/drawing/2014/main" id="{EB081029-3FA0-4E6B-9B62-2A34B1D17C4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9750" y="1700213"/>
          <a:ext cx="7885113" cy="5037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593" name="Gráfico" r:id="rId4" imgW="5381549" imgH="3438449" progId="Excel.Chart.8">
                  <p:embed followColorScheme="full"/>
                </p:oleObj>
              </mc:Choice>
              <mc:Fallback>
                <p:oleObj name="Gráfico" r:id="rId4" imgW="5381549" imgH="3438449" progId="Excel.Chart.8">
                  <p:embed followColorScheme="full"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1700213"/>
                        <a:ext cx="7885113" cy="5037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3589" name="Line 5">
            <a:extLst>
              <a:ext uri="{FF2B5EF4-FFF2-40B4-BE49-F238E27FC236}">
                <a16:creationId xmlns:a16="http://schemas.microsoft.com/office/drawing/2014/main" id="{BD36D3D2-21E6-47E6-83B8-B9283F6113F3}"/>
              </a:ext>
            </a:extLst>
          </p:cNvPr>
          <p:cNvSpPr>
            <a:spLocks noChangeShapeType="1"/>
          </p:cNvSpPr>
          <p:nvPr/>
        </p:nvSpPr>
        <p:spPr bwMode="auto">
          <a:xfrm>
            <a:off x="1431925" y="3875088"/>
            <a:ext cx="504190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23590" name="Text Box 6">
            <a:extLst>
              <a:ext uri="{FF2B5EF4-FFF2-40B4-BE49-F238E27FC236}">
                <a16:creationId xmlns:a16="http://schemas.microsoft.com/office/drawing/2014/main" id="{CA3EEE2F-DC3C-4050-BC1D-09B00D7BC9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5229225"/>
            <a:ext cx="31226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/>
              <a:t>Fluxo de sólidos limitante</a:t>
            </a:r>
          </a:p>
        </p:txBody>
      </p:sp>
      <p:cxnSp>
        <p:nvCxnSpPr>
          <p:cNvPr id="323591" name="AutoShape 7">
            <a:extLst>
              <a:ext uri="{FF2B5EF4-FFF2-40B4-BE49-F238E27FC236}">
                <a16:creationId xmlns:a16="http://schemas.microsoft.com/office/drawing/2014/main" id="{25B1662B-FB73-4E2E-A0A2-B50EBDEB1634}"/>
              </a:ext>
            </a:extLst>
          </p:cNvPr>
          <p:cNvCxnSpPr>
            <a:cxnSpLocks noChangeShapeType="1"/>
            <a:stCxn id="323590" idx="0"/>
            <a:endCxn id="323589" idx="0"/>
          </p:cNvCxnSpPr>
          <p:nvPr/>
        </p:nvCxnSpPr>
        <p:spPr bwMode="auto">
          <a:xfrm rot="5400000" flipH="1">
            <a:off x="1656556" y="3631407"/>
            <a:ext cx="1373187" cy="1822450"/>
          </a:xfrm>
          <a:prstGeom prst="curvedConnector5">
            <a:avLst>
              <a:gd name="adj1" fmla="val 10750"/>
              <a:gd name="adj2" fmla="val 52000"/>
              <a:gd name="adj3" fmla="val 59190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610" name="Picture 2">
            <a:extLst>
              <a:ext uri="{FF2B5EF4-FFF2-40B4-BE49-F238E27FC236}">
                <a16:creationId xmlns:a16="http://schemas.microsoft.com/office/drawing/2014/main" id="{BD082DED-7B0C-4067-9FC5-9F495BC63C64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4611" name="Rectangle 3">
            <a:extLst>
              <a:ext uri="{FF2B5EF4-FFF2-40B4-BE49-F238E27FC236}">
                <a16:creationId xmlns:a16="http://schemas.microsoft.com/office/drawing/2014/main" id="{F38DE46D-2652-4355-B718-A042D5D3E5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131763"/>
            <a:ext cx="8540750" cy="1281112"/>
          </a:xfrm>
        </p:spPr>
        <p:txBody>
          <a:bodyPr/>
          <a:lstStyle/>
          <a:p>
            <a:r>
              <a:rPr lang="pt-BR" altLang="pt-BR" sz="3600"/>
              <a:t>TEORIA DE FLUXO DE SÓLIDOS</a:t>
            </a:r>
            <a:br>
              <a:rPr lang="pt-BR" altLang="pt-BR" sz="3600"/>
            </a:br>
            <a:r>
              <a:rPr lang="pt-BR" altLang="pt-BR" sz="3600"/>
              <a:t>ESTUDO DE CASO: ETA GUARAÚ</a:t>
            </a:r>
          </a:p>
        </p:txBody>
      </p:sp>
      <p:grpSp>
        <p:nvGrpSpPr>
          <p:cNvPr id="324612" name="Group 4">
            <a:extLst>
              <a:ext uri="{FF2B5EF4-FFF2-40B4-BE49-F238E27FC236}">
                <a16:creationId xmlns:a16="http://schemas.microsoft.com/office/drawing/2014/main" id="{52E54BF6-1CB3-4627-81BB-6AF1A4C10AB5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205038"/>
            <a:ext cx="4537075" cy="3168650"/>
            <a:chOff x="340" y="1661"/>
            <a:chExt cx="2540" cy="1769"/>
          </a:xfrm>
        </p:grpSpPr>
        <p:graphicFrame>
          <p:nvGraphicFramePr>
            <p:cNvPr id="324613" name="Object 5">
              <a:extLst>
                <a:ext uri="{FF2B5EF4-FFF2-40B4-BE49-F238E27FC236}">
                  <a16:creationId xmlns:a16="http://schemas.microsoft.com/office/drawing/2014/main" id="{E937A183-8380-4A57-9A8C-458FEA27C9D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40" y="1661"/>
            <a:ext cx="2540" cy="17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4624" name="Gráfico" r:id="rId4" imgW="5381549" imgH="3438449" progId="Excel.Chart.8">
                    <p:embed followColorScheme="full"/>
                  </p:oleObj>
                </mc:Choice>
                <mc:Fallback>
                  <p:oleObj name="Gráfico" r:id="rId4" imgW="5381549" imgH="3438449" progId="Excel.Chart.8">
                    <p:embed followColorScheme="full"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0" y="1661"/>
                          <a:ext cx="2540" cy="176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4614" name="Line 6">
              <a:extLst>
                <a:ext uri="{FF2B5EF4-FFF2-40B4-BE49-F238E27FC236}">
                  <a16:creationId xmlns:a16="http://schemas.microsoft.com/office/drawing/2014/main" id="{8CF832C7-9DE8-4B0F-AF6C-A7A3D65A84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7" y="2425"/>
              <a:ext cx="1625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24615" name="Text Box 7">
              <a:extLst>
                <a:ext uri="{FF2B5EF4-FFF2-40B4-BE49-F238E27FC236}">
                  <a16:creationId xmlns:a16="http://schemas.microsoft.com/office/drawing/2014/main" id="{C7B76794-06B1-446C-8658-8C9CC3F7E0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2" y="2952"/>
              <a:ext cx="1034" cy="1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pt-BR" altLang="pt-BR" sz="800"/>
                <a:t>Fluxo de sólidos limitante</a:t>
              </a:r>
            </a:p>
          </p:txBody>
        </p:sp>
        <p:cxnSp>
          <p:nvCxnSpPr>
            <p:cNvPr id="324616" name="AutoShape 8">
              <a:extLst>
                <a:ext uri="{FF2B5EF4-FFF2-40B4-BE49-F238E27FC236}">
                  <a16:creationId xmlns:a16="http://schemas.microsoft.com/office/drawing/2014/main" id="{BA7FA5DE-65B9-4127-B1C9-9E7BAB12531F}"/>
                </a:ext>
              </a:extLst>
            </p:cNvPr>
            <p:cNvCxnSpPr>
              <a:cxnSpLocks noChangeShapeType="1"/>
              <a:stCxn id="324615" idx="0"/>
              <a:endCxn id="324614" idx="0"/>
            </p:cNvCxnSpPr>
            <p:nvPr/>
          </p:nvCxnSpPr>
          <p:spPr bwMode="auto">
            <a:xfrm rot="5400000" flipH="1">
              <a:off x="658" y="2382"/>
              <a:ext cx="539" cy="602"/>
            </a:xfrm>
            <a:prstGeom prst="curvedConnector5">
              <a:avLst>
                <a:gd name="adj1" fmla="val 48796"/>
                <a:gd name="adj2" fmla="val 51329"/>
                <a:gd name="adj3" fmla="val 78477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aphicFrame>
        <p:nvGraphicFramePr>
          <p:cNvPr id="324617" name="Object 9">
            <a:extLst>
              <a:ext uri="{FF2B5EF4-FFF2-40B4-BE49-F238E27FC236}">
                <a16:creationId xmlns:a16="http://schemas.microsoft.com/office/drawing/2014/main" id="{DEA9C6D8-3CD8-4563-9D3F-057E33096FA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40425" y="2708275"/>
          <a:ext cx="17526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625" name="Equation" r:id="rId6" imgW="1752480" imgH="482400" progId="Equation.3">
                  <p:embed/>
                </p:oleObj>
              </mc:Choice>
              <mc:Fallback>
                <p:oleObj name="Equation" r:id="rId6" imgW="1752480" imgH="4824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0425" y="2708275"/>
                        <a:ext cx="1752600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4618" name="Object 10">
            <a:extLst>
              <a:ext uri="{FF2B5EF4-FFF2-40B4-BE49-F238E27FC236}">
                <a16:creationId xmlns:a16="http://schemas.microsoft.com/office/drawing/2014/main" id="{BBA67A33-CF0E-4F39-9A3B-AD0F62082C7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67400" y="3716338"/>
          <a:ext cx="20701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626" name="Equation" r:id="rId8" imgW="2070000" imgH="939600" progId="Equation.3">
                  <p:embed/>
                </p:oleObj>
              </mc:Choice>
              <mc:Fallback>
                <p:oleObj name="Equation" r:id="rId8" imgW="2070000" imgH="9396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3716338"/>
                        <a:ext cx="2070100" cy="93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4619" name="Object 11">
            <a:extLst>
              <a:ext uri="{FF2B5EF4-FFF2-40B4-BE49-F238E27FC236}">
                <a16:creationId xmlns:a16="http://schemas.microsoft.com/office/drawing/2014/main" id="{1923DB3E-92D9-437B-A774-F1800917151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27313" y="5516563"/>
          <a:ext cx="46609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627" name="Equation" r:id="rId10" imgW="4660560" imgH="939600" progId="Equation.3">
                  <p:embed/>
                </p:oleObj>
              </mc:Choice>
              <mc:Fallback>
                <p:oleObj name="Equation" r:id="rId10" imgW="4660560" imgH="93960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313" y="5516563"/>
                        <a:ext cx="4660900" cy="93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>
            <a:extLst>
              <a:ext uri="{FF2B5EF4-FFF2-40B4-BE49-F238E27FC236}">
                <a16:creationId xmlns:a16="http://schemas.microsoft.com/office/drawing/2014/main" id="{DCA06D25-57E0-43BD-B763-C38F4AF2AA6D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5347" name="Rectangle 3">
            <a:extLst>
              <a:ext uri="{FF2B5EF4-FFF2-40B4-BE49-F238E27FC236}">
                <a16:creationId xmlns:a16="http://schemas.microsoft.com/office/drawing/2014/main" id="{34B88983-B8FF-4B28-9B5D-FF18837F19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590550"/>
            <a:ext cx="8207375" cy="982663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Ctr="1"/>
          <a:lstStyle/>
          <a:p>
            <a:r>
              <a:rPr lang="pt-BR" altLang="pt-BR" sz="4000"/>
              <a:t>BALANÇO DE MASSA EM ETAs</a:t>
            </a:r>
            <a:br>
              <a:rPr lang="pt-BR" altLang="pt-BR" sz="4000"/>
            </a:br>
            <a:r>
              <a:rPr lang="pt-BR" altLang="pt-BR" sz="4000"/>
              <a:t>ETA CAPIVARI - SANASA</a:t>
            </a:r>
          </a:p>
        </p:txBody>
      </p:sp>
      <p:graphicFrame>
        <p:nvGraphicFramePr>
          <p:cNvPr id="185378" name="Group 34">
            <a:extLst>
              <a:ext uri="{FF2B5EF4-FFF2-40B4-BE49-F238E27FC236}">
                <a16:creationId xmlns:a16="http://schemas.microsoft.com/office/drawing/2014/main" id="{B7659022-B56F-456C-9462-9B6025073BF5}"/>
              </a:ext>
            </a:extLst>
          </p:cNvPr>
          <p:cNvGraphicFramePr>
            <a:graphicFrameLocks noGrp="1"/>
          </p:cNvGraphicFramePr>
          <p:nvPr/>
        </p:nvGraphicFramePr>
        <p:xfrm>
          <a:off x="323850" y="2573338"/>
          <a:ext cx="8497888" cy="2589025"/>
        </p:xfrm>
        <a:graphic>
          <a:graphicData uri="http://schemas.openxmlformats.org/drawingml/2006/table">
            <a:tbl>
              <a:tblPr/>
              <a:tblGrid>
                <a:gridCol w="6553200">
                  <a:extLst>
                    <a:ext uri="{9D8B030D-6E8A-4147-A177-3AD203B41FA5}">
                      <a16:colId xmlns:a16="http://schemas.microsoft.com/office/drawing/2014/main" val="841877327"/>
                    </a:ext>
                  </a:extLst>
                </a:gridCol>
                <a:gridCol w="1944688">
                  <a:extLst>
                    <a:ext uri="{9D8B030D-6E8A-4147-A177-3AD203B41FA5}">
                      <a16:colId xmlns:a16="http://schemas.microsoft.com/office/drawing/2014/main" val="3355985159"/>
                    </a:ext>
                  </a:extLst>
                </a:gridCol>
              </a:tblGrid>
              <a:tr h="479425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Dados de Entrada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8731460"/>
                  </a:ext>
                </a:extLst>
              </a:tr>
              <a:tr h="4794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Taxa de captura de sólidos no sistema de desidratação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95 %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1039776"/>
                  </a:ext>
                </a:extLst>
              </a:tr>
              <a:tr h="5873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Teor de sólidos no lodo proveniente da desidratação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22 %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8589608"/>
                  </a:ext>
                </a:extLst>
              </a:tr>
              <a:tr h="5873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Massa específica do lodo gerado no sistema de desidratação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1.060 kg/m</a:t>
                      </a:r>
                      <a:r>
                        <a:rPr kumimoji="0" lang="pt-BR" altLang="pt-BR" sz="20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3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0008114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634" name="Picture 2">
            <a:extLst>
              <a:ext uri="{FF2B5EF4-FFF2-40B4-BE49-F238E27FC236}">
                <a16:creationId xmlns:a16="http://schemas.microsoft.com/office/drawing/2014/main" id="{03D5331E-7973-4902-B890-91425B33F22D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5635" name="Rectangle 3">
            <a:extLst>
              <a:ext uri="{FF2B5EF4-FFF2-40B4-BE49-F238E27FC236}">
                <a16:creationId xmlns:a16="http://schemas.microsoft.com/office/drawing/2014/main" id="{BFD003AC-1B37-4846-A600-AA3C0C3CD7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131763"/>
            <a:ext cx="8540750" cy="1281112"/>
          </a:xfrm>
        </p:spPr>
        <p:txBody>
          <a:bodyPr/>
          <a:lstStyle/>
          <a:p>
            <a:r>
              <a:rPr lang="pt-BR" altLang="pt-BR" sz="3600"/>
              <a:t>TEORIA DE FLUXO DE SÓLIDOS</a:t>
            </a:r>
            <a:br>
              <a:rPr lang="pt-BR" altLang="pt-BR" sz="3600"/>
            </a:br>
            <a:r>
              <a:rPr lang="pt-BR" altLang="pt-BR" sz="3600"/>
              <a:t>ESTUDO DE CASO: ETA GUARAÚ</a:t>
            </a:r>
          </a:p>
        </p:txBody>
      </p:sp>
      <p:graphicFrame>
        <p:nvGraphicFramePr>
          <p:cNvPr id="325636" name="Object 4">
            <a:extLst>
              <a:ext uri="{FF2B5EF4-FFF2-40B4-BE49-F238E27FC236}">
                <a16:creationId xmlns:a16="http://schemas.microsoft.com/office/drawing/2014/main" id="{159118E1-1E1F-4BA7-A69F-F3045513358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9750" y="1700213"/>
          <a:ext cx="7885113" cy="5037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644" name="Gráfico" r:id="rId4" imgW="5381549" imgH="3438449" progId="Excel.Chart.8">
                  <p:embed followColorScheme="full"/>
                </p:oleObj>
              </mc:Choice>
              <mc:Fallback>
                <p:oleObj name="Gráfico" r:id="rId4" imgW="5381549" imgH="3438449" progId="Excel.Chart.8">
                  <p:embed followColorScheme="full"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1700213"/>
                        <a:ext cx="7885113" cy="5037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5637" name="Line 5">
            <a:extLst>
              <a:ext uri="{FF2B5EF4-FFF2-40B4-BE49-F238E27FC236}">
                <a16:creationId xmlns:a16="http://schemas.microsoft.com/office/drawing/2014/main" id="{801C1CF2-5684-482B-B92E-BC809E6BD8CD}"/>
              </a:ext>
            </a:extLst>
          </p:cNvPr>
          <p:cNvSpPr>
            <a:spLocks noChangeShapeType="1"/>
          </p:cNvSpPr>
          <p:nvPr/>
        </p:nvSpPr>
        <p:spPr bwMode="auto">
          <a:xfrm>
            <a:off x="1431925" y="3875088"/>
            <a:ext cx="504190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25638" name="Text Box 6">
            <a:extLst>
              <a:ext uri="{FF2B5EF4-FFF2-40B4-BE49-F238E27FC236}">
                <a16:creationId xmlns:a16="http://schemas.microsoft.com/office/drawing/2014/main" id="{F741F2C7-8371-4E78-9A65-DB72A8AC0B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5229225"/>
            <a:ext cx="31226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/>
              <a:t>Fluxo de sólidos limitante</a:t>
            </a:r>
          </a:p>
        </p:txBody>
      </p:sp>
      <p:cxnSp>
        <p:nvCxnSpPr>
          <p:cNvPr id="325639" name="AutoShape 7">
            <a:extLst>
              <a:ext uri="{FF2B5EF4-FFF2-40B4-BE49-F238E27FC236}">
                <a16:creationId xmlns:a16="http://schemas.microsoft.com/office/drawing/2014/main" id="{BE158304-4111-4E5C-AA47-1A53A7211528}"/>
              </a:ext>
            </a:extLst>
          </p:cNvPr>
          <p:cNvCxnSpPr>
            <a:cxnSpLocks noChangeShapeType="1"/>
            <a:stCxn id="325638" idx="0"/>
            <a:endCxn id="325637" idx="0"/>
          </p:cNvCxnSpPr>
          <p:nvPr/>
        </p:nvCxnSpPr>
        <p:spPr bwMode="auto">
          <a:xfrm rot="5400000" flipH="1">
            <a:off x="1656556" y="3631407"/>
            <a:ext cx="1373187" cy="1822450"/>
          </a:xfrm>
          <a:prstGeom prst="curvedConnector5">
            <a:avLst>
              <a:gd name="adj1" fmla="val 10750"/>
              <a:gd name="adj2" fmla="val 52000"/>
              <a:gd name="adj3" fmla="val 59190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5640" name="Line 8">
            <a:extLst>
              <a:ext uri="{FF2B5EF4-FFF2-40B4-BE49-F238E27FC236}">
                <a16:creationId xmlns:a16="http://schemas.microsoft.com/office/drawing/2014/main" id="{AE364BA8-EE70-4D4F-9651-0AFAC89CFC27}"/>
              </a:ext>
            </a:extLst>
          </p:cNvPr>
          <p:cNvSpPr>
            <a:spLocks noChangeShapeType="1"/>
          </p:cNvSpPr>
          <p:nvPr/>
        </p:nvSpPr>
        <p:spPr bwMode="auto">
          <a:xfrm>
            <a:off x="5148263" y="3860800"/>
            <a:ext cx="0" cy="1908175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25641" name="Text Box 9">
            <a:extLst>
              <a:ext uri="{FF2B5EF4-FFF2-40B4-BE49-F238E27FC236}">
                <a16:creationId xmlns:a16="http://schemas.microsoft.com/office/drawing/2014/main" id="{AA2A0266-B64D-4BD4-BF21-ACBB5793C0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8488" y="5157788"/>
            <a:ext cx="1579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/>
              <a:t>CS limitante</a:t>
            </a:r>
          </a:p>
        </p:txBody>
      </p:sp>
      <p:cxnSp>
        <p:nvCxnSpPr>
          <p:cNvPr id="325642" name="AutoShape 10">
            <a:extLst>
              <a:ext uri="{FF2B5EF4-FFF2-40B4-BE49-F238E27FC236}">
                <a16:creationId xmlns:a16="http://schemas.microsoft.com/office/drawing/2014/main" id="{E0FA46B0-8FD0-4CFA-A5FA-15BCDAE9BC12}"/>
              </a:ext>
            </a:extLst>
          </p:cNvPr>
          <p:cNvCxnSpPr>
            <a:cxnSpLocks noChangeShapeType="1"/>
            <a:stCxn id="325641" idx="1"/>
            <a:endCxn id="325640" idx="1"/>
          </p:cNvCxnSpPr>
          <p:nvPr/>
        </p:nvCxnSpPr>
        <p:spPr bwMode="auto">
          <a:xfrm rot="10800000" flipV="1">
            <a:off x="5148263" y="5341938"/>
            <a:ext cx="1800225" cy="446087"/>
          </a:xfrm>
          <a:prstGeom prst="curvedConnector4">
            <a:avLst>
              <a:gd name="adj1" fmla="val 50000"/>
              <a:gd name="adj2" fmla="val 146977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658" name="Picture 2">
            <a:extLst>
              <a:ext uri="{FF2B5EF4-FFF2-40B4-BE49-F238E27FC236}">
                <a16:creationId xmlns:a16="http://schemas.microsoft.com/office/drawing/2014/main" id="{8484A9D9-92A3-4612-A2C9-A55F4EFEAF7C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6659" name="Rectangle 3">
            <a:extLst>
              <a:ext uri="{FF2B5EF4-FFF2-40B4-BE49-F238E27FC236}">
                <a16:creationId xmlns:a16="http://schemas.microsoft.com/office/drawing/2014/main" id="{897EFDB6-B367-4672-A073-8995F0C26A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131763"/>
            <a:ext cx="8540750" cy="1281112"/>
          </a:xfrm>
        </p:spPr>
        <p:txBody>
          <a:bodyPr/>
          <a:lstStyle/>
          <a:p>
            <a:r>
              <a:rPr lang="pt-BR" altLang="pt-BR" sz="3600"/>
              <a:t>TEORIA DE FLUXO DE SÓLIDOS</a:t>
            </a:r>
            <a:br>
              <a:rPr lang="pt-BR" altLang="pt-BR" sz="3600"/>
            </a:br>
            <a:r>
              <a:rPr lang="pt-BR" altLang="pt-BR" sz="3600"/>
              <a:t>ESTUDO DE CASO: ETA GUARAÚ</a:t>
            </a:r>
          </a:p>
        </p:txBody>
      </p:sp>
      <p:grpSp>
        <p:nvGrpSpPr>
          <p:cNvPr id="326660" name="Group 4">
            <a:extLst>
              <a:ext uri="{FF2B5EF4-FFF2-40B4-BE49-F238E27FC236}">
                <a16:creationId xmlns:a16="http://schemas.microsoft.com/office/drawing/2014/main" id="{02966774-BB77-43A4-9A50-BDE2259EEDD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79388" y="2205038"/>
            <a:ext cx="4959350" cy="3168650"/>
            <a:chOff x="340" y="1071"/>
            <a:chExt cx="4967" cy="3173"/>
          </a:xfrm>
        </p:grpSpPr>
        <p:graphicFrame>
          <p:nvGraphicFramePr>
            <p:cNvPr id="326661" name="Object 5">
              <a:extLst>
                <a:ext uri="{FF2B5EF4-FFF2-40B4-BE49-F238E27FC236}">
                  <a16:creationId xmlns:a16="http://schemas.microsoft.com/office/drawing/2014/main" id="{B48AB049-B19F-4BAE-8D6A-215F28E2017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40" y="1071"/>
            <a:ext cx="4967" cy="31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6679" name="Gráfico" r:id="rId4" imgW="5381549" imgH="3438449" progId="Excel.Chart.8">
                    <p:embed followColorScheme="full"/>
                  </p:oleObj>
                </mc:Choice>
                <mc:Fallback>
                  <p:oleObj name="Gráfico" r:id="rId4" imgW="5381549" imgH="3438449" progId="Excel.Chart.8">
                    <p:embed followColorScheme="full"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0" y="1071"/>
                          <a:ext cx="4967" cy="317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6662" name="Line 6">
              <a:extLst>
                <a:ext uri="{FF2B5EF4-FFF2-40B4-BE49-F238E27FC236}">
                  <a16:creationId xmlns:a16="http://schemas.microsoft.com/office/drawing/2014/main" id="{90B42E98-1B24-408F-BE2E-1DF821CA807A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902" y="2441"/>
              <a:ext cx="3176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26663" name="Text Box 7">
              <a:extLst>
                <a:ext uri="{FF2B5EF4-FFF2-40B4-BE49-F238E27FC236}">
                  <a16:creationId xmlns:a16="http://schemas.microsoft.com/office/drawing/2014/main" id="{52B55043-8EB0-4EE4-ABEE-C632177C641C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1067" y="3419"/>
              <a:ext cx="1494" cy="2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800"/>
                <a:t>Fluxo de sólidos limitante</a:t>
              </a:r>
            </a:p>
          </p:txBody>
        </p:sp>
        <p:cxnSp>
          <p:nvCxnSpPr>
            <p:cNvPr id="326664" name="AutoShape 8">
              <a:extLst>
                <a:ext uri="{FF2B5EF4-FFF2-40B4-BE49-F238E27FC236}">
                  <a16:creationId xmlns:a16="http://schemas.microsoft.com/office/drawing/2014/main" id="{C822F908-8D97-465E-A05D-63266EAA0775}"/>
                </a:ext>
              </a:extLst>
            </p:cNvPr>
            <p:cNvCxnSpPr>
              <a:cxnSpLocks noChangeAspect="1" noChangeShapeType="1"/>
              <a:stCxn id="326663" idx="0"/>
              <a:endCxn id="326662" idx="0"/>
            </p:cNvCxnSpPr>
            <p:nvPr/>
          </p:nvCxnSpPr>
          <p:spPr bwMode="auto">
            <a:xfrm rot="5400000" flipH="1">
              <a:off x="1043" y="2288"/>
              <a:ext cx="865" cy="1148"/>
            </a:xfrm>
            <a:prstGeom prst="curvedConnector5">
              <a:avLst>
                <a:gd name="adj1" fmla="val 10750"/>
                <a:gd name="adj2" fmla="val 52000"/>
                <a:gd name="adj3" fmla="val 5919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26665" name="Line 9">
              <a:extLst>
                <a:ext uri="{FF2B5EF4-FFF2-40B4-BE49-F238E27FC236}">
                  <a16:creationId xmlns:a16="http://schemas.microsoft.com/office/drawing/2014/main" id="{9334641A-CBC3-481D-96EF-DBCDCDD4D109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3243" y="2432"/>
              <a:ext cx="0" cy="120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26666" name="Text Box 10">
              <a:extLst>
                <a:ext uri="{FF2B5EF4-FFF2-40B4-BE49-F238E27FC236}">
                  <a16:creationId xmlns:a16="http://schemas.microsoft.com/office/drawing/2014/main" id="{A6BCDBA0-8868-4C43-AE2D-619956F5970A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4377" y="3374"/>
              <a:ext cx="808" cy="2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800"/>
                <a:t>CS limitante</a:t>
              </a:r>
            </a:p>
          </p:txBody>
        </p:sp>
        <p:cxnSp>
          <p:nvCxnSpPr>
            <p:cNvPr id="326667" name="AutoShape 11">
              <a:extLst>
                <a:ext uri="{FF2B5EF4-FFF2-40B4-BE49-F238E27FC236}">
                  <a16:creationId xmlns:a16="http://schemas.microsoft.com/office/drawing/2014/main" id="{C3062C6F-3711-4505-B7D2-17620049E367}"/>
                </a:ext>
              </a:extLst>
            </p:cNvPr>
            <p:cNvCxnSpPr>
              <a:cxnSpLocks noChangeAspect="1" noChangeShapeType="1"/>
              <a:stCxn id="326666" idx="1"/>
              <a:endCxn id="326665" idx="1"/>
            </p:cNvCxnSpPr>
            <p:nvPr/>
          </p:nvCxnSpPr>
          <p:spPr bwMode="auto">
            <a:xfrm rot="10800000" flipV="1">
              <a:off x="3243" y="3365"/>
              <a:ext cx="1134" cy="281"/>
            </a:xfrm>
            <a:prstGeom prst="curvedConnector4">
              <a:avLst>
                <a:gd name="adj1" fmla="val 50000"/>
                <a:gd name="adj2" fmla="val 146977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aphicFrame>
        <p:nvGraphicFramePr>
          <p:cNvPr id="326668" name="Object 12">
            <a:extLst>
              <a:ext uri="{FF2B5EF4-FFF2-40B4-BE49-F238E27FC236}">
                <a16:creationId xmlns:a16="http://schemas.microsoft.com/office/drawing/2014/main" id="{430AF0D1-2F37-450B-AB28-165F3C212B6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11638" y="1628775"/>
          <a:ext cx="46609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6680" name="Equation" r:id="rId6" imgW="4660560" imgH="939600" progId="Equation.3">
                  <p:embed/>
                </p:oleObj>
              </mc:Choice>
              <mc:Fallback>
                <p:oleObj name="Equation" r:id="rId6" imgW="4660560" imgH="93960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1638" y="1628775"/>
                        <a:ext cx="4660900" cy="93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6669" name="Object 13">
            <a:extLst>
              <a:ext uri="{FF2B5EF4-FFF2-40B4-BE49-F238E27FC236}">
                <a16:creationId xmlns:a16="http://schemas.microsoft.com/office/drawing/2014/main" id="{6297F30B-6FA9-4C81-A508-5B798FEC46E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88013" y="3028950"/>
          <a:ext cx="24003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6681" name="Equation" r:id="rId8" imgW="2400120" imgH="482400" progId="Equation.3">
                  <p:embed/>
                </p:oleObj>
              </mc:Choice>
              <mc:Fallback>
                <p:oleObj name="Equation" r:id="rId8" imgW="2400120" imgH="48240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88013" y="3028950"/>
                        <a:ext cx="2400300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6670" name="Object 14">
            <a:extLst>
              <a:ext uri="{FF2B5EF4-FFF2-40B4-BE49-F238E27FC236}">
                <a16:creationId xmlns:a16="http://schemas.microsoft.com/office/drawing/2014/main" id="{6F8F6962-E27A-4800-B2DF-6543C0662AA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724525" y="4149725"/>
          <a:ext cx="24892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6682" name="Equation" r:id="rId10" imgW="2489040" imgH="939600" progId="Equation.3">
                  <p:embed/>
                </p:oleObj>
              </mc:Choice>
              <mc:Fallback>
                <p:oleObj name="Equation" r:id="rId10" imgW="2489040" imgH="939600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4525" y="4149725"/>
                        <a:ext cx="2489200" cy="93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6671" name="Object 15">
            <a:extLst>
              <a:ext uri="{FF2B5EF4-FFF2-40B4-BE49-F238E27FC236}">
                <a16:creationId xmlns:a16="http://schemas.microsoft.com/office/drawing/2014/main" id="{F25BA2FE-445E-4F5D-8C29-AAB81AB5CD6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795963" y="5516563"/>
          <a:ext cx="22860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6683" name="Equation" r:id="rId12" imgW="2286000" imgH="939600" progId="Equation.3">
                  <p:embed/>
                </p:oleObj>
              </mc:Choice>
              <mc:Fallback>
                <p:oleObj name="Equation" r:id="rId12" imgW="2286000" imgH="939600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5963" y="5516563"/>
                        <a:ext cx="2286000" cy="93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6672" name="Object 16">
            <a:extLst>
              <a:ext uri="{FF2B5EF4-FFF2-40B4-BE49-F238E27FC236}">
                <a16:creationId xmlns:a16="http://schemas.microsoft.com/office/drawing/2014/main" id="{BAB7FF60-D3B9-40FE-894D-7367002AE8F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9750" y="5589588"/>
          <a:ext cx="44577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6684" name="Equation" r:id="rId14" imgW="4457520" imgH="939600" progId="Equation.3">
                  <p:embed/>
                </p:oleObj>
              </mc:Choice>
              <mc:Fallback>
                <p:oleObj name="Equation" r:id="rId14" imgW="4457520" imgH="939600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5589588"/>
                        <a:ext cx="4457700" cy="93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82" name="Picture 2">
            <a:extLst>
              <a:ext uri="{FF2B5EF4-FFF2-40B4-BE49-F238E27FC236}">
                <a16:creationId xmlns:a16="http://schemas.microsoft.com/office/drawing/2014/main" id="{A6687994-8EE6-4559-9EAD-4A9ED6F2A4A4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683" name="Rectangle 3">
            <a:extLst>
              <a:ext uri="{FF2B5EF4-FFF2-40B4-BE49-F238E27FC236}">
                <a16:creationId xmlns:a16="http://schemas.microsoft.com/office/drawing/2014/main" id="{0C293249-C855-4C01-86E1-65C1ED90DA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131763"/>
            <a:ext cx="8540750" cy="1281112"/>
          </a:xfrm>
        </p:spPr>
        <p:txBody>
          <a:bodyPr/>
          <a:lstStyle/>
          <a:p>
            <a:r>
              <a:rPr lang="pt-BR" altLang="pt-BR" sz="3600"/>
              <a:t>TEORIA DE FLUXO DE SÓLIDOS</a:t>
            </a:r>
            <a:br>
              <a:rPr lang="pt-BR" altLang="pt-BR" sz="3600"/>
            </a:br>
            <a:r>
              <a:rPr lang="pt-BR" altLang="pt-BR" sz="3600"/>
              <a:t>ESTUDO DE CASO: ETA GUARAÚ</a:t>
            </a:r>
          </a:p>
        </p:txBody>
      </p:sp>
      <p:graphicFrame>
        <p:nvGraphicFramePr>
          <p:cNvPr id="327684" name="Object 4">
            <a:extLst>
              <a:ext uri="{FF2B5EF4-FFF2-40B4-BE49-F238E27FC236}">
                <a16:creationId xmlns:a16="http://schemas.microsoft.com/office/drawing/2014/main" id="{E0312D1F-2AF9-46F8-9752-1815A1585E6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1628775"/>
          <a:ext cx="7885113" cy="5037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01" name="Gráfico" r:id="rId4" imgW="5381549" imgH="3438449" progId="Excel.Chart.8">
                  <p:embed followColorScheme="full"/>
                </p:oleObj>
              </mc:Choice>
              <mc:Fallback>
                <p:oleObj name="Gráfico" r:id="rId4" imgW="5381549" imgH="3438449" progId="Excel.Chart.8">
                  <p:embed followColorScheme="full"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628775"/>
                        <a:ext cx="7885113" cy="5037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685" name="Line 5">
            <a:extLst>
              <a:ext uri="{FF2B5EF4-FFF2-40B4-BE49-F238E27FC236}">
                <a16:creationId xmlns:a16="http://schemas.microsoft.com/office/drawing/2014/main" id="{05AA17CF-AFAD-4F75-B706-E0A968923E97}"/>
              </a:ext>
            </a:extLst>
          </p:cNvPr>
          <p:cNvSpPr>
            <a:spLocks noChangeShapeType="1"/>
          </p:cNvSpPr>
          <p:nvPr/>
        </p:nvSpPr>
        <p:spPr bwMode="auto">
          <a:xfrm>
            <a:off x="900113" y="3794125"/>
            <a:ext cx="504190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27686" name="Text Box 6">
            <a:extLst>
              <a:ext uri="{FF2B5EF4-FFF2-40B4-BE49-F238E27FC236}">
                <a16:creationId xmlns:a16="http://schemas.microsoft.com/office/drawing/2014/main" id="{15AF1172-8478-457C-9515-99230979F6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0463" y="5148263"/>
            <a:ext cx="31226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/>
              <a:t>Fluxo de sólidos limitante</a:t>
            </a:r>
          </a:p>
        </p:txBody>
      </p:sp>
      <p:cxnSp>
        <p:nvCxnSpPr>
          <p:cNvPr id="327687" name="AutoShape 7">
            <a:extLst>
              <a:ext uri="{FF2B5EF4-FFF2-40B4-BE49-F238E27FC236}">
                <a16:creationId xmlns:a16="http://schemas.microsoft.com/office/drawing/2014/main" id="{FF5908C3-AC61-45CF-8837-8D583A093F9E}"/>
              </a:ext>
            </a:extLst>
          </p:cNvPr>
          <p:cNvCxnSpPr>
            <a:cxnSpLocks noChangeShapeType="1"/>
            <a:stCxn id="327686" idx="0"/>
            <a:endCxn id="327685" idx="0"/>
          </p:cNvCxnSpPr>
          <p:nvPr/>
        </p:nvCxnSpPr>
        <p:spPr bwMode="auto">
          <a:xfrm rot="5400000" flipH="1">
            <a:off x="1124744" y="3550444"/>
            <a:ext cx="1373188" cy="1822450"/>
          </a:xfrm>
          <a:prstGeom prst="curvedConnector5">
            <a:avLst>
              <a:gd name="adj1" fmla="val 10750"/>
              <a:gd name="adj2" fmla="val 52000"/>
              <a:gd name="adj3" fmla="val 59190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7688" name="Line 8">
            <a:extLst>
              <a:ext uri="{FF2B5EF4-FFF2-40B4-BE49-F238E27FC236}">
                <a16:creationId xmlns:a16="http://schemas.microsoft.com/office/drawing/2014/main" id="{733EFD93-6A5B-46DF-A23F-C8416A8235AE}"/>
              </a:ext>
            </a:extLst>
          </p:cNvPr>
          <p:cNvSpPr>
            <a:spLocks noChangeShapeType="1"/>
          </p:cNvSpPr>
          <p:nvPr/>
        </p:nvSpPr>
        <p:spPr bwMode="auto">
          <a:xfrm>
            <a:off x="4616450" y="3779838"/>
            <a:ext cx="0" cy="1908175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27689" name="Text Box 9">
            <a:extLst>
              <a:ext uri="{FF2B5EF4-FFF2-40B4-BE49-F238E27FC236}">
                <a16:creationId xmlns:a16="http://schemas.microsoft.com/office/drawing/2014/main" id="{2A6F8F8F-2182-4AAF-B80C-783E85688E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713" y="6156325"/>
            <a:ext cx="15795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/>
              <a:t>CS limitante</a:t>
            </a:r>
          </a:p>
        </p:txBody>
      </p:sp>
      <p:cxnSp>
        <p:nvCxnSpPr>
          <p:cNvPr id="327690" name="AutoShape 10">
            <a:extLst>
              <a:ext uri="{FF2B5EF4-FFF2-40B4-BE49-F238E27FC236}">
                <a16:creationId xmlns:a16="http://schemas.microsoft.com/office/drawing/2014/main" id="{D3AD16E3-5B0E-49E4-82F5-8D94107DF2A1}"/>
              </a:ext>
            </a:extLst>
          </p:cNvPr>
          <p:cNvCxnSpPr>
            <a:cxnSpLocks noChangeShapeType="1"/>
            <a:stCxn id="327689" idx="1"/>
            <a:endCxn id="327688" idx="1"/>
          </p:cNvCxnSpPr>
          <p:nvPr/>
        </p:nvCxnSpPr>
        <p:spPr bwMode="auto">
          <a:xfrm rot="10800000">
            <a:off x="4616450" y="5707063"/>
            <a:ext cx="576263" cy="633412"/>
          </a:xfrm>
          <a:prstGeom prst="curvedConnector2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327691" name="Object 11">
            <a:extLst>
              <a:ext uri="{FF2B5EF4-FFF2-40B4-BE49-F238E27FC236}">
                <a16:creationId xmlns:a16="http://schemas.microsoft.com/office/drawing/2014/main" id="{9296AD4E-01F6-404C-8361-90E12D0EB73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72225" y="1844675"/>
          <a:ext cx="203200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02" name="Equation" r:id="rId6" imgW="2031840" imgH="825480" progId="Equation.3">
                  <p:embed/>
                </p:oleObj>
              </mc:Choice>
              <mc:Fallback>
                <p:oleObj name="Equation" r:id="rId6" imgW="2031840" imgH="82548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2225" y="1844675"/>
                        <a:ext cx="2032000" cy="82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692" name="Line 12">
            <a:extLst>
              <a:ext uri="{FF2B5EF4-FFF2-40B4-BE49-F238E27FC236}">
                <a16:creationId xmlns:a16="http://schemas.microsoft.com/office/drawing/2014/main" id="{5A6365E4-4A21-4BB9-9A00-21137318060A}"/>
              </a:ext>
            </a:extLst>
          </p:cNvPr>
          <p:cNvSpPr>
            <a:spLocks noChangeShapeType="1"/>
          </p:cNvSpPr>
          <p:nvPr/>
        </p:nvSpPr>
        <p:spPr bwMode="auto">
          <a:xfrm>
            <a:off x="5918200" y="3810000"/>
            <a:ext cx="0" cy="1908175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27693" name="Text Box 13">
            <a:extLst>
              <a:ext uri="{FF2B5EF4-FFF2-40B4-BE49-F238E27FC236}">
                <a16:creationId xmlns:a16="http://schemas.microsoft.com/office/drawing/2014/main" id="{83970A3A-5A45-4B31-815F-1308DFDD5A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2213" y="4860925"/>
            <a:ext cx="14620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/>
              <a:t>CS retirada</a:t>
            </a:r>
          </a:p>
        </p:txBody>
      </p:sp>
      <p:cxnSp>
        <p:nvCxnSpPr>
          <p:cNvPr id="327694" name="AutoShape 14">
            <a:extLst>
              <a:ext uri="{FF2B5EF4-FFF2-40B4-BE49-F238E27FC236}">
                <a16:creationId xmlns:a16="http://schemas.microsoft.com/office/drawing/2014/main" id="{D32B9851-8D58-46BB-93F4-5EC5B5287432}"/>
              </a:ext>
            </a:extLst>
          </p:cNvPr>
          <p:cNvCxnSpPr>
            <a:cxnSpLocks noChangeShapeType="1"/>
            <a:stCxn id="327693" idx="2"/>
            <a:endCxn id="327692" idx="1"/>
          </p:cNvCxnSpPr>
          <p:nvPr/>
        </p:nvCxnSpPr>
        <p:spPr bwMode="auto">
          <a:xfrm rot="5400000">
            <a:off x="6206331" y="4939507"/>
            <a:ext cx="509587" cy="1085850"/>
          </a:xfrm>
          <a:prstGeom prst="curvedConnector3">
            <a:avLst>
              <a:gd name="adj1" fmla="val 44861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327695" name="Object 15">
            <a:extLst>
              <a:ext uri="{FF2B5EF4-FFF2-40B4-BE49-F238E27FC236}">
                <a16:creationId xmlns:a16="http://schemas.microsoft.com/office/drawing/2014/main" id="{984EC2D9-11B9-4D2D-B61E-234F567E361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92950" y="3716338"/>
          <a:ext cx="1524000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03" name="Equation" r:id="rId8" imgW="1523880" imgH="927000" progId="Equation.3">
                  <p:embed/>
                </p:oleObj>
              </mc:Choice>
              <mc:Fallback>
                <p:oleObj name="Equation" r:id="rId8" imgW="1523880" imgH="927000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2950" y="3716338"/>
                        <a:ext cx="1524000" cy="927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696" name="Text Box 16">
            <a:extLst>
              <a:ext uri="{FF2B5EF4-FFF2-40B4-BE49-F238E27FC236}">
                <a16:creationId xmlns:a16="http://schemas.microsoft.com/office/drawing/2014/main" id="{ADB7AB81-AB86-4EC9-B887-9FA0AF1554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700" y="2852738"/>
            <a:ext cx="26860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400"/>
              <a:t>Adensamento !!!</a:t>
            </a:r>
          </a:p>
        </p:txBody>
      </p:sp>
      <p:cxnSp>
        <p:nvCxnSpPr>
          <p:cNvPr id="327697" name="AutoShape 17">
            <a:extLst>
              <a:ext uri="{FF2B5EF4-FFF2-40B4-BE49-F238E27FC236}">
                <a16:creationId xmlns:a16="http://schemas.microsoft.com/office/drawing/2014/main" id="{8E284A2E-B5E4-471F-9AB3-20EFFA0AC173}"/>
              </a:ext>
            </a:extLst>
          </p:cNvPr>
          <p:cNvCxnSpPr>
            <a:cxnSpLocks noChangeShapeType="1"/>
            <a:stCxn id="327696" idx="2"/>
            <a:endCxn id="0" idx="1"/>
          </p:cNvCxnSpPr>
          <p:nvPr/>
        </p:nvCxnSpPr>
        <p:spPr bwMode="auto">
          <a:xfrm rot="16200000" flipH="1">
            <a:off x="6392863" y="3479800"/>
            <a:ext cx="869950" cy="530225"/>
          </a:xfrm>
          <a:prstGeom prst="curvedConnector2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706" name="Picture 2">
            <a:extLst>
              <a:ext uri="{FF2B5EF4-FFF2-40B4-BE49-F238E27FC236}">
                <a16:creationId xmlns:a16="http://schemas.microsoft.com/office/drawing/2014/main" id="{BC801EB5-0C4E-4241-99A7-197C947B566E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8707" name="Rectangle 3">
            <a:extLst>
              <a:ext uri="{FF2B5EF4-FFF2-40B4-BE49-F238E27FC236}">
                <a16:creationId xmlns:a16="http://schemas.microsoft.com/office/drawing/2014/main" id="{458F1D71-6362-4C09-8F31-11E015722F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131763"/>
            <a:ext cx="8540750" cy="1281112"/>
          </a:xfrm>
        </p:spPr>
        <p:txBody>
          <a:bodyPr/>
          <a:lstStyle/>
          <a:p>
            <a:r>
              <a:rPr lang="pt-BR" altLang="pt-BR" sz="3600"/>
              <a:t>TEORIA DE FLUXO DE SÓLIDOS</a:t>
            </a:r>
            <a:br>
              <a:rPr lang="pt-BR" altLang="pt-BR" sz="3600"/>
            </a:br>
            <a:r>
              <a:rPr lang="pt-BR" altLang="pt-BR" sz="3600"/>
              <a:t>ESTUDO DE CASO: ETA GUARAÚ</a:t>
            </a:r>
          </a:p>
        </p:txBody>
      </p:sp>
      <p:grpSp>
        <p:nvGrpSpPr>
          <p:cNvPr id="328708" name="Group 4">
            <a:extLst>
              <a:ext uri="{FF2B5EF4-FFF2-40B4-BE49-F238E27FC236}">
                <a16:creationId xmlns:a16="http://schemas.microsoft.com/office/drawing/2014/main" id="{1E6528A8-B622-4413-B96B-59B4D050DE5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23850" y="2205038"/>
            <a:ext cx="4959350" cy="3194050"/>
            <a:chOff x="340" y="1071"/>
            <a:chExt cx="4967" cy="3198"/>
          </a:xfrm>
        </p:grpSpPr>
        <p:graphicFrame>
          <p:nvGraphicFramePr>
            <p:cNvPr id="328709" name="Object 5">
              <a:extLst>
                <a:ext uri="{FF2B5EF4-FFF2-40B4-BE49-F238E27FC236}">
                  <a16:creationId xmlns:a16="http://schemas.microsoft.com/office/drawing/2014/main" id="{9BAAFB9C-56E1-4439-BC4D-8BC78A354E5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40" y="1071"/>
            <a:ext cx="4967" cy="31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8732" name="Gráfico" r:id="rId4" imgW="5381549" imgH="3438449" progId="Excel.Chart.8">
                    <p:embed followColorScheme="full"/>
                  </p:oleObj>
                </mc:Choice>
                <mc:Fallback>
                  <p:oleObj name="Gráfico" r:id="rId4" imgW="5381549" imgH="3438449" progId="Excel.Chart.8">
                    <p:embed followColorScheme="full"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0" y="1071"/>
                          <a:ext cx="4967" cy="317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8710" name="Line 6">
              <a:extLst>
                <a:ext uri="{FF2B5EF4-FFF2-40B4-BE49-F238E27FC236}">
                  <a16:creationId xmlns:a16="http://schemas.microsoft.com/office/drawing/2014/main" id="{DA0133B5-A59D-4C7C-B830-9F7F67672636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902" y="2441"/>
              <a:ext cx="3176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28711" name="Text Box 7">
              <a:extLst>
                <a:ext uri="{FF2B5EF4-FFF2-40B4-BE49-F238E27FC236}">
                  <a16:creationId xmlns:a16="http://schemas.microsoft.com/office/drawing/2014/main" id="{B1FDFDFE-3B3F-431E-9641-0ED7169DEE6C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1067" y="3420"/>
              <a:ext cx="1494" cy="2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800"/>
                <a:t>Fluxo de sólidos limitante</a:t>
              </a:r>
            </a:p>
          </p:txBody>
        </p:sp>
        <p:cxnSp>
          <p:nvCxnSpPr>
            <p:cNvPr id="328712" name="AutoShape 8">
              <a:extLst>
                <a:ext uri="{FF2B5EF4-FFF2-40B4-BE49-F238E27FC236}">
                  <a16:creationId xmlns:a16="http://schemas.microsoft.com/office/drawing/2014/main" id="{B514F400-79B8-43EA-9632-DC78D6391CA0}"/>
                </a:ext>
              </a:extLst>
            </p:cNvPr>
            <p:cNvCxnSpPr>
              <a:cxnSpLocks noChangeAspect="1" noChangeShapeType="1"/>
              <a:stCxn id="328711" idx="0"/>
              <a:endCxn id="328710" idx="0"/>
            </p:cNvCxnSpPr>
            <p:nvPr/>
          </p:nvCxnSpPr>
          <p:spPr bwMode="auto">
            <a:xfrm rot="5400000" flipH="1">
              <a:off x="1043" y="2288"/>
              <a:ext cx="865" cy="1148"/>
            </a:xfrm>
            <a:prstGeom prst="curvedConnector5">
              <a:avLst>
                <a:gd name="adj1" fmla="val 10750"/>
                <a:gd name="adj2" fmla="val 52000"/>
                <a:gd name="adj3" fmla="val 5919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28713" name="Line 9">
              <a:extLst>
                <a:ext uri="{FF2B5EF4-FFF2-40B4-BE49-F238E27FC236}">
                  <a16:creationId xmlns:a16="http://schemas.microsoft.com/office/drawing/2014/main" id="{14222593-4175-4C94-9808-1662DEBA71DF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3243" y="2432"/>
              <a:ext cx="0" cy="120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28714" name="Text Box 10">
              <a:extLst>
                <a:ext uri="{FF2B5EF4-FFF2-40B4-BE49-F238E27FC236}">
                  <a16:creationId xmlns:a16="http://schemas.microsoft.com/office/drawing/2014/main" id="{AE3D4A03-0BE2-4BD2-8EA1-1638BB633723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606" y="4054"/>
              <a:ext cx="808" cy="2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800"/>
                <a:t>CS limitante</a:t>
              </a:r>
            </a:p>
          </p:txBody>
        </p:sp>
        <p:cxnSp>
          <p:nvCxnSpPr>
            <p:cNvPr id="328715" name="AutoShape 11">
              <a:extLst>
                <a:ext uri="{FF2B5EF4-FFF2-40B4-BE49-F238E27FC236}">
                  <a16:creationId xmlns:a16="http://schemas.microsoft.com/office/drawing/2014/main" id="{978CC482-1013-401F-AF43-951DD898869E}"/>
                </a:ext>
              </a:extLst>
            </p:cNvPr>
            <p:cNvCxnSpPr>
              <a:cxnSpLocks noChangeAspect="1" noChangeShapeType="1"/>
              <a:stCxn id="328714" idx="1"/>
              <a:endCxn id="328713" idx="1"/>
            </p:cNvCxnSpPr>
            <p:nvPr/>
          </p:nvCxnSpPr>
          <p:spPr bwMode="auto">
            <a:xfrm rot="10800000">
              <a:off x="3243" y="3646"/>
              <a:ext cx="363" cy="399"/>
            </a:xfrm>
            <a:prstGeom prst="curvedConnector2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28716" name="Line 12">
              <a:extLst>
                <a:ext uri="{FF2B5EF4-FFF2-40B4-BE49-F238E27FC236}">
                  <a16:creationId xmlns:a16="http://schemas.microsoft.com/office/drawing/2014/main" id="{92AA3044-84BC-43E9-8FD8-3CEFE65D3C1F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063" y="2451"/>
              <a:ext cx="0" cy="120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28717" name="Text Box 13">
              <a:extLst>
                <a:ext uri="{FF2B5EF4-FFF2-40B4-BE49-F238E27FC236}">
                  <a16:creationId xmlns:a16="http://schemas.microsoft.com/office/drawing/2014/main" id="{26BEC003-F3E9-428D-A4C5-3E11B7E84062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4287" y="3239"/>
              <a:ext cx="755" cy="2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800"/>
                <a:t>CS retirada</a:t>
              </a:r>
            </a:p>
          </p:txBody>
        </p:sp>
        <p:cxnSp>
          <p:nvCxnSpPr>
            <p:cNvPr id="328718" name="AutoShape 14">
              <a:extLst>
                <a:ext uri="{FF2B5EF4-FFF2-40B4-BE49-F238E27FC236}">
                  <a16:creationId xmlns:a16="http://schemas.microsoft.com/office/drawing/2014/main" id="{6D50C78A-AE4D-4BA2-A816-13908AB99629}"/>
                </a:ext>
              </a:extLst>
            </p:cNvPr>
            <p:cNvCxnSpPr>
              <a:cxnSpLocks noChangeAspect="1" noChangeShapeType="1"/>
              <a:stCxn id="328717" idx="2"/>
              <a:endCxn id="328716" idx="1"/>
            </p:cNvCxnSpPr>
            <p:nvPr/>
          </p:nvCxnSpPr>
          <p:spPr bwMode="auto">
            <a:xfrm rot="5400000">
              <a:off x="4244" y="3163"/>
              <a:ext cx="321" cy="684"/>
            </a:xfrm>
            <a:prstGeom prst="curvedConnector3">
              <a:avLst>
                <a:gd name="adj1" fmla="val 44861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28719" name="Rectangle 15">
            <a:extLst>
              <a:ext uri="{FF2B5EF4-FFF2-40B4-BE49-F238E27FC236}">
                <a16:creationId xmlns:a16="http://schemas.microsoft.com/office/drawing/2014/main" id="{19CF77A8-59A4-43D9-94A0-FA02387A3C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4525" y="1917700"/>
            <a:ext cx="2590800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/>
              <a:t>Relação entre X</a:t>
            </a:r>
            <a:r>
              <a:rPr lang="pt-BR" altLang="pt-BR" baseline="-25000"/>
              <a:t>i</a:t>
            </a:r>
            <a:r>
              <a:rPr lang="pt-BR" altLang="pt-BR"/>
              <a:t> e V</a:t>
            </a:r>
            <a:r>
              <a:rPr lang="pt-BR" altLang="pt-BR" baseline="-25000"/>
              <a:t>i</a:t>
            </a:r>
          </a:p>
        </p:txBody>
      </p:sp>
      <p:sp>
        <p:nvSpPr>
          <p:cNvPr id="328720" name="Rectangle 16">
            <a:extLst>
              <a:ext uri="{FF2B5EF4-FFF2-40B4-BE49-F238E27FC236}">
                <a16:creationId xmlns:a16="http://schemas.microsoft.com/office/drawing/2014/main" id="{FE9EF8B4-7BB5-4189-A921-C6251B4DF4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4525" y="2924175"/>
            <a:ext cx="2590800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/>
              <a:t>Fixa-se o valor de U</a:t>
            </a:r>
          </a:p>
        </p:txBody>
      </p:sp>
      <p:sp>
        <p:nvSpPr>
          <p:cNvPr id="328721" name="Rectangle 17">
            <a:extLst>
              <a:ext uri="{FF2B5EF4-FFF2-40B4-BE49-F238E27FC236}">
                <a16:creationId xmlns:a16="http://schemas.microsoft.com/office/drawing/2014/main" id="{4DB5ECB1-0B37-4510-9387-00F09A1E5D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1500" y="3933825"/>
            <a:ext cx="2735263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/>
              <a:t>Determina-se FS</a:t>
            </a:r>
            <a:r>
              <a:rPr lang="pt-BR" altLang="pt-BR" baseline="-25000"/>
              <a:t>l</a:t>
            </a:r>
            <a:r>
              <a:rPr lang="pt-BR" altLang="pt-BR"/>
              <a:t> e X</a:t>
            </a:r>
            <a:r>
              <a:rPr lang="pt-BR" altLang="pt-BR" baseline="-25000"/>
              <a:t>l</a:t>
            </a:r>
          </a:p>
        </p:txBody>
      </p:sp>
      <p:sp>
        <p:nvSpPr>
          <p:cNvPr id="328722" name="Rectangle 18">
            <a:extLst>
              <a:ext uri="{FF2B5EF4-FFF2-40B4-BE49-F238E27FC236}">
                <a16:creationId xmlns:a16="http://schemas.microsoft.com/office/drawing/2014/main" id="{9F6409D0-32EF-4940-93E4-34C6CA44F9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1500" y="4868863"/>
            <a:ext cx="2735263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/>
              <a:t>Determina-se X</a:t>
            </a:r>
            <a:r>
              <a:rPr lang="pt-BR" altLang="pt-BR" baseline="-25000"/>
              <a:t>u</a:t>
            </a:r>
          </a:p>
        </p:txBody>
      </p:sp>
      <p:sp>
        <p:nvSpPr>
          <p:cNvPr id="328723" name="Rectangle 19">
            <a:extLst>
              <a:ext uri="{FF2B5EF4-FFF2-40B4-BE49-F238E27FC236}">
                <a16:creationId xmlns:a16="http://schemas.microsoft.com/office/drawing/2014/main" id="{F7DEBBB4-8274-42B0-B68C-5FF1953756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0063" y="5805488"/>
            <a:ext cx="2879725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/>
              <a:t>Calcula-se o valor de A</a:t>
            </a:r>
          </a:p>
        </p:txBody>
      </p:sp>
      <p:graphicFrame>
        <p:nvGraphicFramePr>
          <p:cNvPr id="328724" name="Object 20">
            <a:extLst>
              <a:ext uri="{FF2B5EF4-FFF2-40B4-BE49-F238E27FC236}">
                <a16:creationId xmlns:a16="http://schemas.microsoft.com/office/drawing/2014/main" id="{FCB875C9-6530-400B-A111-E7B12FB9AA5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8313" y="5516563"/>
          <a:ext cx="44577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733" name="Equation" r:id="rId6" imgW="4457520" imgH="939600" progId="Equation.3">
                  <p:embed/>
                </p:oleObj>
              </mc:Choice>
              <mc:Fallback>
                <p:oleObj name="Equation" r:id="rId6" imgW="4457520" imgH="939600" progId="Equation.3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5516563"/>
                        <a:ext cx="4457700" cy="93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28725" name="AutoShape 21">
            <a:extLst>
              <a:ext uri="{FF2B5EF4-FFF2-40B4-BE49-F238E27FC236}">
                <a16:creationId xmlns:a16="http://schemas.microsoft.com/office/drawing/2014/main" id="{FE5C266A-F466-4FC9-8F86-B0B6D3D6D163}"/>
              </a:ext>
            </a:extLst>
          </p:cNvPr>
          <p:cNvCxnSpPr>
            <a:cxnSpLocks noChangeShapeType="1"/>
            <a:stCxn id="328719" idx="2"/>
            <a:endCxn id="328720" idx="0"/>
          </p:cNvCxnSpPr>
          <p:nvPr/>
        </p:nvCxnSpPr>
        <p:spPr bwMode="auto">
          <a:xfrm rot="5400000">
            <a:off x="6732587" y="2636838"/>
            <a:ext cx="574675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8726" name="AutoShape 22">
            <a:extLst>
              <a:ext uri="{FF2B5EF4-FFF2-40B4-BE49-F238E27FC236}">
                <a16:creationId xmlns:a16="http://schemas.microsoft.com/office/drawing/2014/main" id="{7FBB90F2-6DEE-4DD1-B3C1-36D0972D99E9}"/>
              </a:ext>
            </a:extLst>
          </p:cNvPr>
          <p:cNvCxnSpPr>
            <a:cxnSpLocks noChangeShapeType="1"/>
            <a:stCxn id="328720" idx="2"/>
            <a:endCxn id="328721" idx="0"/>
          </p:cNvCxnSpPr>
          <p:nvPr/>
        </p:nvCxnSpPr>
        <p:spPr bwMode="auto">
          <a:xfrm>
            <a:off x="7019925" y="3355975"/>
            <a:ext cx="0" cy="5778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8727" name="AutoShape 23">
            <a:extLst>
              <a:ext uri="{FF2B5EF4-FFF2-40B4-BE49-F238E27FC236}">
                <a16:creationId xmlns:a16="http://schemas.microsoft.com/office/drawing/2014/main" id="{322E72AC-0936-4F5C-BE77-A72B46308D68}"/>
              </a:ext>
            </a:extLst>
          </p:cNvPr>
          <p:cNvCxnSpPr>
            <a:cxnSpLocks noChangeShapeType="1"/>
            <a:stCxn id="328721" idx="2"/>
            <a:endCxn id="328722" idx="0"/>
          </p:cNvCxnSpPr>
          <p:nvPr/>
        </p:nvCxnSpPr>
        <p:spPr bwMode="auto">
          <a:xfrm rot="5400000">
            <a:off x="6768306" y="4617244"/>
            <a:ext cx="503238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8728" name="AutoShape 24">
            <a:extLst>
              <a:ext uri="{FF2B5EF4-FFF2-40B4-BE49-F238E27FC236}">
                <a16:creationId xmlns:a16="http://schemas.microsoft.com/office/drawing/2014/main" id="{A0116332-D140-4046-9728-DE405395FE62}"/>
              </a:ext>
            </a:extLst>
          </p:cNvPr>
          <p:cNvCxnSpPr>
            <a:cxnSpLocks noChangeShapeType="1"/>
            <a:stCxn id="328722" idx="2"/>
            <a:endCxn id="328723" idx="0"/>
          </p:cNvCxnSpPr>
          <p:nvPr/>
        </p:nvCxnSpPr>
        <p:spPr bwMode="auto">
          <a:xfrm rot="5400000">
            <a:off x="6767512" y="5553076"/>
            <a:ext cx="504825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8729" name="AutoShape 25">
            <a:extLst>
              <a:ext uri="{FF2B5EF4-FFF2-40B4-BE49-F238E27FC236}">
                <a16:creationId xmlns:a16="http://schemas.microsoft.com/office/drawing/2014/main" id="{AB0E2BE2-27C1-4082-B0FA-EEE00CAD6A7A}"/>
              </a:ext>
            </a:extLst>
          </p:cNvPr>
          <p:cNvCxnSpPr>
            <a:cxnSpLocks noChangeShapeType="1"/>
            <a:stCxn id="328723" idx="2"/>
            <a:endCxn id="0" idx="2"/>
          </p:cNvCxnSpPr>
          <p:nvPr/>
        </p:nvCxnSpPr>
        <p:spPr bwMode="auto">
          <a:xfrm rot="5400000">
            <a:off x="4749006" y="4185445"/>
            <a:ext cx="219075" cy="4322762"/>
          </a:xfrm>
          <a:prstGeom prst="bentConnector3">
            <a:avLst>
              <a:gd name="adj1" fmla="val 204347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730" name="Picture 2">
            <a:extLst>
              <a:ext uri="{FF2B5EF4-FFF2-40B4-BE49-F238E27FC236}">
                <a16:creationId xmlns:a16="http://schemas.microsoft.com/office/drawing/2014/main" id="{19FFED21-C47C-4A84-BCDF-D5B96D41BF00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9731" name="Rectangle 3">
            <a:extLst>
              <a:ext uri="{FF2B5EF4-FFF2-40B4-BE49-F238E27FC236}">
                <a16:creationId xmlns:a16="http://schemas.microsoft.com/office/drawing/2014/main" id="{37BDD397-4BDC-48FA-B666-626DF1D360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131763"/>
            <a:ext cx="8540750" cy="1281112"/>
          </a:xfrm>
        </p:spPr>
        <p:txBody>
          <a:bodyPr/>
          <a:lstStyle/>
          <a:p>
            <a:r>
              <a:rPr lang="pt-BR" altLang="pt-BR" sz="3600"/>
              <a:t>TEORIA DE FLUXO DE SÓLIDOS</a:t>
            </a:r>
            <a:br>
              <a:rPr lang="pt-BR" altLang="pt-BR" sz="3600"/>
            </a:br>
            <a:r>
              <a:rPr lang="pt-BR" altLang="pt-BR" sz="3600"/>
              <a:t>ESTUDO DE CASO: ETA GUARAÚ</a:t>
            </a:r>
          </a:p>
        </p:txBody>
      </p:sp>
      <p:graphicFrame>
        <p:nvGraphicFramePr>
          <p:cNvPr id="329732" name="Object 4">
            <a:extLst>
              <a:ext uri="{FF2B5EF4-FFF2-40B4-BE49-F238E27FC236}">
                <a16:creationId xmlns:a16="http://schemas.microsoft.com/office/drawing/2014/main" id="{2CC908F6-5ADF-4A18-9D7A-EC93E35C1E0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9750" y="1700213"/>
          <a:ext cx="7885113" cy="5037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739" name="Gráfico" r:id="rId4" imgW="5381549" imgH="3438449" progId="Excel.Chart.8">
                  <p:embed followColorScheme="full"/>
                </p:oleObj>
              </mc:Choice>
              <mc:Fallback>
                <p:oleObj name="Gráfico" r:id="rId4" imgW="5381549" imgH="3438449" progId="Excel.Chart.8">
                  <p:embed followColorScheme="full"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1700213"/>
                        <a:ext cx="7885113" cy="5037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9733" name="Line 5">
            <a:extLst>
              <a:ext uri="{FF2B5EF4-FFF2-40B4-BE49-F238E27FC236}">
                <a16:creationId xmlns:a16="http://schemas.microsoft.com/office/drawing/2014/main" id="{2DC9706B-1FDE-46AE-8FB8-2465D647F8C2}"/>
              </a:ext>
            </a:extLst>
          </p:cNvPr>
          <p:cNvSpPr>
            <a:spLocks noChangeShapeType="1"/>
          </p:cNvSpPr>
          <p:nvPr/>
        </p:nvSpPr>
        <p:spPr bwMode="auto">
          <a:xfrm>
            <a:off x="1431925" y="3875088"/>
            <a:ext cx="504190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29734" name="Line 6">
            <a:extLst>
              <a:ext uri="{FF2B5EF4-FFF2-40B4-BE49-F238E27FC236}">
                <a16:creationId xmlns:a16="http://schemas.microsoft.com/office/drawing/2014/main" id="{38A8DDBB-7768-4E8C-A7B7-993C080025E3}"/>
              </a:ext>
            </a:extLst>
          </p:cNvPr>
          <p:cNvSpPr>
            <a:spLocks noChangeShapeType="1"/>
          </p:cNvSpPr>
          <p:nvPr/>
        </p:nvSpPr>
        <p:spPr bwMode="auto">
          <a:xfrm>
            <a:off x="6450013" y="3890963"/>
            <a:ext cx="0" cy="1908175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29735" name="Text Box 7">
            <a:extLst>
              <a:ext uri="{FF2B5EF4-FFF2-40B4-BE49-F238E27FC236}">
                <a16:creationId xmlns:a16="http://schemas.microsoft.com/office/drawing/2014/main" id="{BF9ADBFC-104F-4974-B081-9FAA118136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4025" y="4941888"/>
            <a:ext cx="438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/>
              <a:t>X</a:t>
            </a:r>
            <a:r>
              <a:rPr lang="pt-BR" altLang="pt-BR" baseline="-25000"/>
              <a:t>u</a:t>
            </a:r>
          </a:p>
        </p:txBody>
      </p:sp>
      <p:cxnSp>
        <p:nvCxnSpPr>
          <p:cNvPr id="329736" name="AutoShape 8">
            <a:extLst>
              <a:ext uri="{FF2B5EF4-FFF2-40B4-BE49-F238E27FC236}">
                <a16:creationId xmlns:a16="http://schemas.microsoft.com/office/drawing/2014/main" id="{2C94EEFB-2BB9-4976-9262-2F00A681472B}"/>
              </a:ext>
            </a:extLst>
          </p:cNvPr>
          <p:cNvCxnSpPr>
            <a:cxnSpLocks noChangeShapeType="1"/>
            <a:stCxn id="329735" idx="2"/>
            <a:endCxn id="329734" idx="1"/>
          </p:cNvCxnSpPr>
          <p:nvPr/>
        </p:nvCxnSpPr>
        <p:spPr bwMode="auto">
          <a:xfrm rot="5400000">
            <a:off x="6481763" y="5276850"/>
            <a:ext cx="509588" cy="573087"/>
          </a:xfrm>
          <a:prstGeom prst="curvedConnector3">
            <a:avLst>
              <a:gd name="adj1" fmla="val 44861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9737" name="Line 9">
            <a:extLst>
              <a:ext uri="{FF2B5EF4-FFF2-40B4-BE49-F238E27FC236}">
                <a16:creationId xmlns:a16="http://schemas.microsoft.com/office/drawing/2014/main" id="{52B4D396-8EA8-4ACB-9E42-E33BDB57C11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403350" y="3962400"/>
            <a:ext cx="5040313" cy="1843088"/>
          </a:xfrm>
          <a:prstGeom prst="line">
            <a:avLst/>
          </a:prstGeom>
          <a:noFill/>
          <a:ln w="3810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754" name="Picture 2">
            <a:extLst>
              <a:ext uri="{FF2B5EF4-FFF2-40B4-BE49-F238E27FC236}">
                <a16:creationId xmlns:a16="http://schemas.microsoft.com/office/drawing/2014/main" id="{93FCF529-0A0C-4FB0-9497-3635697652A8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0755" name="Rectangle 3">
            <a:extLst>
              <a:ext uri="{FF2B5EF4-FFF2-40B4-BE49-F238E27FC236}">
                <a16:creationId xmlns:a16="http://schemas.microsoft.com/office/drawing/2014/main" id="{47F28EB0-C9F2-4E8E-8F23-B0C51C9769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131763"/>
            <a:ext cx="8540750" cy="1281112"/>
          </a:xfrm>
        </p:spPr>
        <p:txBody>
          <a:bodyPr/>
          <a:lstStyle/>
          <a:p>
            <a:r>
              <a:rPr lang="pt-BR" altLang="pt-BR" sz="3600"/>
              <a:t>TEORIA DE FLUXO DE SÓLIDOS</a:t>
            </a:r>
            <a:br>
              <a:rPr lang="pt-BR" altLang="pt-BR" sz="3600"/>
            </a:br>
            <a:r>
              <a:rPr lang="pt-BR" altLang="pt-BR" sz="3600"/>
              <a:t>ESTUDO DE CASO: ETA GUARAÚ</a:t>
            </a:r>
          </a:p>
        </p:txBody>
      </p:sp>
      <p:graphicFrame>
        <p:nvGraphicFramePr>
          <p:cNvPr id="330756" name="Object 4">
            <a:extLst>
              <a:ext uri="{FF2B5EF4-FFF2-40B4-BE49-F238E27FC236}">
                <a16:creationId xmlns:a16="http://schemas.microsoft.com/office/drawing/2014/main" id="{79C89674-2F86-4AE4-9B97-41E5F9CB107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9750" y="1700213"/>
          <a:ext cx="7885113" cy="5037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767" name="Gráfico" r:id="rId4" imgW="5381549" imgH="3438449" progId="Excel.Chart.8">
                  <p:embed followColorScheme="full"/>
                </p:oleObj>
              </mc:Choice>
              <mc:Fallback>
                <p:oleObj name="Gráfico" r:id="rId4" imgW="5381549" imgH="3438449" progId="Excel.Chart.8">
                  <p:embed followColorScheme="full"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1700213"/>
                        <a:ext cx="7885113" cy="5037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0757" name="Text Box 5">
            <a:extLst>
              <a:ext uri="{FF2B5EF4-FFF2-40B4-BE49-F238E27FC236}">
                <a16:creationId xmlns:a16="http://schemas.microsoft.com/office/drawing/2014/main" id="{A76D3AFC-E94B-4A60-B295-5A89B76C5C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4025" y="4941888"/>
            <a:ext cx="438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/>
              <a:t>X</a:t>
            </a:r>
            <a:r>
              <a:rPr lang="pt-BR" altLang="pt-BR" baseline="-25000"/>
              <a:t>u</a:t>
            </a:r>
          </a:p>
        </p:txBody>
      </p:sp>
      <p:cxnSp>
        <p:nvCxnSpPr>
          <p:cNvPr id="330758" name="AutoShape 6">
            <a:extLst>
              <a:ext uri="{FF2B5EF4-FFF2-40B4-BE49-F238E27FC236}">
                <a16:creationId xmlns:a16="http://schemas.microsoft.com/office/drawing/2014/main" id="{DEF50D41-665F-48A1-B006-A8C7950E308E}"/>
              </a:ext>
            </a:extLst>
          </p:cNvPr>
          <p:cNvCxnSpPr>
            <a:cxnSpLocks noChangeShapeType="1"/>
            <a:stCxn id="330757" idx="2"/>
          </p:cNvCxnSpPr>
          <p:nvPr/>
        </p:nvCxnSpPr>
        <p:spPr bwMode="auto">
          <a:xfrm rot="5400000">
            <a:off x="6481763" y="5276850"/>
            <a:ext cx="509588" cy="573087"/>
          </a:xfrm>
          <a:prstGeom prst="curvedConnector3">
            <a:avLst>
              <a:gd name="adj1" fmla="val 44861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0759" name="Line 7">
            <a:extLst>
              <a:ext uri="{FF2B5EF4-FFF2-40B4-BE49-F238E27FC236}">
                <a16:creationId xmlns:a16="http://schemas.microsoft.com/office/drawing/2014/main" id="{D17C5CE9-DC2F-49F9-8D53-2F1988CB60E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403350" y="4149725"/>
            <a:ext cx="5040313" cy="1655763"/>
          </a:xfrm>
          <a:prstGeom prst="line">
            <a:avLst/>
          </a:prstGeom>
          <a:noFill/>
          <a:ln w="3810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30760" name="Line 8">
            <a:extLst>
              <a:ext uri="{FF2B5EF4-FFF2-40B4-BE49-F238E27FC236}">
                <a16:creationId xmlns:a16="http://schemas.microsoft.com/office/drawing/2014/main" id="{DC2B4515-E5BA-4C66-8D9D-5EDA01F49AE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403350" y="4652963"/>
            <a:ext cx="5581650" cy="1123950"/>
          </a:xfrm>
          <a:prstGeom prst="line">
            <a:avLst/>
          </a:prstGeom>
          <a:noFill/>
          <a:ln w="3810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30761" name="Text Box 9">
            <a:extLst>
              <a:ext uri="{FF2B5EF4-FFF2-40B4-BE49-F238E27FC236}">
                <a16:creationId xmlns:a16="http://schemas.microsoft.com/office/drawing/2014/main" id="{8A8DD7B1-D512-4CA1-8990-0F128B31F6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5825" y="6092825"/>
            <a:ext cx="43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/>
              <a:t>X</a:t>
            </a:r>
            <a:r>
              <a:rPr lang="pt-BR" altLang="pt-BR" baseline="-25000"/>
              <a:t>u</a:t>
            </a:r>
          </a:p>
        </p:txBody>
      </p:sp>
      <p:cxnSp>
        <p:nvCxnSpPr>
          <p:cNvPr id="330762" name="AutoShape 10">
            <a:extLst>
              <a:ext uri="{FF2B5EF4-FFF2-40B4-BE49-F238E27FC236}">
                <a16:creationId xmlns:a16="http://schemas.microsoft.com/office/drawing/2014/main" id="{C853D491-C1AB-4EB8-AF38-D1BE507B55A8}"/>
              </a:ext>
            </a:extLst>
          </p:cNvPr>
          <p:cNvCxnSpPr>
            <a:cxnSpLocks noChangeShapeType="1"/>
            <a:stCxn id="330761" idx="0"/>
            <a:endCxn id="330760" idx="0"/>
          </p:cNvCxnSpPr>
          <p:nvPr/>
        </p:nvCxnSpPr>
        <p:spPr bwMode="auto">
          <a:xfrm rot="5400000" flipH="1">
            <a:off x="7071519" y="5709444"/>
            <a:ext cx="296862" cy="469900"/>
          </a:xfrm>
          <a:prstGeom prst="curvedConnector3">
            <a:avLst>
              <a:gd name="adj1" fmla="val 52940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0763" name="Line 11">
            <a:extLst>
              <a:ext uri="{FF2B5EF4-FFF2-40B4-BE49-F238E27FC236}">
                <a16:creationId xmlns:a16="http://schemas.microsoft.com/office/drawing/2014/main" id="{7ADAF090-1D24-407A-A147-906D3977606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403350" y="3284538"/>
            <a:ext cx="4105275" cy="2520950"/>
          </a:xfrm>
          <a:prstGeom prst="line">
            <a:avLst/>
          </a:prstGeom>
          <a:noFill/>
          <a:ln w="3810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30764" name="Text Box 12">
            <a:extLst>
              <a:ext uri="{FF2B5EF4-FFF2-40B4-BE49-F238E27FC236}">
                <a16:creationId xmlns:a16="http://schemas.microsoft.com/office/drawing/2014/main" id="{506D0AA5-1EDA-4ECF-B931-D2A1BD50BA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4525" y="6021388"/>
            <a:ext cx="438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/>
              <a:t>X</a:t>
            </a:r>
            <a:r>
              <a:rPr lang="pt-BR" altLang="pt-BR" baseline="-25000"/>
              <a:t>u</a:t>
            </a:r>
          </a:p>
        </p:txBody>
      </p:sp>
      <p:cxnSp>
        <p:nvCxnSpPr>
          <p:cNvPr id="330765" name="AutoShape 13">
            <a:extLst>
              <a:ext uri="{FF2B5EF4-FFF2-40B4-BE49-F238E27FC236}">
                <a16:creationId xmlns:a16="http://schemas.microsoft.com/office/drawing/2014/main" id="{F3BE6A8F-784F-4F02-B736-C7998AE5D646}"/>
              </a:ext>
            </a:extLst>
          </p:cNvPr>
          <p:cNvCxnSpPr>
            <a:cxnSpLocks noChangeShapeType="1"/>
            <a:stCxn id="330764" idx="0"/>
            <a:endCxn id="330763" idx="0"/>
          </p:cNvCxnSpPr>
          <p:nvPr/>
        </p:nvCxnSpPr>
        <p:spPr bwMode="auto">
          <a:xfrm rot="5400000" flipH="1">
            <a:off x="5627688" y="5705475"/>
            <a:ext cx="196850" cy="434975"/>
          </a:xfrm>
          <a:prstGeom prst="curvedConnector3">
            <a:avLst>
              <a:gd name="adj1" fmla="val 54838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778" name="Picture 2">
            <a:extLst>
              <a:ext uri="{FF2B5EF4-FFF2-40B4-BE49-F238E27FC236}">
                <a16:creationId xmlns:a16="http://schemas.microsoft.com/office/drawing/2014/main" id="{514782C4-1401-4227-BA4B-69A007295930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1779" name="Rectangle 3">
            <a:extLst>
              <a:ext uri="{FF2B5EF4-FFF2-40B4-BE49-F238E27FC236}">
                <a16:creationId xmlns:a16="http://schemas.microsoft.com/office/drawing/2014/main" id="{7C2D8BD0-AECB-4873-984E-EBE3519869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131763"/>
            <a:ext cx="8540750" cy="1281112"/>
          </a:xfrm>
        </p:spPr>
        <p:txBody>
          <a:bodyPr/>
          <a:lstStyle/>
          <a:p>
            <a:r>
              <a:rPr lang="pt-BR" altLang="pt-BR" sz="3600"/>
              <a:t>TEORIA DE FLUXO DE SÓLIDOS</a:t>
            </a:r>
            <a:br>
              <a:rPr lang="pt-BR" altLang="pt-BR" sz="3600"/>
            </a:br>
            <a:r>
              <a:rPr lang="pt-BR" altLang="pt-BR" sz="3600"/>
              <a:t>ESTUDO DE CASO: ETA GUARAÚ</a:t>
            </a:r>
          </a:p>
        </p:txBody>
      </p:sp>
      <p:graphicFrame>
        <p:nvGraphicFramePr>
          <p:cNvPr id="331780" name="Object 4">
            <a:extLst>
              <a:ext uri="{FF2B5EF4-FFF2-40B4-BE49-F238E27FC236}">
                <a16:creationId xmlns:a16="http://schemas.microsoft.com/office/drawing/2014/main" id="{C5AA6677-E658-472D-955D-E6F5BDA8D40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9750" y="1700213"/>
          <a:ext cx="7885113" cy="5037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782" name="Gráfico" r:id="rId4" imgW="5381549" imgH="3438449" progId="Excel.Chart.8">
                  <p:embed followColorScheme="full"/>
                </p:oleObj>
              </mc:Choice>
              <mc:Fallback>
                <p:oleObj name="Gráfico" r:id="rId4" imgW="5381549" imgH="3438449" progId="Excel.Chart.8">
                  <p:embed followColorScheme="full"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1700213"/>
                        <a:ext cx="7885113" cy="5037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802" name="Picture 2">
            <a:extLst>
              <a:ext uri="{FF2B5EF4-FFF2-40B4-BE49-F238E27FC236}">
                <a16:creationId xmlns:a16="http://schemas.microsoft.com/office/drawing/2014/main" id="{F671D2B0-1B1C-44EA-A266-2348C383D5D0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2803" name="Rectangle 3">
            <a:extLst>
              <a:ext uri="{FF2B5EF4-FFF2-40B4-BE49-F238E27FC236}">
                <a16:creationId xmlns:a16="http://schemas.microsoft.com/office/drawing/2014/main" id="{8D74DD65-F5C2-4B12-B925-F5279094DC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131763"/>
            <a:ext cx="8540750" cy="1281112"/>
          </a:xfrm>
        </p:spPr>
        <p:txBody>
          <a:bodyPr/>
          <a:lstStyle/>
          <a:p>
            <a:r>
              <a:rPr lang="pt-BR" altLang="pt-BR" sz="3600"/>
              <a:t>TEORIA DE FLUXO DE SÓLIDOS</a:t>
            </a:r>
            <a:br>
              <a:rPr lang="pt-BR" altLang="pt-BR" sz="3600"/>
            </a:br>
            <a:r>
              <a:rPr lang="pt-BR" altLang="pt-BR" sz="3600"/>
              <a:t>ESTUDO DE CASO: ETA GUARAÚ</a:t>
            </a:r>
          </a:p>
        </p:txBody>
      </p:sp>
      <p:graphicFrame>
        <p:nvGraphicFramePr>
          <p:cNvPr id="332804" name="Object 4">
            <a:extLst>
              <a:ext uri="{FF2B5EF4-FFF2-40B4-BE49-F238E27FC236}">
                <a16:creationId xmlns:a16="http://schemas.microsoft.com/office/drawing/2014/main" id="{F0E1D2D3-E708-4722-A43C-AC8DA88FB0A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8150" y="1866900"/>
          <a:ext cx="7885113" cy="5037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2806" name="Gráfico" r:id="rId4" imgW="5381549" imgH="3438449" progId="Excel.Chart.8">
                  <p:embed followColorScheme="full"/>
                </p:oleObj>
              </mc:Choice>
              <mc:Fallback>
                <p:oleObj name="Gráfico" r:id="rId4" imgW="5381549" imgH="3438449" progId="Excel.Chart.8">
                  <p:embed followColorScheme="full"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150" y="1866900"/>
                        <a:ext cx="7885113" cy="5037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826" name="Picture 2">
            <a:extLst>
              <a:ext uri="{FF2B5EF4-FFF2-40B4-BE49-F238E27FC236}">
                <a16:creationId xmlns:a16="http://schemas.microsoft.com/office/drawing/2014/main" id="{19B52463-1975-42B5-BB74-36D2C17ACA7C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3827" name="Rectangle 3">
            <a:extLst>
              <a:ext uri="{FF2B5EF4-FFF2-40B4-BE49-F238E27FC236}">
                <a16:creationId xmlns:a16="http://schemas.microsoft.com/office/drawing/2014/main" id="{0B45EEE4-D2BB-4658-821D-9D33BA4E36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131763"/>
            <a:ext cx="8540750" cy="1281112"/>
          </a:xfrm>
        </p:spPr>
        <p:txBody>
          <a:bodyPr/>
          <a:lstStyle/>
          <a:p>
            <a:r>
              <a:rPr lang="pt-BR" altLang="pt-BR" sz="3600"/>
              <a:t>TEORIA DE FLUXO DE SÓLIDOS</a:t>
            </a:r>
            <a:br>
              <a:rPr lang="pt-BR" altLang="pt-BR" sz="3600"/>
            </a:br>
            <a:r>
              <a:rPr lang="pt-BR" altLang="pt-BR" sz="3600"/>
              <a:t>ESTUDO DE CASO: ETA GUARAÚ</a:t>
            </a:r>
          </a:p>
        </p:txBody>
      </p:sp>
      <p:graphicFrame>
        <p:nvGraphicFramePr>
          <p:cNvPr id="333828" name="Object 4">
            <a:extLst>
              <a:ext uri="{FF2B5EF4-FFF2-40B4-BE49-F238E27FC236}">
                <a16:creationId xmlns:a16="http://schemas.microsoft.com/office/drawing/2014/main" id="{CA174979-76DD-4A3A-ACB3-F1873257AD0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1013" y="1881188"/>
          <a:ext cx="7885112" cy="5037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3830" name="Gráfico" r:id="rId4" imgW="5381549" imgH="3438449" progId="Excel.Chart.8">
                  <p:embed followColorScheme="full"/>
                </p:oleObj>
              </mc:Choice>
              <mc:Fallback>
                <p:oleObj name="Gráfico" r:id="rId4" imgW="5381549" imgH="3438449" progId="Excel.Chart.8">
                  <p:embed followColorScheme="full"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1013" y="1881188"/>
                        <a:ext cx="7885112" cy="5037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850" name="Picture 2">
            <a:extLst>
              <a:ext uri="{FF2B5EF4-FFF2-40B4-BE49-F238E27FC236}">
                <a16:creationId xmlns:a16="http://schemas.microsoft.com/office/drawing/2014/main" id="{CE6BCAEA-E39F-4B83-88FD-A34DC4BBE324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4851" name="Rectangle 3">
            <a:extLst>
              <a:ext uri="{FF2B5EF4-FFF2-40B4-BE49-F238E27FC236}">
                <a16:creationId xmlns:a16="http://schemas.microsoft.com/office/drawing/2014/main" id="{35FA7A92-D0A8-453E-9599-7E45F28450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131763"/>
            <a:ext cx="8540750" cy="1281112"/>
          </a:xfrm>
        </p:spPr>
        <p:txBody>
          <a:bodyPr/>
          <a:lstStyle/>
          <a:p>
            <a:r>
              <a:rPr lang="pt-BR" altLang="pt-BR" sz="3600"/>
              <a:t>TEORIA DE FLUXO DE SÓLIDOS</a:t>
            </a:r>
            <a:br>
              <a:rPr lang="pt-BR" altLang="pt-BR" sz="3600"/>
            </a:br>
            <a:r>
              <a:rPr lang="pt-BR" altLang="pt-BR" sz="3600"/>
              <a:t>ESTUDO DE CASO: ETA GUARAÚ</a:t>
            </a:r>
          </a:p>
        </p:txBody>
      </p:sp>
      <p:graphicFrame>
        <p:nvGraphicFramePr>
          <p:cNvPr id="334852" name="Object 4">
            <a:extLst>
              <a:ext uri="{FF2B5EF4-FFF2-40B4-BE49-F238E27FC236}">
                <a16:creationId xmlns:a16="http://schemas.microsoft.com/office/drawing/2014/main" id="{ADC67724-197E-4674-9A3A-C4A963B758B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95763" y="1557338"/>
          <a:ext cx="4959350" cy="316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862" name="Gráfico" r:id="rId4" imgW="5381549" imgH="3438449" progId="Excel.Chart.8">
                  <p:embed followColorScheme="full"/>
                </p:oleObj>
              </mc:Choice>
              <mc:Fallback>
                <p:oleObj name="Gráfico" r:id="rId4" imgW="5381549" imgH="3438449" progId="Excel.Chart.8">
                  <p:embed followColorScheme="full"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5763" y="1557338"/>
                        <a:ext cx="4959350" cy="3168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4853" name="Object 5">
            <a:extLst>
              <a:ext uri="{FF2B5EF4-FFF2-40B4-BE49-F238E27FC236}">
                <a16:creationId xmlns:a16="http://schemas.microsoft.com/office/drawing/2014/main" id="{D83D7A3E-F8F2-4E6A-88C3-4D9FDF2C0EE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9388" y="2459038"/>
          <a:ext cx="412750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863" name="Equation" r:id="rId6" imgW="4127400" imgH="825480" progId="Equation.3">
                  <p:embed/>
                </p:oleObj>
              </mc:Choice>
              <mc:Fallback>
                <p:oleObj name="Equation" r:id="rId6" imgW="4127400" imgH="82548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2459038"/>
                        <a:ext cx="4127500" cy="82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4854" name="Object 6">
            <a:extLst>
              <a:ext uri="{FF2B5EF4-FFF2-40B4-BE49-F238E27FC236}">
                <a16:creationId xmlns:a16="http://schemas.microsoft.com/office/drawing/2014/main" id="{42A3617A-7EE9-4734-9356-0532DD75AD6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1288" y="3611563"/>
          <a:ext cx="420370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864" name="Equation" r:id="rId8" imgW="4203360" imgH="825480" progId="Equation.3">
                  <p:embed/>
                </p:oleObj>
              </mc:Choice>
              <mc:Fallback>
                <p:oleObj name="Equation" r:id="rId8" imgW="4203360" imgH="82548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288" y="3611563"/>
                        <a:ext cx="4203700" cy="82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4855" name="Object 7">
            <a:extLst>
              <a:ext uri="{FF2B5EF4-FFF2-40B4-BE49-F238E27FC236}">
                <a16:creationId xmlns:a16="http://schemas.microsoft.com/office/drawing/2014/main" id="{083C93BE-DD11-432F-9DC5-89465EB1052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39975" y="4724400"/>
          <a:ext cx="434340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865" name="Equation" r:id="rId10" imgW="4343400" imgH="825480" progId="Equation.3">
                  <p:embed/>
                </p:oleObj>
              </mc:Choice>
              <mc:Fallback>
                <p:oleObj name="Equation" r:id="rId10" imgW="4343400" imgH="82548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975" y="4724400"/>
                        <a:ext cx="4343400" cy="82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4856" name="Object 8">
            <a:extLst>
              <a:ext uri="{FF2B5EF4-FFF2-40B4-BE49-F238E27FC236}">
                <a16:creationId xmlns:a16="http://schemas.microsoft.com/office/drawing/2014/main" id="{E3C5C041-ED11-4035-B49A-630357678EE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68538" y="5805488"/>
          <a:ext cx="466090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866" name="Equation" r:id="rId12" imgW="4660560" imgH="825480" progId="Equation.3">
                  <p:embed/>
                </p:oleObj>
              </mc:Choice>
              <mc:Fallback>
                <p:oleObj name="Equation" r:id="rId12" imgW="4660560" imgH="82548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8538" y="5805488"/>
                        <a:ext cx="4660900" cy="82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Text Box 2">
            <a:extLst>
              <a:ext uri="{FF2B5EF4-FFF2-40B4-BE49-F238E27FC236}">
                <a16:creationId xmlns:a16="http://schemas.microsoft.com/office/drawing/2014/main" id="{33D93666-E3A9-450C-9CB3-362973BA5774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284663" y="5768975"/>
            <a:ext cx="1414462" cy="323850"/>
          </a:xfrm>
          <a:prstGeom prst="rect">
            <a:avLst/>
          </a:prstGeom>
          <a:solidFill>
            <a:srgbClr val="00FFFF"/>
          </a:solidFill>
          <a:ln w="1905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/>
            <a:r>
              <a:rPr lang="pt-BR" altLang="pt-BR" sz="1400"/>
              <a:t>Desidratação </a:t>
            </a:r>
          </a:p>
        </p:txBody>
      </p:sp>
      <p:pic>
        <p:nvPicPr>
          <p:cNvPr id="206851" name="Picture 3">
            <a:extLst>
              <a:ext uri="{FF2B5EF4-FFF2-40B4-BE49-F238E27FC236}">
                <a16:creationId xmlns:a16="http://schemas.microsoft.com/office/drawing/2014/main" id="{5EA6C1D8-0374-4F2E-B3F1-9804223DCF6E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6852" name="Rectangle 4">
            <a:extLst>
              <a:ext uri="{FF2B5EF4-FFF2-40B4-BE49-F238E27FC236}">
                <a16:creationId xmlns:a16="http://schemas.microsoft.com/office/drawing/2014/main" id="{466505DB-A68C-4184-9406-F51E86E482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07375" cy="132715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Ctr="1"/>
          <a:lstStyle/>
          <a:p>
            <a:r>
              <a:rPr lang="pt-BR" altLang="pt-BR"/>
              <a:t>BALANÇO DE MASSA EM ETAs</a:t>
            </a:r>
          </a:p>
        </p:txBody>
      </p:sp>
      <p:sp>
        <p:nvSpPr>
          <p:cNvPr id="206853" name="Text Box 5">
            <a:extLst>
              <a:ext uri="{FF2B5EF4-FFF2-40B4-BE49-F238E27FC236}">
                <a16:creationId xmlns:a16="http://schemas.microsoft.com/office/drawing/2014/main" id="{FDDEBA4A-DEAA-4838-A756-3625B49DEC36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211138" y="2674938"/>
            <a:ext cx="1150937" cy="314325"/>
          </a:xfrm>
          <a:prstGeom prst="rect">
            <a:avLst/>
          </a:prstGeom>
          <a:solidFill>
            <a:srgbClr val="00FF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/>
            <a:r>
              <a:rPr lang="pt-BR" altLang="pt-BR" sz="1400"/>
              <a:t>Manancial</a:t>
            </a:r>
          </a:p>
        </p:txBody>
      </p:sp>
      <p:sp>
        <p:nvSpPr>
          <p:cNvPr id="206854" name="Text Box 6">
            <a:extLst>
              <a:ext uri="{FF2B5EF4-FFF2-40B4-BE49-F238E27FC236}">
                <a16:creationId xmlns:a16="http://schemas.microsoft.com/office/drawing/2014/main" id="{12430A02-66C4-4632-A83C-89407DD171E0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2339975" y="2674938"/>
            <a:ext cx="1262063" cy="314325"/>
          </a:xfrm>
          <a:prstGeom prst="rect">
            <a:avLst/>
          </a:prstGeom>
          <a:solidFill>
            <a:srgbClr val="00FF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/>
            <a:r>
              <a:rPr lang="pt-BR" altLang="pt-BR" sz="1400"/>
              <a:t>Coagulação</a:t>
            </a:r>
          </a:p>
        </p:txBody>
      </p:sp>
      <p:sp>
        <p:nvSpPr>
          <p:cNvPr id="206855" name="Text Box 7">
            <a:extLst>
              <a:ext uri="{FF2B5EF4-FFF2-40B4-BE49-F238E27FC236}">
                <a16:creationId xmlns:a16="http://schemas.microsoft.com/office/drawing/2014/main" id="{02024199-CFFA-4A24-8F28-032332752090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427538" y="2673350"/>
            <a:ext cx="1187450" cy="314325"/>
          </a:xfrm>
          <a:prstGeom prst="rect">
            <a:avLst/>
          </a:prstGeom>
          <a:solidFill>
            <a:srgbClr val="00FF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/>
            <a:r>
              <a:rPr lang="pt-BR" altLang="pt-BR" sz="1400"/>
              <a:t>Floculação</a:t>
            </a:r>
          </a:p>
        </p:txBody>
      </p:sp>
      <p:cxnSp>
        <p:nvCxnSpPr>
          <p:cNvPr id="206856" name="AutoShape 8">
            <a:extLst>
              <a:ext uri="{FF2B5EF4-FFF2-40B4-BE49-F238E27FC236}">
                <a16:creationId xmlns:a16="http://schemas.microsoft.com/office/drawing/2014/main" id="{A268A507-6F93-4DBE-9696-17122A94146C}"/>
              </a:ext>
            </a:extLst>
          </p:cNvPr>
          <p:cNvCxnSpPr>
            <a:cxnSpLocks noChangeAspect="1" noChangeShapeType="1"/>
            <a:stCxn id="206854" idx="3"/>
            <a:endCxn id="206855" idx="1"/>
          </p:cNvCxnSpPr>
          <p:nvPr/>
        </p:nvCxnSpPr>
        <p:spPr bwMode="auto">
          <a:xfrm flipV="1">
            <a:off x="3602038" y="2830513"/>
            <a:ext cx="825500" cy="1587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6857" name="Text Box 9">
            <a:extLst>
              <a:ext uri="{FF2B5EF4-FFF2-40B4-BE49-F238E27FC236}">
                <a16:creationId xmlns:a16="http://schemas.microsoft.com/office/drawing/2014/main" id="{E643BB8F-92D1-4B8C-A798-87AFA28BDE0F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340475" y="3757613"/>
            <a:ext cx="1501775" cy="314325"/>
          </a:xfrm>
          <a:prstGeom prst="rect">
            <a:avLst/>
          </a:prstGeom>
          <a:solidFill>
            <a:srgbClr val="00FF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/>
            <a:r>
              <a:rPr lang="pt-BR" altLang="pt-BR" sz="1400"/>
              <a:t>Filtração</a:t>
            </a:r>
          </a:p>
        </p:txBody>
      </p:sp>
      <p:cxnSp>
        <p:nvCxnSpPr>
          <p:cNvPr id="206858" name="AutoShape 10">
            <a:extLst>
              <a:ext uri="{FF2B5EF4-FFF2-40B4-BE49-F238E27FC236}">
                <a16:creationId xmlns:a16="http://schemas.microsoft.com/office/drawing/2014/main" id="{D69EA4FC-5783-4183-8F81-C6A042F4DBF3}"/>
              </a:ext>
            </a:extLst>
          </p:cNvPr>
          <p:cNvCxnSpPr>
            <a:cxnSpLocks noChangeAspect="1" noChangeShapeType="1"/>
            <a:stCxn id="206853" idx="3"/>
            <a:endCxn id="206854" idx="1"/>
          </p:cNvCxnSpPr>
          <p:nvPr/>
        </p:nvCxnSpPr>
        <p:spPr bwMode="auto">
          <a:xfrm>
            <a:off x="1362075" y="2832100"/>
            <a:ext cx="977900" cy="0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6859" name="Text Box 11">
            <a:extLst>
              <a:ext uri="{FF2B5EF4-FFF2-40B4-BE49-F238E27FC236}">
                <a16:creationId xmlns:a16="http://schemas.microsoft.com/office/drawing/2014/main" id="{FD9F5585-B92E-4D7E-BE76-E035BFF5F2F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2416175" y="3754438"/>
            <a:ext cx="1363663" cy="323850"/>
          </a:xfrm>
          <a:prstGeom prst="rect">
            <a:avLst/>
          </a:prstGeom>
          <a:solidFill>
            <a:srgbClr val="00FFFF"/>
          </a:solidFill>
          <a:ln w="1905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/>
            <a:r>
              <a:rPr lang="pt-BR" altLang="pt-BR" sz="1400"/>
              <a:t>Equalização </a:t>
            </a:r>
          </a:p>
        </p:txBody>
      </p:sp>
      <p:sp>
        <p:nvSpPr>
          <p:cNvPr id="206860" name="Text Box 12">
            <a:extLst>
              <a:ext uri="{FF2B5EF4-FFF2-40B4-BE49-F238E27FC236}">
                <a16:creationId xmlns:a16="http://schemas.microsoft.com/office/drawing/2014/main" id="{5138E380-6F92-47AA-B355-DBC34D451A94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235825" y="5229225"/>
            <a:ext cx="1501775" cy="323850"/>
          </a:xfrm>
          <a:prstGeom prst="rect">
            <a:avLst/>
          </a:prstGeom>
          <a:solidFill>
            <a:srgbClr val="00FFFF"/>
          </a:solidFill>
          <a:ln w="1905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/>
            <a:r>
              <a:rPr lang="pt-BR" altLang="pt-BR" sz="1400"/>
              <a:t>Torta</a:t>
            </a:r>
          </a:p>
        </p:txBody>
      </p:sp>
      <p:cxnSp>
        <p:nvCxnSpPr>
          <p:cNvPr id="206861" name="AutoShape 13">
            <a:extLst>
              <a:ext uri="{FF2B5EF4-FFF2-40B4-BE49-F238E27FC236}">
                <a16:creationId xmlns:a16="http://schemas.microsoft.com/office/drawing/2014/main" id="{ED0B2F19-872D-4C29-9362-1B182ED6E1FD}"/>
              </a:ext>
            </a:extLst>
          </p:cNvPr>
          <p:cNvCxnSpPr>
            <a:cxnSpLocks noChangeAspect="1" noChangeShapeType="1"/>
            <a:stCxn id="206850" idx="3"/>
            <a:endCxn id="206860" idx="1"/>
          </p:cNvCxnSpPr>
          <p:nvPr/>
        </p:nvCxnSpPr>
        <p:spPr bwMode="auto">
          <a:xfrm flipV="1">
            <a:off x="5699125" y="5391150"/>
            <a:ext cx="1536700" cy="539750"/>
          </a:xfrm>
          <a:prstGeom prst="bentConnector3">
            <a:avLst>
              <a:gd name="adj1" fmla="val 50000"/>
            </a:avLst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6862" name="AutoShape 14">
            <a:extLst>
              <a:ext uri="{FF2B5EF4-FFF2-40B4-BE49-F238E27FC236}">
                <a16:creationId xmlns:a16="http://schemas.microsoft.com/office/drawing/2014/main" id="{3BBD49C0-B2B1-4A48-897A-231067915B20}"/>
              </a:ext>
            </a:extLst>
          </p:cNvPr>
          <p:cNvCxnSpPr>
            <a:cxnSpLocks noChangeAspect="1" noChangeShapeType="1"/>
            <a:stCxn id="206857" idx="2"/>
          </p:cNvCxnSpPr>
          <p:nvPr/>
        </p:nvCxnSpPr>
        <p:spPr bwMode="auto">
          <a:xfrm>
            <a:off x="7091363" y="4071938"/>
            <a:ext cx="3175" cy="992187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6863" name="Text Box 15">
            <a:extLst>
              <a:ext uri="{FF2B5EF4-FFF2-40B4-BE49-F238E27FC236}">
                <a16:creationId xmlns:a16="http://schemas.microsoft.com/office/drawing/2014/main" id="{A1740DEF-4A70-45AE-9D52-366C67C469A0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238625" y="4905375"/>
            <a:ext cx="1485900" cy="323850"/>
          </a:xfrm>
          <a:prstGeom prst="rect">
            <a:avLst/>
          </a:prstGeom>
          <a:solidFill>
            <a:srgbClr val="00FFFF"/>
          </a:solidFill>
          <a:ln w="1905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/>
            <a:r>
              <a:rPr lang="pt-BR" altLang="pt-BR" sz="1400"/>
              <a:t>Adensamento </a:t>
            </a:r>
          </a:p>
        </p:txBody>
      </p:sp>
      <p:cxnSp>
        <p:nvCxnSpPr>
          <p:cNvPr id="206864" name="AutoShape 16">
            <a:extLst>
              <a:ext uri="{FF2B5EF4-FFF2-40B4-BE49-F238E27FC236}">
                <a16:creationId xmlns:a16="http://schemas.microsoft.com/office/drawing/2014/main" id="{54D8ECD1-42F1-445B-B9F2-F5A2141B99CB}"/>
              </a:ext>
            </a:extLst>
          </p:cNvPr>
          <p:cNvCxnSpPr>
            <a:cxnSpLocks noChangeAspect="1" noChangeShapeType="1"/>
            <a:stCxn id="206863" idx="2"/>
            <a:endCxn id="206850" idx="0"/>
          </p:cNvCxnSpPr>
          <p:nvPr/>
        </p:nvCxnSpPr>
        <p:spPr bwMode="auto">
          <a:xfrm>
            <a:off x="4981575" y="5229225"/>
            <a:ext cx="11113" cy="539750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6865" name="AutoShape 17">
            <a:extLst>
              <a:ext uri="{FF2B5EF4-FFF2-40B4-BE49-F238E27FC236}">
                <a16:creationId xmlns:a16="http://schemas.microsoft.com/office/drawing/2014/main" id="{4C7213F5-6A1B-467C-B09E-897D1F98BE94}"/>
              </a:ext>
            </a:extLst>
          </p:cNvPr>
          <p:cNvCxnSpPr>
            <a:cxnSpLocks noChangeAspect="1" noChangeShapeType="1"/>
            <a:stCxn id="206859" idx="1"/>
          </p:cNvCxnSpPr>
          <p:nvPr/>
        </p:nvCxnSpPr>
        <p:spPr bwMode="auto">
          <a:xfrm rot="10800000">
            <a:off x="2039938" y="2889250"/>
            <a:ext cx="376237" cy="1027113"/>
          </a:xfrm>
          <a:prstGeom prst="bentConnector2">
            <a:avLst/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6866" name="Text Box 18">
            <a:extLst>
              <a:ext uri="{FF2B5EF4-FFF2-40B4-BE49-F238E27FC236}">
                <a16:creationId xmlns:a16="http://schemas.microsoft.com/office/drawing/2014/main" id="{2AAFF44B-43E4-4FCF-9248-8648BC399682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372225" y="2678113"/>
            <a:ext cx="1439863" cy="314325"/>
          </a:xfrm>
          <a:prstGeom prst="rect">
            <a:avLst/>
          </a:prstGeom>
          <a:solidFill>
            <a:srgbClr val="00FF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/>
            <a:r>
              <a:rPr lang="pt-BR" altLang="pt-BR" sz="1400"/>
              <a:t>Decantadores</a:t>
            </a:r>
          </a:p>
        </p:txBody>
      </p:sp>
      <p:cxnSp>
        <p:nvCxnSpPr>
          <p:cNvPr id="206867" name="AutoShape 19">
            <a:extLst>
              <a:ext uri="{FF2B5EF4-FFF2-40B4-BE49-F238E27FC236}">
                <a16:creationId xmlns:a16="http://schemas.microsoft.com/office/drawing/2014/main" id="{15B0D6A0-52AD-4C8B-8BFC-67C0034DBE1A}"/>
              </a:ext>
            </a:extLst>
          </p:cNvPr>
          <p:cNvCxnSpPr>
            <a:cxnSpLocks noChangeAspect="1" noChangeShapeType="1"/>
            <a:stCxn id="206855" idx="3"/>
            <a:endCxn id="206866" idx="1"/>
          </p:cNvCxnSpPr>
          <p:nvPr/>
        </p:nvCxnSpPr>
        <p:spPr bwMode="auto">
          <a:xfrm>
            <a:off x="5614988" y="2830513"/>
            <a:ext cx="757237" cy="4762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6868" name="AutoShape 20">
            <a:extLst>
              <a:ext uri="{FF2B5EF4-FFF2-40B4-BE49-F238E27FC236}">
                <a16:creationId xmlns:a16="http://schemas.microsoft.com/office/drawing/2014/main" id="{F9C9FD5C-F758-4D25-B33A-CF1C3D2EB68C}"/>
              </a:ext>
            </a:extLst>
          </p:cNvPr>
          <p:cNvCxnSpPr>
            <a:cxnSpLocks noChangeShapeType="1"/>
            <a:stCxn id="206857" idx="1"/>
            <a:endCxn id="206859" idx="3"/>
          </p:cNvCxnSpPr>
          <p:nvPr/>
        </p:nvCxnSpPr>
        <p:spPr bwMode="auto">
          <a:xfrm rot="10800000" flipV="1">
            <a:off x="3779838" y="3914775"/>
            <a:ext cx="2560637" cy="1588"/>
          </a:xfrm>
          <a:prstGeom prst="bentConnector3">
            <a:avLst>
              <a:gd name="adj1" fmla="val 49968"/>
            </a:avLst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6869" name="AutoShape 21">
            <a:extLst>
              <a:ext uri="{FF2B5EF4-FFF2-40B4-BE49-F238E27FC236}">
                <a16:creationId xmlns:a16="http://schemas.microsoft.com/office/drawing/2014/main" id="{CC45849F-61BE-42C8-BC46-7520F962E962}"/>
              </a:ext>
            </a:extLst>
          </p:cNvPr>
          <p:cNvCxnSpPr>
            <a:cxnSpLocks noChangeShapeType="1"/>
            <a:stCxn id="206866" idx="2"/>
            <a:endCxn id="206857" idx="0"/>
          </p:cNvCxnSpPr>
          <p:nvPr/>
        </p:nvCxnSpPr>
        <p:spPr bwMode="auto">
          <a:xfrm rot="5400000">
            <a:off x="6709569" y="3374232"/>
            <a:ext cx="765175" cy="1587"/>
          </a:xfrm>
          <a:prstGeom prst="bentConnector3">
            <a:avLst>
              <a:gd name="adj1" fmla="val 50000"/>
            </a:avLst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6870" name="AutoShape 22">
            <a:extLst>
              <a:ext uri="{FF2B5EF4-FFF2-40B4-BE49-F238E27FC236}">
                <a16:creationId xmlns:a16="http://schemas.microsoft.com/office/drawing/2014/main" id="{7501FA11-83EB-4168-B753-0238462256EC}"/>
              </a:ext>
            </a:extLst>
          </p:cNvPr>
          <p:cNvCxnSpPr>
            <a:cxnSpLocks noChangeShapeType="1"/>
            <a:stCxn id="206859" idx="2"/>
            <a:endCxn id="206863" idx="0"/>
          </p:cNvCxnSpPr>
          <p:nvPr/>
        </p:nvCxnSpPr>
        <p:spPr bwMode="auto">
          <a:xfrm rot="16200000" flipH="1">
            <a:off x="3626644" y="3550444"/>
            <a:ext cx="827087" cy="1882775"/>
          </a:xfrm>
          <a:prstGeom prst="bentConnector3">
            <a:avLst>
              <a:gd name="adj1" fmla="val 49903"/>
            </a:avLst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6871" name="AutoShape 23">
            <a:extLst>
              <a:ext uri="{FF2B5EF4-FFF2-40B4-BE49-F238E27FC236}">
                <a16:creationId xmlns:a16="http://schemas.microsoft.com/office/drawing/2014/main" id="{3C4714F9-E77F-4872-A6DA-552457B288ED}"/>
              </a:ext>
            </a:extLst>
          </p:cNvPr>
          <p:cNvCxnSpPr>
            <a:cxnSpLocks noChangeShapeType="1"/>
            <a:stCxn id="206863" idx="1"/>
          </p:cNvCxnSpPr>
          <p:nvPr/>
        </p:nvCxnSpPr>
        <p:spPr bwMode="auto">
          <a:xfrm rot="10800000">
            <a:off x="1820863" y="2889250"/>
            <a:ext cx="2417762" cy="2178050"/>
          </a:xfrm>
          <a:prstGeom prst="bentConnector3">
            <a:avLst>
              <a:gd name="adj1" fmla="val 100394"/>
            </a:avLst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6872" name="AutoShape 24">
            <a:extLst>
              <a:ext uri="{FF2B5EF4-FFF2-40B4-BE49-F238E27FC236}">
                <a16:creationId xmlns:a16="http://schemas.microsoft.com/office/drawing/2014/main" id="{EF774AA9-A3F1-4183-B94F-707C9E84A268}"/>
              </a:ext>
            </a:extLst>
          </p:cNvPr>
          <p:cNvCxnSpPr>
            <a:cxnSpLocks noChangeShapeType="1"/>
            <a:stCxn id="206850" idx="1"/>
          </p:cNvCxnSpPr>
          <p:nvPr/>
        </p:nvCxnSpPr>
        <p:spPr bwMode="auto">
          <a:xfrm rot="10800000">
            <a:off x="1604963" y="2889250"/>
            <a:ext cx="2679700" cy="3041650"/>
          </a:xfrm>
          <a:prstGeom prst="bentConnector2">
            <a:avLst/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6873" name="AutoShape 25">
            <a:extLst>
              <a:ext uri="{FF2B5EF4-FFF2-40B4-BE49-F238E27FC236}">
                <a16:creationId xmlns:a16="http://schemas.microsoft.com/office/drawing/2014/main" id="{3E78CB47-842D-4097-9910-0A39F70428F1}"/>
              </a:ext>
            </a:extLst>
          </p:cNvPr>
          <p:cNvCxnSpPr>
            <a:cxnSpLocks noChangeShapeType="1"/>
            <a:stCxn id="206866" idx="2"/>
            <a:endCxn id="206863" idx="0"/>
          </p:cNvCxnSpPr>
          <p:nvPr/>
        </p:nvCxnSpPr>
        <p:spPr bwMode="auto">
          <a:xfrm rot="5400000">
            <a:off x="5080794" y="2893219"/>
            <a:ext cx="1912937" cy="2111375"/>
          </a:xfrm>
          <a:prstGeom prst="bentConnector3">
            <a:avLst>
              <a:gd name="adj1" fmla="val 21657"/>
            </a:avLst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6874" name="Rectangle 26">
            <a:extLst>
              <a:ext uri="{FF2B5EF4-FFF2-40B4-BE49-F238E27FC236}">
                <a16:creationId xmlns:a16="http://schemas.microsoft.com/office/drawing/2014/main" id="{93774B76-7650-4B91-8EF5-1D82E8D1D2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593850"/>
            <a:ext cx="122555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32.832 m</a:t>
            </a:r>
            <a:r>
              <a:rPr lang="pt-BR" altLang="pt-BR" sz="2000" baseline="30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3</a:t>
            </a:r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/d</a:t>
            </a:r>
          </a:p>
          <a:p>
            <a:pPr algn="ctr"/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6.303,74 kg/d</a:t>
            </a:r>
          </a:p>
        </p:txBody>
      </p:sp>
      <p:cxnSp>
        <p:nvCxnSpPr>
          <p:cNvPr id="206875" name="AutoShape 27">
            <a:extLst>
              <a:ext uri="{FF2B5EF4-FFF2-40B4-BE49-F238E27FC236}">
                <a16:creationId xmlns:a16="http://schemas.microsoft.com/office/drawing/2014/main" id="{8E8E3E66-6365-428C-9451-B2397D37D764}"/>
              </a:ext>
            </a:extLst>
          </p:cNvPr>
          <p:cNvCxnSpPr>
            <a:cxnSpLocks noChangeShapeType="1"/>
            <a:stCxn id="206874" idx="2"/>
            <a:endCxn id="206853" idx="0"/>
          </p:cNvCxnSpPr>
          <p:nvPr/>
        </p:nvCxnSpPr>
        <p:spPr bwMode="auto">
          <a:xfrm rot="5400000">
            <a:off x="465138" y="2347912"/>
            <a:ext cx="649288" cy="4763"/>
          </a:xfrm>
          <a:prstGeom prst="bentConnector3">
            <a:avLst>
              <a:gd name="adj1" fmla="val 49880"/>
            </a:avLst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6876" name="Rectangle 28">
            <a:extLst>
              <a:ext uri="{FF2B5EF4-FFF2-40B4-BE49-F238E27FC236}">
                <a16:creationId xmlns:a16="http://schemas.microsoft.com/office/drawing/2014/main" id="{DE208423-F5E7-4A07-B947-B548CC3E18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13" y="1557338"/>
            <a:ext cx="122555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1.783,65 kg/d</a:t>
            </a:r>
          </a:p>
          <a:p>
            <a:pPr algn="ctr"/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426,82 kg/d</a:t>
            </a:r>
          </a:p>
        </p:txBody>
      </p:sp>
      <p:cxnSp>
        <p:nvCxnSpPr>
          <p:cNvPr id="206877" name="AutoShape 29">
            <a:extLst>
              <a:ext uri="{FF2B5EF4-FFF2-40B4-BE49-F238E27FC236}">
                <a16:creationId xmlns:a16="http://schemas.microsoft.com/office/drawing/2014/main" id="{B2E30F4C-9A4D-40FB-B5DD-72CC876B080E}"/>
              </a:ext>
            </a:extLst>
          </p:cNvPr>
          <p:cNvCxnSpPr>
            <a:cxnSpLocks noChangeShapeType="1"/>
            <a:stCxn id="206876" idx="2"/>
            <a:endCxn id="206854" idx="0"/>
          </p:cNvCxnSpPr>
          <p:nvPr/>
        </p:nvCxnSpPr>
        <p:spPr bwMode="auto">
          <a:xfrm rot="16200000" flipH="1">
            <a:off x="2547144" y="2250282"/>
            <a:ext cx="685800" cy="163512"/>
          </a:xfrm>
          <a:prstGeom prst="bentConnector3">
            <a:avLst>
              <a:gd name="adj1" fmla="val 50000"/>
            </a:avLst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6878" name="Rectangle 30">
            <a:extLst>
              <a:ext uri="{FF2B5EF4-FFF2-40B4-BE49-F238E27FC236}">
                <a16:creationId xmlns:a16="http://schemas.microsoft.com/office/drawing/2014/main" id="{5C3B3107-D0D2-4ED1-ACBA-D9A56B161A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5738" y="1557338"/>
            <a:ext cx="1296987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36.465,76 m</a:t>
            </a:r>
            <a:r>
              <a:rPr lang="pt-BR" altLang="pt-BR" sz="2000" baseline="30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3</a:t>
            </a:r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/d</a:t>
            </a:r>
          </a:p>
          <a:p>
            <a:pPr algn="ctr"/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11.062,94 kg/d</a:t>
            </a:r>
          </a:p>
        </p:txBody>
      </p:sp>
      <p:cxnSp>
        <p:nvCxnSpPr>
          <p:cNvPr id="206879" name="AutoShape 31">
            <a:extLst>
              <a:ext uri="{FF2B5EF4-FFF2-40B4-BE49-F238E27FC236}">
                <a16:creationId xmlns:a16="http://schemas.microsoft.com/office/drawing/2014/main" id="{65E7978D-4237-40AC-A4B6-A2EB5B691059}"/>
              </a:ext>
            </a:extLst>
          </p:cNvPr>
          <p:cNvCxnSpPr>
            <a:cxnSpLocks noChangeShapeType="1"/>
            <a:stCxn id="206878" idx="2"/>
          </p:cNvCxnSpPr>
          <p:nvPr/>
        </p:nvCxnSpPr>
        <p:spPr bwMode="auto">
          <a:xfrm rot="5400000">
            <a:off x="3924301" y="2060575"/>
            <a:ext cx="792162" cy="649287"/>
          </a:xfrm>
          <a:prstGeom prst="bentConnector3">
            <a:avLst>
              <a:gd name="adj1" fmla="val 49898"/>
            </a:avLst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6880" name="Rectangle 32">
            <a:extLst>
              <a:ext uri="{FF2B5EF4-FFF2-40B4-BE49-F238E27FC236}">
                <a16:creationId xmlns:a16="http://schemas.microsoft.com/office/drawing/2014/main" id="{C5DF474A-8A14-4FBF-BCA4-C897A24513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4525" y="1700213"/>
            <a:ext cx="12969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36.465,76 m</a:t>
            </a:r>
            <a:r>
              <a:rPr lang="pt-BR" altLang="pt-BR" sz="2000" baseline="30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3</a:t>
            </a:r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/d</a:t>
            </a:r>
          </a:p>
          <a:p>
            <a:pPr algn="ctr"/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11.062,94 kg/d</a:t>
            </a:r>
          </a:p>
        </p:txBody>
      </p:sp>
      <p:cxnSp>
        <p:nvCxnSpPr>
          <p:cNvPr id="206881" name="AutoShape 33">
            <a:extLst>
              <a:ext uri="{FF2B5EF4-FFF2-40B4-BE49-F238E27FC236}">
                <a16:creationId xmlns:a16="http://schemas.microsoft.com/office/drawing/2014/main" id="{60023584-8804-4811-B02D-1A316E7DF67B}"/>
              </a:ext>
            </a:extLst>
          </p:cNvPr>
          <p:cNvCxnSpPr>
            <a:cxnSpLocks noChangeShapeType="1"/>
            <a:stCxn id="206880" idx="2"/>
          </p:cNvCxnSpPr>
          <p:nvPr/>
        </p:nvCxnSpPr>
        <p:spPr bwMode="auto">
          <a:xfrm rot="5400000">
            <a:off x="5868194" y="2275682"/>
            <a:ext cx="649287" cy="361950"/>
          </a:xfrm>
          <a:prstGeom prst="bentConnector3">
            <a:avLst>
              <a:gd name="adj1" fmla="val 49880"/>
            </a:avLst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6882" name="Rectangle 34">
            <a:extLst>
              <a:ext uri="{FF2B5EF4-FFF2-40B4-BE49-F238E27FC236}">
                <a16:creationId xmlns:a16="http://schemas.microsoft.com/office/drawing/2014/main" id="{A4872AB6-3FC6-4744-8337-BF44A16C47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7625" y="3068638"/>
            <a:ext cx="12969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33.976,60 m</a:t>
            </a:r>
            <a:r>
              <a:rPr lang="pt-BR" altLang="pt-BR" sz="2000" baseline="30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3</a:t>
            </a:r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/d</a:t>
            </a:r>
          </a:p>
          <a:p>
            <a:pPr algn="ctr"/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1.106,29 kg/d</a:t>
            </a:r>
          </a:p>
        </p:txBody>
      </p:sp>
      <p:cxnSp>
        <p:nvCxnSpPr>
          <p:cNvPr id="206883" name="AutoShape 35">
            <a:extLst>
              <a:ext uri="{FF2B5EF4-FFF2-40B4-BE49-F238E27FC236}">
                <a16:creationId xmlns:a16="http://schemas.microsoft.com/office/drawing/2014/main" id="{58DC0515-36E5-45F0-A89C-F1257EE6FDE8}"/>
              </a:ext>
            </a:extLst>
          </p:cNvPr>
          <p:cNvCxnSpPr>
            <a:cxnSpLocks noChangeShapeType="1"/>
            <a:stCxn id="206882" idx="1"/>
          </p:cNvCxnSpPr>
          <p:nvPr/>
        </p:nvCxnSpPr>
        <p:spPr bwMode="auto">
          <a:xfrm rot="10800000" flipV="1">
            <a:off x="7164388" y="3284538"/>
            <a:ext cx="503237" cy="144462"/>
          </a:xfrm>
          <a:prstGeom prst="bentConnector3">
            <a:avLst>
              <a:gd name="adj1" fmla="val 49843"/>
            </a:avLst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6884" name="Rectangle 36">
            <a:extLst>
              <a:ext uri="{FF2B5EF4-FFF2-40B4-BE49-F238E27FC236}">
                <a16:creationId xmlns:a16="http://schemas.microsoft.com/office/drawing/2014/main" id="{E6B60D30-B3F8-45D3-9A15-BD65510C22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0713" y="3068638"/>
            <a:ext cx="1296987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2.489,16 m</a:t>
            </a:r>
            <a:r>
              <a:rPr lang="pt-BR" altLang="pt-BR" sz="2000" baseline="30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3</a:t>
            </a:r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/d</a:t>
            </a:r>
          </a:p>
          <a:p>
            <a:pPr algn="ctr"/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9.956,64 kg/d</a:t>
            </a:r>
          </a:p>
        </p:txBody>
      </p:sp>
      <p:cxnSp>
        <p:nvCxnSpPr>
          <p:cNvPr id="206885" name="AutoShape 37">
            <a:extLst>
              <a:ext uri="{FF2B5EF4-FFF2-40B4-BE49-F238E27FC236}">
                <a16:creationId xmlns:a16="http://schemas.microsoft.com/office/drawing/2014/main" id="{1397661D-8C72-4E57-A84F-270D5B179C26}"/>
              </a:ext>
            </a:extLst>
          </p:cNvPr>
          <p:cNvCxnSpPr>
            <a:cxnSpLocks noChangeShapeType="1"/>
            <a:stCxn id="206884" idx="3"/>
          </p:cNvCxnSpPr>
          <p:nvPr/>
        </p:nvCxnSpPr>
        <p:spPr bwMode="auto">
          <a:xfrm>
            <a:off x="4457700" y="3284538"/>
            <a:ext cx="503238" cy="431800"/>
          </a:xfrm>
          <a:prstGeom prst="bentConnector3">
            <a:avLst>
              <a:gd name="adj1" fmla="val 49843"/>
            </a:avLst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6886" name="Rectangle 38">
            <a:extLst>
              <a:ext uri="{FF2B5EF4-FFF2-40B4-BE49-F238E27FC236}">
                <a16:creationId xmlns:a16="http://schemas.microsoft.com/office/drawing/2014/main" id="{A885C5E0-662D-48B8-92FD-B1F93F7906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7625" y="4292600"/>
            <a:ext cx="12969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32.800,59 m</a:t>
            </a:r>
            <a:r>
              <a:rPr lang="pt-BR" altLang="pt-BR" sz="2000" baseline="30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3</a:t>
            </a:r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/d</a:t>
            </a:r>
          </a:p>
          <a:p>
            <a:pPr algn="ctr"/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0,0 kg/d</a:t>
            </a:r>
          </a:p>
        </p:txBody>
      </p:sp>
      <p:sp>
        <p:nvSpPr>
          <p:cNvPr id="206887" name="Rectangle 39">
            <a:extLst>
              <a:ext uri="{FF2B5EF4-FFF2-40B4-BE49-F238E27FC236}">
                <a16:creationId xmlns:a16="http://schemas.microsoft.com/office/drawing/2014/main" id="{47C2878B-A35B-4191-B1BA-69E44CF76D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700" y="4221163"/>
            <a:ext cx="12969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1.176,01 m</a:t>
            </a:r>
            <a:r>
              <a:rPr lang="pt-BR" altLang="pt-BR" sz="2000" baseline="30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3</a:t>
            </a:r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/d</a:t>
            </a:r>
          </a:p>
          <a:p>
            <a:pPr algn="ctr"/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1.106,29 kg/d</a:t>
            </a:r>
          </a:p>
        </p:txBody>
      </p:sp>
      <p:cxnSp>
        <p:nvCxnSpPr>
          <p:cNvPr id="206888" name="AutoShape 40">
            <a:extLst>
              <a:ext uri="{FF2B5EF4-FFF2-40B4-BE49-F238E27FC236}">
                <a16:creationId xmlns:a16="http://schemas.microsoft.com/office/drawing/2014/main" id="{B060906C-C07E-45C0-AB53-DCE06469AD61}"/>
              </a:ext>
            </a:extLst>
          </p:cNvPr>
          <p:cNvCxnSpPr>
            <a:cxnSpLocks noChangeShapeType="1"/>
            <a:stCxn id="206887" idx="0"/>
          </p:cNvCxnSpPr>
          <p:nvPr/>
        </p:nvCxnSpPr>
        <p:spPr bwMode="auto">
          <a:xfrm rot="5400000" flipH="1">
            <a:off x="5724525" y="4076700"/>
            <a:ext cx="287338" cy="1588"/>
          </a:xfrm>
          <a:prstGeom prst="bentConnector3">
            <a:avLst>
              <a:gd name="adj1" fmla="val 49722"/>
            </a:avLst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6889" name="Rectangle 41">
            <a:extLst>
              <a:ext uri="{FF2B5EF4-FFF2-40B4-BE49-F238E27FC236}">
                <a16:creationId xmlns:a16="http://schemas.microsoft.com/office/drawing/2014/main" id="{B715020D-2413-4244-9A2C-A0A14AFA65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813" y="3429000"/>
            <a:ext cx="1296987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1.176,01 m</a:t>
            </a:r>
            <a:r>
              <a:rPr lang="pt-BR" altLang="pt-BR" sz="2000" baseline="30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3</a:t>
            </a:r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/d</a:t>
            </a:r>
          </a:p>
          <a:p>
            <a:pPr algn="ctr"/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1.106,29 kg/d</a:t>
            </a:r>
          </a:p>
        </p:txBody>
      </p:sp>
      <p:cxnSp>
        <p:nvCxnSpPr>
          <p:cNvPr id="206890" name="AutoShape 42">
            <a:extLst>
              <a:ext uri="{FF2B5EF4-FFF2-40B4-BE49-F238E27FC236}">
                <a16:creationId xmlns:a16="http://schemas.microsoft.com/office/drawing/2014/main" id="{C9BF5548-A707-4198-91AD-0570F3E6166B}"/>
              </a:ext>
            </a:extLst>
          </p:cNvPr>
          <p:cNvCxnSpPr>
            <a:cxnSpLocks noChangeShapeType="1"/>
            <a:stCxn id="206889" idx="3"/>
          </p:cNvCxnSpPr>
          <p:nvPr/>
        </p:nvCxnSpPr>
        <p:spPr bwMode="auto">
          <a:xfrm flipV="1">
            <a:off x="1447800" y="3213100"/>
            <a:ext cx="603250" cy="431800"/>
          </a:xfrm>
          <a:prstGeom prst="bentConnector3">
            <a:avLst>
              <a:gd name="adj1" fmla="val 40787"/>
            </a:avLst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6891" name="AutoShape 43">
            <a:extLst>
              <a:ext uri="{FF2B5EF4-FFF2-40B4-BE49-F238E27FC236}">
                <a16:creationId xmlns:a16="http://schemas.microsoft.com/office/drawing/2014/main" id="{CA5259F4-BD88-49D8-96E5-60FAD9743B51}"/>
              </a:ext>
            </a:extLst>
          </p:cNvPr>
          <p:cNvCxnSpPr>
            <a:cxnSpLocks noChangeShapeType="1"/>
            <a:stCxn id="206886" idx="1"/>
          </p:cNvCxnSpPr>
          <p:nvPr/>
        </p:nvCxnSpPr>
        <p:spPr bwMode="auto">
          <a:xfrm rot="10800000">
            <a:off x="7164388" y="4508500"/>
            <a:ext cx="503237" cy="0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6892" name="Rectangle 44">
            <a:extLst>
              <a:ext uri="{FF2B5EF4-FFF2-40B4-BE49-F238E27FC236}">
                <a16:creationId xmlns:a16="http://schemas.microsoft.com/office/drawing/2014/main" id="{95AEBFF0-B082-4711-A689-2B9372C4AF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75" y="4481513"/>
            <a:ext cx="12969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0,0 m</a:t>
            </a:r>
            <a:r>
              <a:rPr lang="pt-BR" altLang="pt-BR" sz="2000" baseline="30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3</a:t>
            </a:r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/d</a:t>
            </a:r>
          </a:p>
          <a:p>
            <a:pPr algn="ctr"/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0,0 kg/d</a:t>
            </a:r>
          </a:p>
        </p:txBody>
      </p:sp>
      <p:cxnSp>
        <p:nvCxnSpPr>
          <p:cNvPr id="206893" name="AutoShape 45">
            <a:extLst>
              <a:ext uri="{FF2B5EF4-FFF2-40B4-BE49-F238E27FC236}">
                <a16:creationId xmlns:a16="http://schemas.microsoft.com/office/drawing/2014/main" id="{0AB1BA34-1C57-4316-8C17-9D90BC521EFA}"/>
              </a:ext>
            </a:extLst>
          </p:cNvPr>
          <p:cNvCxnSpPr>
            <a:cxnSpLocks noChangeShapeType="1"/>
            <a:stCxn id="206892" idx="0"/>
          </p:cNvCxnSpPr>
          <p:nvPr/>
        </p:nvCxnSpPr>
        <p:spPr bwMode="auto">
          <a:xfrm rot="16200000">
            <a:off x="2649537" y="4086226"/>
            <a:ext cx="188913" cy="601662"/>
          </a:xfrm>
          <a:prstGeom prst="bentConnector2">
            <a:avLst/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6894" name="Rectangle 46">
            <a:extLst>
              <a:ext uri="{FF2B5EF4-FFF2-40B4-BE49-F238E27FC236}">
                <a16:creationId xmlns:a16="http://schemas.microsoft.com/office/drawing/2014/main" id="{9A4C2F99-4185-4B05-A343-0FCAA3E0CB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8750" y="5300663"/>
            <a:ext cx="12969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488,07 m</a:t>
            </a:r>
            <a:r>
              <a:rPr lang="pt-BR" altLang="pt-BR" sz="2000" baseline="30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3</a:t>
            </a:r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/d</a:t>
            </a:r>
          </a:p>
          <a:p>
            <a:pPr algn="ctr"/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8.960,98 kg/d</a:t>
            </a:r>
          </a:p>
        </p:txBody>
      </p:sp>
      <p:cxnSp>
        <p:nvCxnSpPr>
          <p:cNvPr id="206895" name="AutoShape 47">
            <a:extLst>
              <a:ext uri="{FF2B5EF4-FFF2-40B4-BE49-F238E27FC236}">
                <a16:creationId xmlns:a16="http://schemas.microsoft.com/office/drawing/2014/main" id="{6B2FAEA1-0081-4680-BE14-B37BB37514A8}"/>
              </a:ext>
            </a:extLst>
          </p:cNvPr>
          <p:cNvCxnSpPr>
            <a:cxnSpLocks noChangeShapeType="1"/>
            <a:stCxn id="206894" idx="3"/>
          </p:cNvCxnSpPr>
          <p:nvPr/>
        </p:nvCxnSpPr>
        <p:spPr bwMode="auto">
          <a:xfrm flipV="1">
            <a:off x="3995738" y="5445125"/>
            <a:ext cx="936625" cy="71438"/>
          </a:xfrm>
          <a:prstGeom prst="bentConnector3">
            <a:avLst>
              <a:gd name="adj1" fmla="val 50000"/>
            </a:avLst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6896" name="Rectangle 48">
            <a:extLst>
              <a:ext uri="{FF2B5EF4-FFF2-40B4-BE49-F238E27FC236}">
                <a16:creationId xmlns:a16="http://schemas.microsoft.com/office/drawing/2014/main" id="{01930174-2BD4-46A3-B648-F2A70090C8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4292600"/>
            <a:ext cx="1296987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2.001,09 m</a:t>
            </a:r>
            <a:r>
              <a:rPr lang="pt-BR" altLang="pt-BR" sz="2000" baseline="30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3</a:t>
            </a:r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/d</a:t>
            </a:r>
          </a:p>
          <a:p>
            <a:pPr algn="ctr"/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995,66 kg/d</a:t>
            </a:r>
          </a:p>
        </p:txBody>
      </p:sp>
      <p:cxnSp>
        <p:nvCxnSpPr>
          <p:cNvPr id="206897" name="AutoShape 49">
            <a:extLst>
              <a:ext uri="{FF2B5EF4-FFF2-40B4-BE49-F238E27FC236}">
                <a16:creationId xmlns:a16="http://schemas.microsoft.com/office/drawing/2014/main" id="{7B5122A5-F717-4A57-A70F-FCD1793E10DA}"/>
              </a:ext>
            </a:extLst>
          </p:cNvPr>
          <p:cNvCxnSpPr>
            <a:cxnSpLocks noChangeShapeType="1"/>
            <a:stCxn id="206896" idx="0"/>
          </p:cNvCxnSpPr>
          <p:nvPr/>
        </p:nvCxnSpPr>
        <p:spPr bwMode="auto">
          <a:xfrm rot="16200000">
            <a:off x="1188244" y="3717131"/>
            <a:ext cx="215900" cy="935038"/>
          </a:xfrm>
          <a:prstGeom prst="bentConnector2">
            <a:avLst/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6898" name="Rectangle 50">
            <a:extLst>
              <a:ext uri="{FF2B5EF4-FFF2-40B4-BE49-F238E27FC236}">
                <a16:creationId xmlns:a16="http://schemas.microsoft.com/office/drawing/2014/main" id="{88B8419C-1291-4548-A208-DC14825B1B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4025" y="5876925"/>
            <a:ext cx="16557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36,50 m</a:t>
            </a:r>
            <a:r>
              <a:rPr lang="pt-BR" altLang="pt-BR" sz="2000" baseline="30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3</a:t>
            </a:r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/d</a:t>
            </a:r>
          </a:p>
          <a:p>
            <a:pPr algn="ctr"/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8.512,93 kg/d</a:t>
            </a:r>
          </a:p>
          <a:p>
            <a:pPr algn="ctr"/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38.695,14 kg/d</a:t>
            </a:r>
          </a:p>
        </p:txBody>
      </p:sp>
      <p:cxnSp>
        <p:nvCxnSpPr>
          <p:cNvPr id="206899" name="AutoShape 51">
            <a:extLst>
              <a:ext uri="{FF2B5EF4-FFF2-40B4-BE49-F238E27FC236}">
                <a16:creationId xmlns:a16="http://schemas.microsoft.com/office/drawing/2014/main" id="{FA4234DD-1B91-426B-AF0E-EDDEEBF6B16A}"/>
              </a:ext>
            </a:extLst>
          </p:cNvPr>
          <p:cNvCxnSpPr>
            <a:cxnSpLocks noChangeShapeType="1"/>
            <a:stCxn id="206898" idx="3"/>
            <a:endCxn id="206860" idx="2"/>
          </p:cNvCxnSpPr>
          <p:nvPr/>
        </p:nvCxnSpPr>
        <p:spPr bwMode="auto">
          <a:xfrm flipH="1" flipV="1">
            <a:off x="7986713" y="5553075"/>
            <a:ext cx="473075" cy="720725"/>
          </a:xfrm>
          <a:prstGeom prst="bentConnector4">
            <a:avLst>
              <a:gd name="adj1" fmla="val -48324"/>
              <a:gd name="adj2" fmla="val 77532"/>
            </a:avLst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6900" name="Rectangle 52">
            <a:extLst>
              <a:ext uri="{FF2B5EF4-FFF2-40B4-BE49-F238E27FC236}">
                <a16:creationId xmlns:a16="http://schemas.microsoft.com/office/drawing/2014/main" id="{43513A3C-02C6-40D8-8CCF-A8CF17B1B4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6092825"/>
            <a:ext cx="1296987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457,89 m</a:t>
            </a:r>
            <a:r>
              <a:rPr lang="pt-BR" altLang="pt-BR" sz="2000" baseline="30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3</a:t>
            </a:r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/d</a:t>
            </a:r>
          </a:p>
          <a:p>
            <a:pPr algn="ctr"/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448,05 kg/d</a:t>
            </a:r>
          </a:p>
        </p:txBody>
      </p:sp>
      <p:cxnSp>
        <p:nvCxnSpPr>
          <p:cNvPr id="206901" name="AutoShape 53">
            <a:extLst>
              <a:ext uri="{FF2B5EF4-FFF2-40B4-BE49-F238E27FC236}">
                <a16:creationId xmlns:a16="http://schemas.microsoft.com/office/drawing/2014/main" id="{53DDC242-0821-4DDA-9215-E9F915EFBFCA}"/>
              </a:ext>
            </a:extLst>
          </p:cNvPr>
          <p:cNvCxnSpPr>
            <a:cxnSpLocks noChangeShapeType="1"/>
            <a:stCxn id="206900" idx="0"/>
          </p:cNvCxnSpPr>
          <p:nvPr/>
        </p:nvCxnSpPr>
        <p:spPr bwMode="auto">
          <a:xfrm rot="16200000">
            <a:off x="864394" y="5337969"/>
            <a:ext cx="719137" cy="790575"/>
          </a:xfrm>
          <a:prstGeom prst="bentConnector2">
            <a:avLst/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/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874" name="Picture 2">
            <a:extLst>
              <a:ext uri="{FF2B5EF4-FFF2-40B4-BE49-F238E27FC236}">
                <a16:creationId xmlns:a16="http://schemas.microsoft.com/office/drawing/2014/main" id="{3028C50D-32C4-40CB-9353-987671CFE490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5875" name="Rectangle 3">
            <a:extLst>
              <a:ext uri="{FF2B5EF4-FFF2-40B4-BE49-F238E27FC236}">
                <a16:creationId xmlns:a16="http://schemas.microsoft.com/office/drawing/2014/main" id="{1BEADA75-46F2-4DEB-B81D-E6A69F8182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131763"/>
            <a:ext cx="8540750" cy="1281112"/>
          </a:xfrm>
        </p:spPr>
        <p:txBody>
          <a:bodyPr/>
          <a:lstStyle/>
          <a:p>
            <a:r>
              <a:rPr lang="pt-BR" altLang="pt-BR" sz="3600"/>
              <a:t>TEORIA DE FLUXO DE SÓLIDOS</a:t>
            </a:r>
            <a:br>
              <a:rPr lang="pt-BR" altLang="pt-BR" sz="3600"/>
            </a:br>
            <a:r>
              <a:rPr lang="pt-BR" altLang="pt-BR" sz="3600"/>
              <a:t>ESTUDO DE CASO: ETA GUARAÚ</a:t>
            </a:r>
          </a:p>
        </p:txBody>
      </p:sp>
      <p:graphicFrame>
        <p:nvGraphicFramePr>
          <p:cNvPr id="335876" name="Object 4">
            <a:extLst>
              <a:ext uri="{FF2B5EF4-FFF2-40B4-BE49-F238E27FC236}">
                <a16:creationId xmlns:a16="http://schemas.microsoft.com/office/drawing/2014/main" id="{237B1E8B-EE80-4F3A-B115-0CF65C46AD8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51275" y="1341438"/>
          <a:ext cx="5148263" cy="328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888" name="Gráfico" r:id="rId4" imgW="5381549" imgH="3438449" progId="Excel.Chart.8">
                  <p:embed followColorScheme="full"/>
                </p:oleObj>
              </mc:Choice>
              <mc:Fallback>
                <p:oleObj name="Gráfico" r:id="rId4" imgW="5381549" imgH="3438449" progId="Excel.Chart.8">
                  <p:embed followColorScheme="full"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1275" y="1341438"/>
                        <a:ext cx="5148263" cy="3289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5877" name="Object 5">
            <a:extLst>
              <a:ext uri="{FF2B5EF4-FFF2-40B4-BE49-F238E27FC236}">
                <a16:creationId xmlns:a16="http://schemas.microsoft.com/office/drawing/2014/main" id="{982EF63C-04C6-47A5-9BC1-6E15A4F759F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9388" y="4221163"/>
          <a:ext cx="466090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889" name="Equation" r:id="rId6" imgW="4660560" imgH="825480" progId="Equation.3">
                  <p:embed/>
                </p:oleObj>
              </mc:Choice>
              <mc:Fallback>
                <p:oleObj name="Equation" r:id="rId6" imgW="4660560" imgH="82548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4221163"/>
                        <a:ext cx="4660900" cy="82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5878" name="Object 6">
            <a:extLst>
              <a:ext uri="{FF2B5EF4-FFF2-40B4-BE49-F238E27FC236}">
                <a16:creationId xmlns:a16="http://schemas.microsoft.com/office/drawing/2014/main" id="{7D706949-A64A-42D2-B159-612514FAD7A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3850" y="5373688"/>
          <a:ext cx="450850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890" name="Equation" r:id="rId8" imgW="4508280" imgH="825480" progId="Equation.3">
                  <p:embed/>
                </p:oleObj>
              </mc:Choice>
              <mc:Fallback>
                <p:oleObj name="Equation" r:id="rId8" imgW="4508280" imgH="82548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5373688"/>
                        <a:ext cx="4508500" cy="82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5879" name="Object 7">
            <a:extLst>
              <a:ext uri="{FF2B5EF4-FFF2-40B4-BE49-F238E27FC236}">
                <a16:creationId xmlns:a16="http://schemas.microsoft.com/office/drawing/2014/main" id="{89F192AC-6A18-4253-84D0-EDB04656B04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795963" y="4868863"/>
          <a:ext cx="114300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891" name="Equation" r:id="rId10" imgW="1143000" imgH="825480" progId="Equation.3">
                  <p:embed/>
                </p:oleObj>
              </mc:Choice>
              <mc:Fallback>
                <p:oleObj name="Equation" r:id="rId10" imgW="1143000" imgH="82548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5963" y="4868863"/>
                        <a:ext cx="1143000" cy="82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5880" name="Object 8">
            <a:extLst>
              <a:ext uri="{FF2B5EF4-FFF2-40B4-BE49-F238E27FC236}">
                <a16:creationId xmlns:a16="http://schemas.microsoft.com/office/drawing/2014/main" id="{56AECCAA-445A-4256-A4C9-0F95368219C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24750" y="4868863"/>
          <a:ext cx="1092200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892" name="Equation" r:id="rId12" imgW="1091880" imgH="927000" progId="Equation.3">
                  <p:embed/>
                </p:oleObj>
              </mc:Choice>
              <mc:Fallback>
                <p:oleObj name="Equation" r:id="rId12" imgW="1091880" imgH="9270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4750" y="4868863"/>
                        <a:ext cx="1092200" cy="927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5881" name="Text Box 9">
            <a:extLst>
              <a:ext uri="{FF2B5EF4-FFF2-40B4-BE49-F238E27FC236}">
                <a16:creationId xmlns:a16="http://schemas.microsoft.com/office/drawing/2014/main" id="{777663FD-87E8-4D06-BC49-A0CBE78D3F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2450" y="6105525"/>
            <a:ext cx="23717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400"/>
              <a:t>Clarificação !!!</a:t>
            </a:r>
          </a:p>
        </p:txBody>
      </p:sp>
      <p:cxnSp>
        <p:nvCxnSpPr>
          <p:cNvPr id="335882" name="AutoShape 10">
            <a:extLst>
              <a:ext uri="{FF2B5EF4-FFF2-40B4-BE49-F238E27FC236}">
                <a16:creationId xmlns:a16="http://schemas.microsoft.com/office/drawing/2014/main" id="{A32CFBC9-E978-48D8-800D-FBC20D85343C}"/>
              </a:ext>
            </a:extLst>
          </p:cNvPr>
          <p:cNvCxnSpPr>
            <a:cxnSpLocks noChangeShapeType="1"/>
            <a:stCxn id="335881" idx="0"/>
            <a:endCxn id="0" idx="1"/>
          </p:cNvCxnSpPr>
          <p:nvPr/>
        </p:nvCxnSpPr>
        <p:spPr bwMode="auto">
          <a:xfrm rot="16200000">
            <a:off x="6784976" y="5365750"/>
            <a:ext cx="773112" cy="706437"/>
          </a:xfrm>
          <a:prstGeom prst="curvedConnector2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946" name="Picture 2" descr="Adensador por gravidade">
            <a:extLst>
              <a:ext uri="{FF2B5EF4-FFF2-40B4-BE49-F238E27FC236}">
                <a16:creationId xmlns:a16="http://schemas.microsoft.com/office/drawing/2014/main" id="{8AF9A43D-403D-4E0B-AED3-CF7A454BC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1484313"/>
            <a:ext cx="8280400" cy="504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947" name="Picture 3">
            <a:extLst>
              <a:ext uri="{FF2B5EF4-FFF2-40B4-BE49-F238E27FC236}">
                <a16:creationId xmlns:a16="http://schemas.microsoft.com/office/drawing/2014/main" id="{40CFA1EC-5F71-4393-A1A4-9D273B097BB6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8948" name="Rectangle 4">
            <a:extLst>
              <a:ext uri="{FF2B5EF4-FFF2-40B4-BE49-F238E27FC236}">
                <a16:creationId xmlns:a16="http://schemas.microsoft.com/office/drawing/2014/main" id="{65C716A1-B397-4174-BBCF-45943C7D87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228600"/>
            <a:ext cx="8662987" cy="1143000"/>
          </a:xfrm>
        </p:spPr>
        <p:txBody>
          <a:bodyPr/>
          <a:lstStyle/>
          <a:p>
            <a:r>
              <a:rPr lang="pt-BR" altLang="pt-BR" sz="4000"/>
              <a:t>SEDIMENTAÇÃO EM ZONA (TIPO III)</a:t>
            </a:r>
          </a:p>
        </p:txBody>
      </p:sp>
      <p:sp>
        <p:nvSpPr>
          <p:cNvPr id="338949" name="Text Box 5">
            <a:extLst>
              <a:ext uri="{FF2B5EF4-FFF2-40B4-BE49-F238E27FC236}">
                <a16:creationId xmlns:a16="http://schemas.microsoft.com/office/drawing/2014/main" id="{1F3941C7-7C43-40C7-9922-A62F8D56D9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2276475"/>
            <a:ext cx="8353425" cy="266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</a:pPr>
            <a:r>
              <a:rPr lang="pt-BR" altLang="pt-BR" sz="3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Sedimentação em zona: As partículas sedimentam-se como um bloco rígido, a concentração de sólidos é alta, o que faz com que as interações entre as partículas sejam significativas. 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</a:pPr>
            <a:r>
              <a:rPr lang="pt-BR" altLang="pt-BR" sz="3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Parâmetro de projeto: Carga de sólidos aplicada (kg/m</a:t>
            </a:r>
            <a:r>
              <a:rPr lang="pt-BR" altLang="pt-BR" sz="3200" baseline="300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2</a:t>
            </a:r>
            <a:r>
              <a:rPr lang="pt-BR" altLang="pt-BR" sz="3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/dia)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26" name="Picture 6" descr="ETE-BARUERI">
            <a:extLst>
              <a:ext uri="{FF2B5EF4-FFF2-40B4-BE49-F238E27FC236}">
                <a16:creationId xmlns:a16="http://schemas.microsoft.com/office/drawing/2014/main" id="{5992F157-3563-4234-AEC9-D7DB8C530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844675"/>
            <a:ext cx="4537075" cy="429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23" name="Picture 3">
            <a:extLst>
              <a:ext uri="{FF2B5EF4-FFF2-40B4-BE49-F238E27FC236}">
                <a16:creationId xmlns:a16="http://schemas.microsoft.com/office/drawing/2014/main" id="{CFBE1EF5-B86A-4F55-B02A-47C5E94E7C32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124" name="Rectangle 4">
            <a:extLst>
              <a:ext uri="{FF2B5EF4-FFF2-40B4-BE49-F238E27FC236}">
                <a16:creationId xmlns:a16="http://schemas.microsoft.com/office/drawing/2014/main" id="{60D70C5D-225F-48E3-AA88-471BB61481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8662987" cy="1584325"/>
          </a:xfrm>
        </p:spPr>
        <p:txBody>
          <a:bodyPr/>
          <a:lstStyle/>
          <a:p>
            <a:r>
              <a:rPr lang="pt-BR" altLang="pt-BR"/>
              <a:t>DECANTADORES SECUNDÁRIOS EM ETEs</a:t>
            </a:r>
          </a:p>
        </p:txBody>
      </p:sp>
      <p:pic>
        <p:nvPicPr>
          <p:cNvPr id="389127" name="Picture 7" descr="ETE-PQ NOVO MUNDO">
            <a:extLst>
              <a:ext uri="{FF2B5EF4-FFF2-40B4-BE49-F238E27FC236}">
                <a16:creationId xmlns:a16="http://schemas.microsoft.com/office/drawing/2014/main" id="{BBE59192-95F1-428E-89D9-E413A346C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375" y="2997200"/>
            <a:ext cx="5257800" cy="359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28" name="Text Box 8">
            <a:extLst>
              <a:ext uri="{FF2B5EF4-FFF2-40B4-BE49-F238E27FC236}">
                <a16:creationId xmlns:a16="http://schemas.microsoft.com/office/drawing/2014/main" id="{DA0CFB96-6C0E-46FC-B5DA-EC4F22B454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1341438"/>
            <a:ext cx="17414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>
                <a:effectLst>
                  <a:outerShdw blurRad="38100" dist="38100" dir="2700000" algn="tl">
                    <a:srgbClr val="000000"/>
                  </a:outerShdw>
                </a:effectLst>
              </a:rPr>
              <a:t>ETE BARUERI</a:t>
            </a:r>
          </a:p>
        </p:txBody>
      </p:sp>
      <p:sp>
        <p:nvSpPr>
          <p:cNvPr id="389129" name="Text Box 9">
            <a:extLst>
              <a:ext uri="{FF2B5EF4-FFF2-40B4-BE49-F238E27FC236}">
                <a16:creationId xmlns:a16="http://schemas.microsoft.com/office/drawing/2014/main" id="{FF36F668-7529-41A5-A84F-553D8FD970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2198688"/>
            <a:ext cx="33480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>
                <a:effectLst>
                  <a:outerShdw blurRad="38100" dist="38100" dir="2700000" algn="tl">
                    <a:srgbClr val="000000"/>
                  </a:outerShdw>
                </a:effectLst>
              </a:rPr>
              <a:t>ETE PARQUE NOVO MUNDO</a:t>
            </a:r>
          </a:p>
        </p:txBody>
      </p:sp>
      <p:cxnSp>
        <p:nvCxnSpPr>
          <p:cNvPr id="389130" name="AutoShape 10">
            <a:extLst>
              <a:ext uri="{FF2B5EF4-FFF2-40B4-BE49-F238E27FC236}">
                <a16:creationId xmlns:a16="http://schemas.microsoft.com/office/drawing/2014/main" id="{0D62FFCB-DE25-4E0D-8D31-63069E67EDA3}"/>
              </a:ext>
            </a:extLst>
          </p:cNvPr>
          <p:cNvCxnSpPr>
            <a:cxnSpLocks noChangeShapeType="1"/>
            <a:stCxn id="389128" idx="1"/>
          </p:cNvCxnSpPr>
          <p:nvPr/>
        </p:nvCxnSpPr>
        <p:spPr bwMode="auto">
          <a:xfrm rot="10800000" flipV="1">
            <a:off x="4859338" y="1525588"/>
            <a:ext cx="1512887" cy="608012"/>
          </a:xfrm>
          <a:prstGeom prst="bentConnector3">
            <a:avLst>
              <a:gd name="adj1" fmla="val 37144"/>
            </a:avLst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9131" name="AutoShape 11">
            <a:extLst>
              <a:ext uri="{FF2B5EF4-FFF2-40B4-BE49-F238E27FC236}">
                <a16:creationId xmlns:a16="http://schemas.microsoft.com/office/drawing/2014/main" id="{D04AC374-507E-4FC0-ABF9-0213ECA272BD}"/>
              </a:ext>
            </a:extLst>
          </p:cNvPr>
          <p:cNvCxnSpPr>
            <a:cxnSpLocks noChangeShapeType="1"/>
            <a:stCxn id="389129" idx="2"/>
            <a:endCxn id="389127" idx="0"/>
          </p:cNvCxnSpPr>
          <p:nvPr/>
        </p:nvCxnSpPr>
        <p:spPr bwMode="auto">
          <a:xfrm rot="5400000">
            <a:off x="6507957" y="2321718"/>
            <a:ext cx="431800" cy="919163"/>
          </a:xfrm>
          <a:prstGeom prst="bentConnector3">
            <a:avLst>
              <a:gd name="adj1" fmla="val 50000"/>
            </a:avLst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148" name="Picture 4" descr="vista geral">
            <a:extLst>
              <a:ext uri="{FF2B5EF4-FFF2-40B4-BE49-F238E27FC236}">
                <a16:creationId xmlns:a16="http://schemas.microsoft.com/office/drawing/2014/main" id="{BB689707-E32F-4ED7-A473-DEB940F89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844675"/>
            <a:ext cx="4498975" cy="442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0146" name="Picture 2">
            <a:extLst>
              <a:ext uri="{FF2B5EF4-FFF2-40B4-BE49-F238E27FC236}">
                <a16:creationId xmlns:a16="http://schemas.microsoft.com/office/drawing/2014/main" id="{588609D6-FFED-4A61-8D23-6B54D719C3DA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0147" name="Rectangle 3">
            <a:extLst>
              <a:ext uri="{FF2B5EF4-FFF2-40B4-BE49-F238E27FC236}">
                <a16:creationId xmlns:a16="http://schemas.microsoft.com/office/drawing/2014/main" id="{D6C6B1A3-A438-4868-878F-D1AD0C15B3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8662987" cy="1584325"/>
          </a:xfrm>
        </p:spPr>
        <p:txBody>
          <a:bodyPr/>
          <a:lstStyle/>
          <a:p>
            <a:r>
              <a:rPr lang="pt-BR" altLang="pt-BR"/>
              <a:t>DECANTADORES SECUNDÁRIOS EM ETEs</a:t>
            </a:r>
          </a:p>
        </p:txBody>
      </p:sp>
      <p:sp>
        <p:nvSpPr>
          <p:cNvPr id="390149" name="Text Box 5">
            <a:extLst>
              <a:ext uri="{FF2B5EF4-FFF2-40B4-BE49-F238E27FC236}">
                <a16:creationId xmlns:a16="http://schemas.microsoft.com/office/drawing/2014/main" id="{13E19060-90ED-48A9-B895-1A54A70A3A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1341438"/>
            <a:ext cx="11398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>
                <a:effectLst>
                  <a:outerShdw blurRad="38100" dist="38100" dir="2700000" algn="tl">
                    <a:srgbClr val="000000"/>
                  </a:outerShdw>
                </a:effectLst>
              </a:rPr>
              <a:t>ETE ABC</a:t>
            </a:r>
          </a:p>
        </p:txBody>
      </p:sp>
      <p:cxnSp>
        <p:nvCxnSpPr>
          <p:cNvPr id="390150" name="AutoShape 6">
            <a:extLst>
              <a:ext uri="{FF2B5EF4-FFF2-40B4-BE49-F238E27FC236}">
                <a16:creationId xmlns:a16="http://schemas.microsoft.com/office/drawing/2014/main" id="{AC81FC50-5367-4A4A-ACC6-37E9D2833460}"/>
              </a:ext>
            </a:extLst>
          </p:cNvPr>
          <p:cNvCxnSpPr>
            <a:cxnSpLocks noChangeShapeType="1"/>
            <a:stCxn id="390149" idx="1"/>
          </p:cNvCxnSpPr>
          <p:nvPr/>
        </p:nvCxnSpPr>
        <p:spPr bwMode="auto">
          <a:xfrm rot="10800000" flipV="1">
            <a:off x="4859338" y="1525588"/>
            <a:ext cx="1512887" cy="608012"/>
          </a:xfrm>
          <a:prstGeom prst="bentConnector3">
            <a:avLst>
              <a:gd name="adj1" fmla="val 37144"/>
            </a:avLst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90151" name="Picture 7" descr="ETE-SUZANO">
            <a:extLst>
              <a:ext uri="{FF2B5EF4-FFF2-40B4-BE49-F238E27FC236}">
                <a16:creationId xmlns:a16="http://schemas.microsoft.com/office/drawing/2014/main" id="{7101907C-FC82-46AF-AC0A-629476E70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1638" y="2997200"/>
            <a:ext cx="4695825" cy="359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0152" name="Text Box 8">
            <a:extLst>
              <a:ext uri="{FF2B5EF4-FFF2-40B4-BE49-F238E27FC236}">
                <a16:creationId xmlns:a16="http://schemas.microsoft.com/office/drawing/2014/main" id="{EA677971-A546-4B0C-BF3D-6B72B06871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7050" y="2133600"/>
            <a:ext cx="1638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>
                <a:effectLst>
                  <a:outerShdw blurRad="38100" dist="38100" dir="2700000" algn="tl">
                    <a:srgbClr val="000000"/>
                  </a:outerShdw>
                </a:effectLst>
              </a:rPr>
              <a:t>ETE SUZANO</a:t>
            </a:r>
          </a:p>
        </p:txBody>
      </p:sp>
      <p:cxnSp>
        <p:nvCxnSpPr>
          <p:cNvPr id="390153" name="AutoShape 9">
            <a:extLst>
              <a:ext uri="{FF2B5EF4-FFF2-40B4-BE49-F238E27FC236}">
                <a16:creationId xmlns:a16="http://schemas.microsoft.com/office/drawing/2014/main" id="{64A8D8D2-214E-4DFD-9B5E-1A16A68344CA}"/>
              </a:ext>
            </a:extLst>
          </p:cNvPr>
          <p:cNvCxnSpPr>
            <a:cxnSpLocks noChangeShapeType="1"/>
            <a:stCxn id="390152" idx="2"/>
            <a:endCxn id="390151" idx="0"/>
          </p:cNvCxnSpPr>
          <p:nvPr/>
        </p:nvCxnSpPr>
        <p:spPr bwMode="auto">
          <a:xfrm rot="5400000">
            <a:off x="6879431" y="2180432"/>
            <a:ext cx="496887" cy="1136650"/>
          </a:xfrm>
          <a:prstGeom prst="bentConnector3">
            <a:avLst>
              <a:gd name="adj1" fmla="val 49838"/>
            </a:avLst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170" name="Picture 2">
            <a:extLst>
              <a:ext uri="{FF2B5EF4-FFF2-40B4-BE49-F238E27FC236}">
                <a16:creationId xmlns:a16="http://schemas.microsoft.com/office/drawing/2014/main" id="{632CEDDA-F502-40DA-BED8-7B1D06AB11A1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1171" name="Rectangle 3">
            <a:extLst>
              <a:ext uri="{FF2B5EF4-FFF2-40B4-BE49-F238E27FC236}">
                <a16:creationId xmlns:a16="http://schemas.microsoft.com/office/drawing/2014/main" id="{62979145-357B-47C8-879A-02CC2FF0BC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331788"/>
            <a:ext cx="8662987" cy="1584325"/>
          </a:xfrm>
        </p:spPr>
        <p:txBody>
          <a:bodyPr/>
          <a:lstStyle/>
          <a:p>
            <a:r>
              <a:rPr lang="pt-BR" altLang="pt-BR"/>
              <a:t>DECANTADORES SECUNDÁRIOS EM ETEs</a:t>
            </a:r>
          </a:p>
        </p:txBody>
      </p:sp>
      <p:graphicFrame>
        <p:nvGraphicFramePr>
          <p:cNvPr id="391254" name="Group 86">
            <a:extLst>
              <a:ext uri="{FF2B5EF4-FFF2-40B4-BE49-F238E27FC236}">
                <a16:creationId xmlns:a16="http://schemas.microsoft.com/office/drawing/2014/main" id="{5D41D3FA-4A28-4F2D-AD37-70F810091E98}"/>
              </a:ext>
            </a:extLst>
          </p:cNvPr>
          <p:cNvGraphicFramePr>
            <a:graphicFrameLocks noGrp="1"/>
          </p:cNvGraphicFramePr>
          <p:nvPr/>
        </p:nvGraphicFramePr>
        <p:xfrm>
          <a:off x="395288" y="2332038"/>
          <a:ext cx="8351837" cy="3689350"/>
        </p:xfrm>
        <a:graphic>
          <a:graphicData uri="http://schemas.openxmlformats.org/drawingml/2006/table">
            <a:tbl>
              <a:tblPr/>
              <a:tblGrid>
                <a:gridCol w="2784475">
                  <a:extLst>
                    <a:ext uri="{9D8B030D-6E8A-4147-A177-3AD203B41FA5}">
                      <a16:colId xmlns:a16="http://schemas.microsoft.com/office/drawing/2014/main" val="4181642062"/>
                    </a:ext>
                  </a:extLst>
                </a:gridCol>
                <a:gridCol w="1390650">
                  <a:extLst>
                    <a:ext uri="{9D8B030D-6E8A-4147-A177-3AD203B41FA5}">
                      <a16:colId xmlns:a16="http://schemas.microsoft.com/office/drawing/2014/main" val="2861623670"/>
                    </a:ext>
                  </a:extLst>
                </a:gridCol>
                <a:gridCol w="1392237">
                  <a:extLst>
                    <a:ext uri="{9D8B030D-6E8A-4147-A177-3AD203B41FA5}">
                      <a16:colId xmlns:a16="http://schemas.microsoft.com/office/drawing/2014/main" val="2012891897"/>
                    </a:ext>
                  </a:extLst>
                </a:gridCol>
                <a:gridCol w="1392238">
                  <a:extLst>
                    <a:ext uri="{9D8B030D-6E8A-4147-A177-3AD203B41FA5}">
                      <a16:colId xmlns:a16="http://schemas.microsoft.com/office/drawing/2014/main" val="637561039"/>
                    </a:ext>
                  </a:extLst>
                </a:gridCol>
                <a:gridCol w="1392237">
                  <a:extLst>
                    <a:ext uri="{9D8B030D-6E8A-4147-A177-3AD203B41FA5}">
                      <a16:colId xmlns:a16="http://schemas.microsoft.com/office/drawing/2014/main" val="711886114"/>
                    </a:ext>
                  </a:extLst>
                </a:gridCol>
              </a:tblGrid>
              <a:tr h="677863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Tipo de Lodo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Carga de Sólidos Aplicada (kg/m</a:t>
                      </a:r>
                      <a:r>
                        <a:rPr kumimoji="0" lang="pt-BR" altLang="pt-BR" sz="20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2</a:t>
                      </a: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/h)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Taxa de escoamento superficial (m</a:t>
                      </a:r>
                      <a:r>
                        <a:rPr kumimoji="0" lang="pt-BR" altLang="pt-BR" sz="20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3</a:t>
                      </a: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/m</a:t>
                      </a:r>
                      <a:r>
                        <a:rPr kumimoji="0" lang="pt-BR" altLang="pt-BR" sz="20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2</a:t>
                      </a: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/d)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7204058"/>
                  </a:ext>
                </a:extLst>
              </a:tr>
              <a:tr h="67786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Vazão Média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Vazão Máxima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Vazão Média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Vazão Máxima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2060935"/>
                  </a:ext>
                </a:extLst>
              </a:tr>
              <a:tr h="6778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Lodo Ativado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(Convencional)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4,0 a 6,0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8,0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16 a 28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40 a 64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7884227"/>
                  </a:ext>
                </a:extLst>
              </a:tr>
              <a:tr h="6762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Lodo Ativado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(Aeração Prolongada)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1,0 a 5,0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7,0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8 a 16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24 a 32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9806005"/>
                  </a:ext>
                </a:extLst>
              </a:tr>
              <a:tr h="6778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Lodo Ativado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(Oxigênio Puro)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5,0 a 7,0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9,0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16 a 28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40 a 64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36386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042" name="Picture 26" descr="ETE Barueri - Adensador por gravidade">
            <a:extLst>
              <a:ext uri="{FF2B5EF4-FFF2-40B4-BE49-F238E27FC236}">
                <a16:creationId xmlns:a16="http://schemas.microsoft.com/office/drawing/2014/main" id="{9FE8466F-F64C-474D-A62B-2E038D1C8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1916113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2018" name="Picture 2">
            <a:extLst>
              <a:ext uri="{FF2B5EF4-FFF2-40B4-BE49-F238E27FC236}">
                <a16:creationId xmlns:a16="http://schemas.microsoft.com/office/drawing/2014/main" id="{279AA7CA-F35F-4A46-AEEA-1238E7E4490A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2019" name="Rectangle 3">
            <a:extLst>
              <a:ext uri="{FF2B5EF4-FFF2-40B4-BE49-F238E27FC236}">
                <a16:creationId xmlns:a16="http://schemas.microsoft.com/office/drawing/2014/main" id="{CF9F541A-B212-431B-B814-39911A749A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8662987" cy="1584325"/>
          </a:xfrm>
        </p:spPr>
        <p:txBody>
          <a:bodyPr/>
          <a:lstStyle/>
          <a:p>
            <a:r>
              <a:rPr lang="pt-BR" altLang="pt-BR"/>
              <a:t>ADENSADORES POR GRAVIDADE EM ETAs E ETEs</a:t>
            </a:r>
          </a:p>
        </p:txBody>
      </p:sp>
      <p:pic>
        <p:nvPicPr>
          <p:cNvPr id="342043" name="Picture 27" descr="ETE Barueri - Adensador por gravidade 1">
            <a:extLst>
              <a:ext uri="{FF2B5EF4-FFF2-40B4-BE49-F238E27FC236}">
                <a16:creationId xmlns:a16="http://schemas.microsoft.com/office/drawing/2014/main" id="{4EA83EEE-C21A-4B54-B3D7-913D4975E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175" y="2924175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454" name="Picture 6" descr="ETA Capivari (Ensaios de desidratacao) - SANASA 005">
            <a:extLst>
              <a:ext uri="{FF2B5EF4-FFF2-40B4-BE49-F238E27FC236}">
                <a16:creationId xmlns:a16="http://schemas.microsoft.com/office/drawing/2014/main" id="{43236E2C-C9D0-42DA-B309-AA400B307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844675"/>
            <a:ext cx="4797425" cy="359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0451" name="Picture 3">
            <a:extLst>
              <a:ext uri="{FF2B5EF4-FFF2-40B4-BE49-F238E27FC236}">
                <a16:creationId xmlns:a16="http://schemas.microsoft.com/office/drawing/2014/main" id="{37CA557E-3BB4-433A-8718-A87139AFB4AD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0452" name="Rectangle 4">
            <a:extLst>
              <a:ext uri="{FF2B5EF4-FFF2-40B4-BE49-F238E27FC236}">
                <a16:creationId xmlns:a16="http://schemas.microsoft.com/office/drawing/2014/main" id="{82058F76-62B4-43E1-930E-F3CBC8CDBC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8662987" cy="1584325"/>
          </a:xfrm>
        </p:spPr>
        <p:txBody>
          <a:bodyPr/>
          <a:lstStyle/>
          <a:p>
            <a:r>
              <a:rPr lang="pt-BR" altLang="pt-BR"/>
              <a:t>ADENSADORES POR GRAVIDADE EM ETAs E ETEs</a:t>
            </a:r>
          </a:p>
        </p:txBody>
      </p:sp>
      <p:pic>
        <p:nvPicPr>
          <p:cNvPr id="360455" name="Picture 7" descr="ETA Capivari (Ensaios de desidratacao) - SANASA 007">
            <a:extLst>
              <a:ext uri="{FF2B5EF4-FFF2-40B4-BE49-F238E27FC236}">
                <a16:creationId xmlns:a16="http://schemas.microsoft.com/office/drawing/2014/main" id="{A9B3B156-92D5-4417-AB9B-4BB211E57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175" y="2924175"/>
            <a:ext cx="4797425" cy="359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477" name="Picture 5" descr="ETA Capivari (Ensaios de desidratacao) - SANASA 020">
            <a:extLst>
              <a:ext uri="{FF2B5EF4-FFF2-40B4-BE49-F238E27FC236}">
                <a16:creationId xmlns:a16="http://schemas.microsoft.com/office/drawing/2014/main" id="{D4CE93A2-921A-4CDB-A71E-6546D3BB8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175" y="2924175"/>
            <a:ext cx="4797425" cy="359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1476" name="Picture 4" descr="ETA Capivari (Ensaios de desidratacao) - SANASA 019">
            <a:extLst>
              <a:ext uri="{FF2B5EF4-FFF2-40B4-BE49-F238E27FC236}">
                <a16:creationId xmlns:a16="http://schemas.microsoft.com/office/drawing/2014/main" id="{1D5A0B88-62BD-4A97-9CE8-F34C0D94B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844675"/>
            <a:ext cx="4797425" cy="359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1474" name="Picture 2">
            <a:extLst>
              <a:ext uri="{FF2B5EF4-FFF2-40B4-BE49-F238E27FC236}">
                <a16:creationId xmlns:a16="http://schemas.microsoft.com/office/drawing/2014/main" id="{FEAB2231-9A00-4BDE-ACC1-E398DFBED62D}"/>
              </a:ext>
            </a:extLst>
          </p:cNvPr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1475" name="Rectangle 3">
            <a:extLst>
              <a:ext uri="{FF2B5EF4-FFF2-40B4-BE49-F238E27FC236}">
                <a16:creationId xmlns:a16="http://schemas.microsoft.com/office/drawing/2014/main" id="{401A6993-B8F1-45C8-BD04-95D62F1950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8662987" cy="1584325"/>
          </a:xfrm>
        </p:spPr>
        <p:txBody>
          <a:bodyPr/>
          <a:lstStyle/>
          <a:p>
            <a:r>
              <a:rPr lang="pt-BR" altLang="pt-BR"/>
              <a:t>ADENSADORES POR GRAVIDADE EM ETAs E ETEs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500" name="Picture 4" descr="ETA Capivari (Ensaios de desidratacao) - SANASA 035">
            <a:extLst>
              <a:ext uri="{FF2B5EF4-FFF2-40B4-BE49-F238E27FC236}">
                <a16:creationId xmlns:a16="http://schemas.microsoft.com/office/drawing/2014/main" id="{036738A3-2B14-47CC-9D81-798E8D08C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1773238"/>
            <a:ext cx="4797425" cy="359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2498" name="Picture 2">
            <a:extLst>
              <a:ext uri="{FF2B5EF4-FFF2-40B4-BE49-F238E27FC236}">
                <a16:creationId xmlns:a16="http://schemas.microsoft.com/office/drawing/2014/main" id="{5D3E1584-0B84-4A30-B58E-5F8FF0EA5B43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2499" name="Rectangle 3">
            <a:extLst>
              <a:ext uri="{FF2B5EF4-FFF2-40B4-BE49-F238E27FC236}">
                <a16:creationId xmlns:a16="http://schemas.microsoft.com/office/drawing/2014/main" id="{0B32F448-B7EB-4657-8456-001659359C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8662987" cy="1584325"/>
          </a:xfrm>
        </p:spPr>
        <p:txBody>
          <a:bodyPr/>
          <a:lstStyle/>
          <a:p>
            <a:r>
              <a:rPr lang="pt-BR" altLang="pt-BR"/>
              <a:t>ADENSADORES POR GRAVIDADE EM ETAs E ETEs</a:t>
            </a:r>
          </a:p>
        </p:txBody>
      </p:sp>
      <p:pic>
        <p:nvPicPr>
          <p:cNvPr id="362501" name="Picture 5" descr="ETA Capivari (Ensaios de desidratacao) - SANASA 028">
            <a:extLst>
              <a:ext uri="{FF2B5EF4-FFF2-40B4-BE49-F238E27FC236}">
                <a16:creationId xmlns:a16="http://schemas.microsoft.com/office/drawing/2014/main" id="{9C63C304-777F-4247-8646-1BACE0080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738" y="2924175"/>
            <a:ext cx="4797425" cy="359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986" name="Picture 2" descr="ETA 3 e 4 - Sanasa 2">
            <a:extLst>
              <a:ext uri="{FF2B5EF4-FFF2-40B4-BE49-F238E27FC236}">
                <a16:creationId xmlns:a16="http://schemas.microsoft.com/office/drawing/2014/main" id="{BB092BDC-C556-47AE-8482-77E3B0578764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5650" y="1268413"/>
            <a:ext cx="7416800" cy="54403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25987" name="Picture 3">
            <a:extLst>
              <a:ext uri="{FF2B5EF4-FFF2-40B4-BE49-F238E27FC236}">
                <a16:creationId xmlns:a16="http://schemas.microsoft.com/office/drawing/2014/main" id="{CEA1A6DE-7DFE-4920-B60A-EC4B114898C8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5989" name="Oval 5">
            <a:extLst>
              <a:ext uri="{FF2B5EF4-FFF2-40B4-BE49-F238E27FC236}">
                <a16:creationId xmlns:a16="http://schemas.microsoft.com/office/drawing/2014/main" id="{657E23F2-B636-4697-8B09-D59310966F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413" y="2852738"/>
            <a:ext cx="804862" cy="512762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25990" name="Oval 6">
            <a:extLst>
              <a:ext uri="{FF2B5EF4-FFF2-40B4-BE49-F238E27FC236}">
                <a16:creationId xmlns:a16="http://schemas.microsoft.com/office/drawing/2014/main" id="{75853487-B56E-4BB5-ADB0-27FFFF479A74}"/>
              </a:ext>
            </a:extLst>
          </p:cNvPr>
          <p:cNvSpPr>
            <a:spLocks noChangeArrowheads="1"/>
          </p:cNvSpPr>
          <p:nvPr/>
        </p:nvSpPr>
        <p:spPr bwMode="auto">
          <a:xfrm rot="-1194434">
            <a:off x="5360988" y="4799013"/>
            <a:ext cx="733425" cy="573087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25991" name="Text Box 7">
            <a:extLst>
              <a:ext uri="{FF2B5EF4-FFF2-40B4-BE49-F238E27FC236}">
                <a16:creationId xmlns:a16="http://schemas.microsoft.com/office/drawing/2014/main" id="{87122DD5-0EA8-4ED4-A27E-C309F956EC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5300663"/>
            <a:ext cx="1708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400">
                <a:latin typeface="Garamond" panose="02020404030301010803" pitchFamily="18" charset="0"/>
              </a:rPr>
              <a:t>Captação !!!</a:t>
            </a:r>
          </a:p>
        </p:txBody>
      </p:sp>
      <p:cxnSp>
        <p:nvCxnSpPr>
          <p:cNvPr id="425992" name="AutoShape 8">
            <a:extLst>
              <a:ext uri="{FF2B5EF4-FFF2-40B4-BE49-F238E27FC236}">
                <a16:creationId xmlns:a16="http://schemas.microsoft.com/office/drawing/2014/main" id="{1E6E37A4-FC24-40F8-B9C0-46DC44421FC3}"/>
              </a:ext>
            </a:extLst>
          </p:cNvPr>
          <p:cNvCxnSpPr>
            <a:cxnSpLocks noChangeShapeType="1"/>
            <a:stCxn id="425991" idx="3"/>
            <a:endCxn id="425990" idx="2"/>
          </p:cNvCxnSpPr>
          <p:nvPr/>
        </p:nvCxnSpPr>
        <p:spPr bwMode="auto">
          <a:xfrm flipV="1">
            <a:off x="4479925" y="5210175"/>
            <a:ext cx="901700" cy="319088"/>
          </a:xfrm>
          <a:prstGeom prst="curvedConnector3">
            <a:avLst>
              <a:gd name="adj1" fmla="val 44542"/>
            </a:avLst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25993" name="Text Box 9">
            <a:extLst>
              <a:ext uri="{FF2B5EF4-FFF2-40B4-BE49-F238E27FC236}">
                <a16:creationId xmlns:a16="http://schemas.microsoft.com/office/drawing/2014/main" id="{4EB5D212-2CFC-45FB-B57D-6BBA939158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838" y="3284538"/>
            <a:ext cx="1781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400">
                <a:latin typeface="Garamond" panose="02020404030301010803" pitchFamily="18" charset="0"/>
              </a:rPr>
              <a:t>ETA 3 e 4 !!!</a:t>
            </a:r>
          </a:p>
        </p:txBody>
      </p:sp>
      <p:cxnSp>
        <p:nvCxnSpPr>
          <p:cNvPr id="425994" name="AutoShape 10">
            <a:extLst>
              <a:ext uri="{FF2B5EF4-FFF2-40B4-BE49-F238E27FC236}">
                <a16:creationId xmlns:a16="http://schemas.microsoft.com/office/drawing/2014/main" id="{D77E0E43-854C-4CFC-B13E-E3377CBAA7C9}"/>
              </a:ext>
            </a:extLst>
          </p:cNvPr>
          <p:cNvCxnSpPr>
            <a:cxnSpLocks noChangeShapeType="1"/>
            <a:stCxn id="425993" idx="1"/>
            <a:endCxn id="425989" idx="6"/>
          </p:cNvCxnSpPr>
          <p:nvPr/>
        </p:nvCxnSpPr>
        <p:spPr bwMode="auto">
          <a:xfrm rot="10800000">
            <a:off x="3216275" y="3109913"/>
            <a:ext cx="563563" cy="403225"/>
          </a:xfrm>
          <a:prstGeom prst="curvedConnector3">
            <a:avLst>
              <a:gd name="adj1" fmla="val 49861"/>
            </a:avLst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25996" name="Rectangle 12">
            <a:extLst>
              <a:ext uri="{FF2B5EF4-FFF2-40B4-BE49-F238E27FC236}">
                <a16:creationId xmlns:a16="http://schemas.microsoft.com/office/drawing/2014/main" id="{A75B5E4A-F04B-41BF-9A38-A28E8BC351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pt-BR" altLang="pt-BR"/>
              <a:t>ADENSADORES POR GRAVIDADE EM ETAs E ETEs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Text Box 2">
            <a:extLst>
              <a:ext uri="{FF2B5EF4-FFF2-40B4-BE49-F238E27FC236}">
                <a16:creationId xmlns:a16="http://schemas.microsoft.com/office/drawing/2014/main" id="{978F2A34-BA12-4709-8D23-435859440356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513263" y="5616575"/>
            <a:ext cx="1414462" cy="323850"/>
          </a:xfrm>
          <a:prstGeom prst="rect">
            <a:avLst/>
          </a:prstGeom>
          <a:solidFill>
            <a:srgbClr val="00FFFF"/>
          </a:solidFill>
          <a:ln w="1905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/>
            <a:r>
              <a:rPr lang="pt-BR" altLang="pt-BR" sz="1400"/>
              <a:t>Desidratação </a:t>
            </a:r>
          </a:p>
        </p:txBody>
      </p:sp>
      <p:pic>
        <p:nvPicPr>
          <p:cNvPr id="207875" name="Picture 3">
            <a:extLst>
              <a:ext uri="{FF2B5EF4-FFF2-40B4-BE49-F238E27FC236}">
                <a16:creationId xmlns:a16="http://schemas.microsoft.com/office/drawing/2014/main" id="{919042D4-C22D-4C5A-A890-749C77CDE192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7876" name="Rectangle 4">
            <a:extLst>
              <a:ext uri="{FF2B5EF4-FFF2-40B4-BE49-F238E27FC236}">
                <a16:creationId xmlns:a16="http://schemas.microsoft.com/office/drawing/2014/main" id="{FDD160CF-3267-4945-A5C4-970AC291A2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377825"/>
            <a:ext cx="8207375" cy="1106488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Ctr="1"/>
          <a:lstStyle/>
          <a:p>
            <a:r>
              <a:rPr lang="pt-BR" altLang="pt-BR" sz="4000"/>
              <a:t>BALANÇO DE MASSA EM ETAs</a:t>
            </a:r>
          </a:p>
        </p:txBody>
      </p:sp>
      <p:sp>
        <p:nvSpPr>
          <p:cNvPr id="207877" name="Text Box 5">
            <a:extLst>
              <a:ext uri="{FF2B5EF4-FFF2-40B4-BE49-F238E27FC236}">
                <a16:creationId xmlns:a16="http://schemas.microsoft.com/office/drawing/2014/main" id="{6703A58D-8845-4189-B14B-0F14D7131CE9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39738" y="2522538"/>
            <a:ext cx="1150937" cy="314325"/>
          </a:xfrm>
          <a:prstGeom prst="rect">
            <a:avLst/>
          </a:prstGeom>
          <a:solidFill>
            <a:srgbClr val="00FF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/>
            <a:r>
              <a:rPr lang="pt-BR" altLang="pt-BR" sz="1400"/>
              <a:t>Manancial</a:t>
            </a:r>
          </a:p>
        </p:txBody>
      </p:sp>
      <p:sp>
        <p:nvSpPr>
          <p:cNvPr id="207878" name="Text Box 6">
            <a:extLst>
              <a:ext uri="{FF2B5EF4-FFF2-40B4-BE49-F238E27FC236}">
                <a16:creationId xmlns:a16="http://schemas.microsoft.com/office/drawing/2014/main" id="{C581DE61-6CDB-4BB5-9A2B-94B0BA6C34F2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2568575" y="2522538"/>
            <a:ext cx="1262063" cy="314325"/>
          </a:xfrm>
          <a:prstGeom prst="rect">
            <a:avLst/>
          </a:prstGeom>
          <a:solidFill>
            <a:srgbClr val="00FF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/>
            <a:r>
              <a:rPr lang="pt-BR" altLang="pt-BR" sz="1400"/>
              <a:t>Coagulação</a:t>
            </a:r>
          </a:p>
        </p:txBody>
      </p:sp>
      <p:sp>
        <p:nvSpPr>
          <p:cNvPr id="207879" name="Text Box 7">
            <a:extLst>
              <a:ext uri="{FF2B5EF4-FFF2-40B4-BE49-F238E27FC236}">
                <a16:creationId xmlns:a16="http://schemas.microsoft.com/office/drawing/2014/main" id="{C84B48ED-4EBD-45A9-ACA1-F3DD9EC87F78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656138" y="2520950"/>
            <a:ext cx="1187450" cy="314325"/>
          </a:xfrm>
          <a:prstGeom prst="rect">
            <a:avLst/>
          </a:prstGeom>
          <a:solidFill>
            <a:srgbClr val="00FF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/>
            <a:r>
              <a:rPr lang="pt-BR" altLang="pt-BR" sz="1400"/>
              <a:t>Floculação</a:t>
            </a:r>
          </a:p>
        </p:txBody>
      </p:sp>
      <p:cxnSp>
        <p:nvCxnSpPr>
          <p:cNvPr id="207880" name="AutoShape 8">
            <a:extLst>
              <a:ext uri="{FF2B5EF4-FFF2-40B4-BE49-F238E27FC236}">
                <a16:creationId xmlns:a16="http://schemas.microsoft.com/office/drawing/2014/main" id="{AE9CAE7F-E307-4A34-856C-0255CA007B38}"/>
              </a:ext>
            </a:extLst>
          </p:cNvPr>
          <p:cNvCxnSpPr>
            <a:cxnSpLocks noChangeAspect="1" noChangeShapeType="1"/>
            <a:stCxn id="207878" idx="3"/>
            <a:endCxn id="207879" idx="1"/>
          </p:cNvCxnSpPr>
          <p:nvPr/>
        </p:nvCxnSpPr>
        <p:spPr bwMode="auto">
          <a:xfrm flipV="1">
            <a:off x="3830638" y="2678113"/>
            <a:ext cx="825500" cy="1587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7881" name="Text Box 9">
            <a:extLst>
              <a:ext uri="{FF2B5EF4-FFF2-40B4-BE49-F238E27FC236}">
                <a16:creationId xmlns:a16="http://schemas.microsoft.com/office/drawing/2014/main" id="{923AD9C9-CD32-403E-BEDF-B7D3612C991A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569075" y="3605213"/>
            <a:ext cx="1501775" cy="314325"/>
          </a:xfrm>
          <a:prstGeom prst="rect">
            <a:avLst/>
          </a:prstGeom>
          <a:solidFill>
            <a:srgbClr val="00FF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/>
            <a:r>
              <a:rPr lang="pt-BR" altLang="pt-BR" sz="1400"/>
              <a:t>Filtração</a:t>
            </a:r>
          </a:p>
        </p:txBody>
      </p:sp>
      <p:cxnSp>
        <p:nvCxnSpPr>
          <p:cNvPr id="207882" name="AutoShape 10">
            <a:extLst>
              <a:ext uri="{FF2B5EF4-FFF2-40B4-BE49-F238E27FC236}">
                <a16:creationId xmlns:a16="http://schemas.microsoft.com/office/drawing/2014/main" id="{2D3808CD-32D1-4EFF-A383-FE5009FCC89C}"/>
              </a:ext>
            </a:extLst>
          </p:cNvPr>
          <p:cNvCxnSpPr>
            <a:cxnSpLocks noChangeAspect="1" noChangeShapeType="1"/>
            <a:stCxn id="207877" idx="3"/>
            <a:endCxn id="207878" idx="1"/>
          </p:cNvCxnSpPr>
          <p:nvPr/>
        </p:nvCxnSpPr>
        <p:spPr bwMode="auto">
          <a:xfrm>
            <a:off x="1590675" y="2679700"/>
            <a:ext cx="977900" cy="0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7883" name="Text Box 11">
            <a:extLst>
              <a:ext uri="{FF2B5EF4-FFF2-40B4-BE49-F238E27FC236}">
                <a16:creationId xmlns:a16="http://schemas.microsoft.com/office/drawing/2014/main" id="{A3A2EB3C-0956-4B1E-BF5B-A534266E3FAA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2644775" y="3602038"/>
            <a:ext cx="1363663" cy="323850"/>
          </a:xfrm>
          <a:prstGeom prst="rect">
            <a:avLst/>
          </a:prstGeom>
          <a:solidFill>
            <a:srgbClr val="00FFFF"/>
          </a:solidFill>
          <a:ln w="1905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/>
            <a:r>
              <a:rPr lang="pt-BR" altLang="pt-BR" sz="1400"/>
              <a:t>Equalização </a:t>
            </a:r>
          </a:p>
        </p:txBody>
      </p:sp>
      <p:sp>
        <p:nvSpPr>
          <p:cNvPr id="207884" name="Text Box 12">
            <a:extLst>
              <a:ext uri="{FF2B5EF4-FFF2-40B4-BE49-F238E27FC236}">
                <a16:creationId xmlns:a16="http://schemas.microsoft.com/office/drawing/2014/main" id="{17308D9A-4F08-4F81-9284-A0E8436E8298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177088" y="5616575"/>
            <a:ext cx="1501775" cy="323850"/>
          </a:xfrm>
          <a:prstGeom prst="rect">
            <a:avLst/>
          </a:prstGeom>
          <a:solidFill>
            <a:srgbClr val="00FFFF"/>
          </a:solidFill>
          <a:ln w="1905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/>
            <a:r>
              <a:rPr lang="pt-BR" altLang="pt-BR" sz="1400"/>
              <a:t>Torta</a:t>
            </a:r>
          </a:p>
        </p:txBody>
      </p:sp>
      <p:cxnSp>
        <p:nvCxnSpPr>
          <p:cNvPr id="207885" name="AutoShape 13">
            <a:extLst>
              <a:ext uri="{FF2B5EF4-FFF2-40B4-BE49-F238E27FC236}">
                <a16:creationId xmlns:a16="http://schemas.microsoft.com/office/drawing/2014/main" id="{49DFFF53-B428-4D33-B767-952507C4B12F}"/>
              </a:ext>
            </a:extLst>
          </p:cNvPr>
          <p:cNvCxnSpPr>
            <a:cxnSpLocks noChangeAspect="1" noChangeShapeType="1"/>
            <a:stCxn id="207874" idx="3"/>
            <a:endCxn id="207884" idx="1"/>
          </p:cNvCxnSpPr>
          <p:nvPr/>
        </p:nvCxnSpPr>
        <p:spPr bwMode="auto">
          <a:xfrm>
            <a:off x="5927725" y="5778500"/>
            <a:ext cx="1249363" cy="0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7886" name="AutoShape 14">
            <a:extLst>
              <a:ext uri="{FF2B5EF4-FFF2-40B4-BE49-F238E27FC236}">
                <a16:creationId xmlns:a16="http://schemas.microsoft.com/office/drawing/2014/main" id="{B78BC29F-58B4-4050-9601-491D03568D27}"/>
              </a:ext>
            </a:extLst>
          </p:cNvPr>
          <p:cNvCxnSpPr>
            <a:cxnSpLocks noChangeAspect="1" noChangeShapeType="1"/>
            <a:stCxn id="207881" idx="2"/>
          </p:cNvCxnSpPr>
          <p:nvPr/>
        </p:nvCxnSpPr>
        <p:spPr bwMode="auto">
          <a:xfrm>
            <a:off x="7319963" y="3919538"/>
            <a:ext cx="3175" cy="992187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7887" name="Text Box 15">
            <a:extLst>
              <a:ext uri="{FF2B5EF4-FFF2-40B4-BE49-F238E27FC236}">
                <a16:creationId xmlns:a16="http://schemas.microsoft.com/office/drawing/2014/main" id="{371FD0F5-3C79-44C3-A07B-77896D743B28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467225" y="4752975"/>
            <a:ext cx="1485900" cy="323850"/>
          </a:xfrm>
          <a:prstGeom prst="rect">
            <a:avLst/>
          </a:prstGeom>
          <a:solidFill>
            <a:srgbClr val="00FFFF"/>
          </a:solidFill>
          <a:ln w="1905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/>
            <a:r>
              <a:rPr lang="pt-BR" altLang="pt-BR" sz="1400"/>
              <a:t>Adensamento </a:t>
            </a:r>
          </a:p>
        </p:txBody>
      </p:sp>
      <p:cxnSp>
        <p:nvCxnSpPr>
          <p:cNvPr id="207888" name="AutoShape 16">
            <a:extLst>
              <a:ext uri="{FF2B5EF4-FFF2-40B4-BE49-F238E27FC236}">
                <a16:creationId xmlns:a16="http://schemas.microsoft.com/office/drawing/2014/main" id="{7F743C11-AA02-44B5-803A-98CABBCD68F0}"/>
              </a:ext>
            </a:extLst>
          </p:cNvPr>
          <p:cNvCxnSpPr>
            <a:cxnSpLocks noChangeAspect="1" noChangeShapeType="1"/>
            <a:stCxn id="207887" idx="2"/>
            <a:endCxn id="207874" idx="0"/>
          </p:cNvCxnSpPr>
          <p:nvPr/>
        </p:nvCxnSpPr>
        <p:spPr bwMode="auto">
          <a:xfrm>
            <a:off x="5210175" y="5076825"/>
            <a:ext cx="11113" cy="539750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7889" name="AutoShape 17">
            <a:extLst>
              <a:ext uri="{FF2B5EF4-FFF2-40B4-BE49-F238E27FC236}">
                <a16:creationId xmlns:a16="http://schemas.microsoft.com/office/drawing/2014/main" id="{06509836-7E4B-4FA8-A1F8-0DB6AF323DB0}"/>
              </a:ext>
            </a:extLst>
          </p:cNvPr>
          <p:cNvCxnSpPr>
            <a:cxnSpLocks noChangeAspect="1" noChangeShapeType="1"/>
            <a:stCxn id="207883" idx="1"/>
          </p:cNvCxnSpPr>
          <p:nvPr/>
        </p:nvCxnSpPr>
        <p:spPr bwMode="auto">
          <a:xfrm rot="10800000">
            <a:off x="2268538" y="2736850"/>
            <a:ext cx="376237" cy="1027113"/>
          </a:xfrm>
          <a:prstGeom prst="bentConnector2">
            <a:avLst/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7890" name="Text Box 18">
            <a:extLst>
              <a:ext uri="{FF2B5EF4-FFF2-40B4-BE49-F238E27FC236}">
                <a16:creationId xmlns:a16="http://schemas.microsoft.com/office/drawing/2014/main" id="{EBEEDC6F-54F5-44F3-999A-0AC80C564F0D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600825" y="2525713"/>
            <a:ext cx="1439863" cy="314325"/>
          </a:xfrm>
          <a:prstGeom prst="rect">
            <a:avLst/>
          </a:prstGeom>
          <a:solidFill>
            <a:srgbClr val="00FF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/>
            <a:r>
              <a:rPr lang="pt-BR" altLang="pt-BR" sz="1400"/>
              <a:t>Decantadores</a:t>
            </a:r>
          </a:p>
        </p:txBody>
      </p:sp>
      <p:cxnSp>
        <p:nvCxnSpPr>
          <p:cNvPr id="207891" name="AutoShape 19">
            <a:extLst>
              <a:ext uri="{FF2B5EF4-FFF2-40B4-BE49-F238E27FC236}">
                <a16:creationId xmlns:a16="http://schemas.microsoft.com/office/drawing/2014/main" id="{E64086F1-5FD6-4F88-A115-839303E8D495}"/>
              </a:ext>
            </a:extLst>
          </p:cNvPr>
          <p:cNvCxnSpPr>
            <a:cxnSpLocks noChangeAspect="1" noChangeShapeType="1"/>
            <a:stCxn id="207879" idx="3"/>
            <a:endCxn id="207890" idx="1"/>
          </p:cNvCxnSpPr>
          <p:nvPr/>
        </p:nvCxnSpPr>
        <p:spPr bwMode="auto">
          <a:xfrm>
            <a:off x="5843588" y="2678113"/>
            <a:ext cx="757237" cy="4762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7892" name="AutoShape 20">
            <a:extLst>
              <a:ext uri="{FF2B5EF4-FFF2-40B4-BE49-F238E27FC236}">
                <a16:creationId xmlns:a16="http://schemas.microsoft.com/office/drawing/2014/main" id="{289EBB0A-D2DB-4409-AF5E-7B5E3EE3CF32}"/>
              </a:ext>
            </a:extLst>
          </p:cNvPr>
          <p:cNvCxnSpPr>
            <a:cxnSpLocks noChangeShapeType="1"/>
            <a:stCxn id="207881" idx="1"/>
            <a:endCxn id="207883" idx="3"/>
          </p:cNvCxnSpPr>
          <p:nvPr/>
        </p:nvCxnSpPr>
        <p:spPr bwMode="auto">
          <a:xfrm rot="10800000" flipV="1">
            <a:off x="4008438" y="3762375"/>
            <a:ext cx="2560637" cy="1588"/>
          </a:xfrm>
          <a:prstGeom prst="bentConnector3">
            <a:avLst>
              <a:gd name="adj1" fmla="val 49968"/>
            </a:avLst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7893" name="AutoShape 21">
            <a:extLst>
              <a:ext uri="{FF2B5EF4-FFF2-40B4-BE49-F238E27FC236}">
                <a16:creationId xmlns:a16="http://schemas.microsoft.com/office/drawing/2014/main" id="{12B106E5-79D1-4D48-B5A7-38462B334FBD}"/>
              </a:ext>
            </a:extLst>
          </p:cNvPr>
          <p:cNvCxnSpPr>
            <a:cxnSpLocks noChangeShapeType="1"/>
            <a:stCxn id="207890" idx="2"/>
            <a:endCxn id="207881" idx="0"/>
          </p:cNvCxnSpPr>
          <p:nvPr/>
        </p:nvCxnSpPr>
        <p:spPr bwMode="auto">
          <a:xfrm rot="5400000">
            <a:off x="6938169" y="3221832"/>
            <a:ext cx="765175" cy="1587"/>
          </a:xfrm>
          <a:prstGeom prst="bentConnector3">
            <a:avLst>
              <a:gd name="adj1" fmla="val 50000"/>
            </a:avLst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7894" name="AutoShape 22">
            <a:extLst>
              <a:ext uri="{FF2B5EF4-FFF2-40B4-BE49-F238E27FC236}">
                <a16:creationId xmlns:a16="http://schemas.microsoft.com/office/drawing/2014/main" id="{7EB733B9-92EC-40CF-B510-8223E7967629}"/>
              </a:ext>
            </a:extLst>
          </p:cNvPr>
          <p:cNvCxnSpPr>
            <a:cxnSpLocks noChangeShapeType="1"/>
            <a:stCxn id="207883" idx="2"/>
            <a:endCxn id="207887" idx="0"/>
          </p:cNvCxnSpPr>
          <p:nvPr/>
        </p:nvCxnSpPr>
        <p:spPr bwMode="auto">
          <a:xfrm rot="16200000" flipH="1">
            <a:off x="3855244" y="3398044"/>
            <a:ext cx="827087" cy="1882775"/>
          </a:xfrm>
          <a:prstGeom prst="bentConnector3">
            <a:avLst>
              <a:gd name="adj1" fmla="val 49903"/>
            </a:avLst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7895" name="AutoShape 23">
            <a:extLst>
              <a:ext uri="{FF2B5EF4-FFF2-40B4-BE49-F238E27FC236}">
                <a16:creationId xmlns:a16="http://schemas.microsoft.com/office/drawing/2014/main" id="{B824B21B-9AEF-42D8-A391-49E35DECF9D9}"/>
              </a:ext>
            </a:extLst>
          </p:cNvPr>
          <p:cNvCxnSpPr>
            <a:cxnSpLocks noChangeShapeType="1"/>
            <a:stCxn id="207887" idx="1"/>
          </p:cNvCxnSpPr>
          <p:nvPr/>
        </p:nvCxnSpPr>
        <p:spPr bwMode="auto">
          <a:xfrm rot="10800000">
            <a:off x="2049463" y="2736850"/>
            <a:ext cx="2417762" cy="2178050"/>
          </a:xfrm>
          <a:prstGeom prst="bentConnector3">
            <a:avLst>
              <a:gd name="adj1" fmla="val 100394"/>
            </a:avLst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7896" name="AutoShape 24">
            <a:extLst>
              <a:ext uri="{FF2B5EF4-FFF2-40B4-BE49-F238E27FC236}">
                <a16:creationId xmlns:a16="http://schemas.microsoft.com/office/drawing/2014/main" id="{ACAF7333-5E66-4534-AD43-DBFFF9D483B5}"/>
              </a:ext>
            </a:extLst>
          </p:cNvPr>
          <p:cNvCxnSpPr>
            <a:cxnSpLocks noChangeShapeType="1"/>
            <a:stCxn id="207874" idx="1"/>
          </p:cNvCxnSpPr>
          <p:nvPr/>
        </p:nvCxnSpPr>
        <p:spPr bwMode="auto">
          <a:xfrm rot="10800000">
            <a:off x="1833563" y="2736850"/>
            <a:ext cx="2679700" cy="3041650"/>
          </a:xfrm>
          <a:prstGeom prst="bentConnector2">
            <a:avLst/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7897" name="AutoShape 25">
            <a:extLst>
              <a:ext uri="{FF2B5EF4-FFF2-40B4-BE49-F238E27FC236}">
                <a16:creationId xmlns:a16="http://schemas.microsoft.com/office/drawing/2014/main" id="{00E675D2-AE7E-4913-9AA9-9D054E644BAA}"/>
              </a:ext>
            </a:extLst>
          </p:cNvPr>
          <p:cNvCxnSpPr>
            <a:cxnSpLocks noChangeShapeType="1"/>
            <a:stCxn id="207890" idx="2"/>
            <a:endCxn id="207887" idx="0"/>
          </p:cNvCxnSpPr>
          <p:nvPr/>
        </p:nvCxnSpPr>
        <p:spPr bwMode="auto">
          <a:xfrm rot="5400000">
            <a:off x="5309394" y="2740819"/>
            <a:ext cx="1912937" cy="2111375"/>
          </a:xfrm>
          <a:prstGeom prst="bentConnector3">
            <a:avLst>
              <a:gd name="adj1" fmla="val 21657"/>
            </a:avLst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7898" name="Rectangle 26">
            <a:extLst>
              <a:ext uri="{FF2B5EF4-FFF2-40B4-BE49-F238E27FC236}">
                <a16:creationId xmlns:a16="http://schemas.microsoft.com/office/drawing/2014/main" id="{EEBEA2EE-CEEB-4F59-A057-87C68BBEF4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1163" y="4078288"/>
            <a:ext cx="1296987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1.176,01 m</a:t>
            </a:r>
            <a:r>
              <a:rPr lang="pt-BR" altLang="pt-BR" sz="2000" baseline="30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3</a:t>
            </a:r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/d</a:t>
            </a:r>
          </a:p>
          <a:p>
            <a:pPr algn="ctr"/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1.106,29 kg/d</a:t>
            </a:r>
          </a:p>
        </p:txBody>
      </p:sp>
      <p:cxnSp>
        <p:nvCxnSpPr>
          <p:cNvPr id="207899" name="AutoShape 27">
            <a:extLst>
              <a:ext uri="{FF2B5EF4-FFF2-40B4-BE49-F238E27FC236}">
                <a16:creationId xmlns:a16="http://schemas.microsoft.com/office/drawing/2014/main" id="{48AC1FE4-1A1A-4FB2-B13F-36B07BEAA5D0}"/>
              </a:ext>
            </a:extLst>
          </p:cNvPr>
          <p:cNvCxnSpPr>
            <a:cxnSpLocks noChangeShapeType="1"/>
            <a:stCxn id="207898" idx="0"/>
          </p:cNvCxnSpPr>
          <p:nvPr/>
        </p:nvCxnSpPr>
        <p:spPr bwMode="auto">
          <a:xfrm rot="5400000" flipH="1">
            <a:off x="5995988" y="3933825"/>
            <a:ext cx="287338" cy="1587"/>
          </a:xfrm>
          <a:prstGeom prst="bentConnector3">
            <a:avLst>
              <a:gd name="adj1" fmla="val 49722"/>
            </a:avLst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7900" name="Rectangle 28">
            <a:extLst>
              <a:ext uri="{FF2B5EF4-FFF2-40B4-BE49-F238E27FC236}">
                <a16:creationId xmlns:a16="http://schemas.microsoft.com/office/drawing/2014/main" id="{A2F8B0C0-6A02-4668-A175-9E0D82C303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838" y="3529013"/>
            <a:ext cx="1296987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1.176,01 m</a:t>
            </a:r>
            <a:r>
              <a:rPr lang="pt-BR" altLang="pt-BR" sz="2000" baseline="30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3</a:t>
            </a:r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/d</a:t>
            </a:r>
          </a:p>
          <a:p>
            <a:pPr algn="ctr"/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1.106,29 kg/d</a:t>
            </a:r>
          </a:p>
        </p:txBody>
      </p:sp>
      <p:cxnSp>
        <p:nvCxnSpPr>
          <p:cNvPr id="207901" name="AutoShape 29">
            <a:extLst>
              <a:ext uri="{FF2B5EF4-FFF2-40B4-BE49-F238E27FC236}">
                <a16:creationId xmlns:a16="http://schemas.microsoft.com/office/drawing/2014/main" id="{93B2C725-D578-4F87-8DAC-4ED26CB319B4}"/>
              </a:ext>
            </a:extLst>
          </p:cNvPr>
          <p:cNvCxnSpPr>
            <a:cxnSpLocks noChangeShapeType="1"/>
            <a:stCxn id="207900" idx="3"/>
          </p:cNvCxnSpPr>
          <p:nvPr/>
        </p:nvCxnSpPr>
        <p:spPr bwMode="auto">
          <a:xfrm flipV="1">
            <a:off x="1647825" y="3313113"/>
            <a:ext cx="603250" cy="431800"/>
          </a:xfrm>
          <a:prstGeom prst="bentConnector3">
            <a:avLst>
              <a:gd name="adj1" fmla="val 40787"/>
            </a:avLst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7902" name="Rectangle 30">
            <a:extLst>
              <a:ext uri="{FF2B5EF4-FFF2-40B4-BE49-F238E27FC236}">
                <a16:creationId xmlns:a16="http://schemas.microsoft.com/office/drawing/2014/main" id="{6C5E59A6-94BB-419E-9698-F5B2B7F97B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9463" y="4294188"/>
            <a:ext cx="1296987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0,0 m</a:t>
            </a:r>
            <a:r>
              <a:rPr lang="pt-BR" altLang="pt-BR" sz="2000" baseline="30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3</a:t>
            </a:r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/d</a:t>
            </a:r>
          </a:p>
          <a:p>
            <a:pPr algn="ctr"/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0,0 kg/d</a:t>
            </a:r>
          </a:p>
        </p:txBody>
      </p:sp>
      <p:cxnSp>
        <p:nvCxnSpPr>
          <p:cNvPr id="207903" name="AutoShape 31">
            <a:extLst>
              <a:ext uri="{FF2B5EF4-FFF2-40B4-BE49-F238E27FC236}">
                <a16:creationId xmlns:a16="http://schemas.microsoft.com/office/drawing/2014/main" id="{DC9169E5-E64D-4BD9-B517-1AA026862C22}"/>
              </a:ext>
            </a:extLst>
          </p:cNvPr>
          <p:cNvCxnSpPr>
            <a:cxnSpLocks noChangeShapeType="1"/>
            <a:stCxn id="207902" idx="0"/>
          </p:cNvCxnSpPr>
          <p:nvPr/>
        </p:nvCxnSpPr>
        <p:spPr bwMode="auto">
          <a:xfrm rot="16200000">
            <a:off x="2905125" y="3898900"/>
            <a:ext cx="188913" cy="601663"/>
          </a:xfrm>
          <a:prstGeom prst="bentConnector2">
            <a:avLst/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/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010" name="Picture 2" descr="ETA 3 e 4 - Sanasa 1">
            <a:extLst>
              <a:ext uri="{FF2B5EF4-FFF2-40B4-BE49-F238E27FC236}">
                <a16:creationId xmlns:a16="http://schemas.microsoft.com/office/drawing/2014/main" id="{8774C9CF-16BD-485A-A058-8567F6229917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7088" y="1125538"/>
            <a:ext cx="7632700" cy="56007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27011" name="Picture 3">
            <a:extLst>
              <a:ext uri="{FF2B5EF4-FFF2-40B4-BE49-F238E27FC236}">
                <a16:creationId xmlns:a16="http://schemas.microsoft.com/office/drawing/2014/main" id="{5F2626E3-106B-4AA2-A609-21FC1F8DD4A3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7012" name="Oval 4">
            <a:extLst>
              <a:ext uri="{FF2B5EF4-FFF2-40B4-BE49-F238E27FC236}">
                <a16:creationId xmlns:a16="http://schemas.microsoft.com/office/drawing/2014/main" id="{37D20668-1E99-4CD6-BF34-ED4AE4C9354D}"/>
              </a:ext>
            </a:extLst>
          </p:cNvPr>
          <p:cNvSpPr>
            <a:spLocks noChangeArrowheads="1"/>
          </p:cNvSpPr>
          <p:nvPr/>
        </p:nvSpPr>
        <p:spPr bwMode="auto">
          <a:xfrm rot="-514926">
            <a:off x="5075238" y="3357563"/>
            <a:ext cx="660400" cy="646112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27013" name="Text Box 5">
            <a:extLst>
              <a:ext uri="{FF2B5EF4-FFF2-40B4-BE49-F238E27FC236}">
                <a16:creationId xmlns:a16="http://schemas.microsoft.com/office/drawing/2014/main" id="{9ACB0CED-FE3A-4314-8228-4DF72716D6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1700213"/>
            <a:ext cx="33813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400">
                <a:latin typeface="Garamond" panose="02020404030301010803" pitchFamily="18" charset="0"/>
              </a:rPr>
              <a:t>Tanques de equalização </a:t>
            </a:r>
          </a:p>
          <a:p>
            <a:r>
              <a:rPr lang="pt-BR" altLang="pt-BR" sz="2400">
                <a:latin typeface="Garamond" panose="02020404030301010803" pitchFamily="18" charset="0"/>
              </a:rPr>
              <a:t>de água de lavagem !!!</a:t>
            </a:r>
          </a:p>
        </p:txBody>
      </p:sp>
      <p:cxnSp>
        <p:nvCxnSpPr>
          <p:cNvPr id="427014" name="AutoShape 6">
            <a:extLst>
              <a:ext uri="{FF2B5EF4-FFF2-40B4-BE49-F238E27FC236}">
                <a16:creationId xmlns:a16="http://schemas.microsoft.com/office/drawing/2014/main" id="{42B30266-996C-4C27-9D40-CBD0C7C8B935}"/>
              </a:ext>
            </a:extLst>
          </p:cNvPr>
          <p:cNvCxnSpPr>
            <a:cxnSpLocks noChangeShapeType="1"/>
            <a:stCxn id="427013" idx="3"/>
            <a:endCxn id="427012" idx="2"/>
          </p:cNvCxnSpPr>
          <p:nvPr/>
        </p:nvCxnSpPr>
        <p:spPr bwMode="auto">
          <a:xfrm>
            <a:off x="4640263" y="2111375"/>
            <a:ext cx="438150" cy="1617663"/>
          </a:xfrm>
          <a:prstGeom prst="curvedConnector3">
            <a:avLst>
              <a:gd name="adj1" fmla="val 44204"/>
            </a:avLst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27016" name="Oval 8">
            <a:extLst>
              <a:ext uri="{FF2B5EF4-FFF2-40B4-BE49-F238E27FC236}">
                <a16:creationId xmlns:a16="http://schemas.microsoft.com/office/drawing/2014/main" id="{1F0C3D37-1974-4CD0-B5DA-D7660A4536FA}"/>
              </a:ext>
            </a:extLst>
          </p:cNvPr>
          <p:cNvSpPr>
            <a:spLocks noChangeArrowheads="1"/>
          </p:cNvSpPr>
          <p:nvPr/>
        </p:nvSpPr>
        <p:spPr bwMode="auto">
          <a:xfrm rot="-1194434">
            <a:off x="5802313" y="3211513"/>
            <a:ext cx="647700" cy="360362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27017" name="Text Box 9">
            <a:extLst>
              <a:ext uri="{FF2B5EF4-FFF2-40B4-BE49-F238E27FC236}">
                <a16:creationId xmlns:a16="http://schemas.microsoft.com/office/drawing/2014/main" id="{D002619E-EC20-4AB8-9490-752D84FB2B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4652963"/>
            <a:ext cx="3441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400">
                <a:latin typeface="Garamond" panose="02020404030301010803" pitchFamily="18" charset="0"/>
              </a:rPr>
              <a:t>Prédio de desidratação !!!</a:t>
            </a:r>
          </a:p>
        </p:txBody>
      </p:sp>
      <p:cxnSp>
        <p:nvCxnSpPr>
          <p:cNvPr id="427018" name="AutoShape 10">
            <a:extLst>
              <a:ext uri="{FF2B5EF4-FFF2-40B4-BE49-F238E27FC236}">
                <a16:creationId xmlns:a16="http://schemas.microsoft.com/office/drawing/2014/main" id="{70D152AC-51F6-4E65-8FF8-2D6DA5C55B0C}"/>
              </a:ext>
            </a:extLst>
          </p:cNvPr>
          <p:cNvCxnSpPr>
            <a:cxnSpLocks noChangeShapeType="1"/>
            <a:stCxn id="427017" idx="0"/>
            <a:endCxn id="427016" idx="4"/>
          </p:cNvCxnSpPr>
          <p:nvPr/>
        </p:nvCxnSpPr>
        <p:spPr bwMode="auto">
          <a:xfrm rot="5400000" flipH="1">
            <a:off x="5765801" y="3981450"/>
            <a:ext cx="1092200" cy="250825"/>
          </a:xfrm>
          <a:prstGeom prst="curvedConnector3">
            <a:avLst>
              <a:gd name="adj1" fmla="val 44912"/>
            </a:avLst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27019" name="Oval 11">
            <a:extLst>
              <a:ext uri="{FF2B5EF4-FFF2-40B4-BE49-F238E27FC236}">
                <a16:creationId xmlns:a16="http://schemas.microsoft.com/office/drawing/2014/main" id="{ED7469D0-D890-4655-A1AF-519A8826FE8B}"/>
              </a:ext>
            </a:extLst>
          </p:cNvPr>
          <p:cNvSpPr>
            <a:spLocks noChangeArrowheads="1"/>
          </p:cNvSpPr>
          <p:nvPr/>
        </p:nvSpPr>
        <p:spPr bwMode="auto">
          <a:xfrm rot="-514926">
            <a:off x="5724525" y="2565400"/>
            <a:ext cx="660400" cy="646113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27020" name="Text Box 12">
            <a:extLst>
              <a:ext uri="{FF2B5EF4-FFF2-40B4-BE49-F238E27FC236}">
                <a16:creationId xmlns:a16="http://schemas.microsoft.com/office/drawing/2014/main" id="{A8E28D29-3673-4F08-BA2F-377871327E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4163" y="1557338"/>
            <a:ext cx="24225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400">
                <a:latin typeface="Garamond" panose="02020404030301010803" pitchFamily="18" charset="0"/>
              </a:rPr>
              <a:t>Adensadores por </a:t>
            </a:r>
          </a:p>
          <a:p>
            <a:r>
              <a:rPr lang="pt-BR" altLang="pt-BR" sz="2400">
                <a:latin typeface="Garamond" panose="02020404030301010803" pitchFamily="18" charset="0"/>
              </a:rPr>
              <a:t>gravidade !!!</a:t>
            </a:r>
          </a:p>
        </p:txBody>
      </p:sp>
      <p:cxnSp>
        <p:nvCxnSpPr>
          <p:cNvPr id="427021" name="AutoShape 13">
            <a:extLst>
              <a:ext uri="{FF2B5EF4-FFF2-40B4-BE49-F238E27FC236}">
                <a16:creationId xmlns:a16="http://schemas.microsoft.com/office/drawing/2014/main" id="{AB4AE232-85B1-4C08-B461-F94534185776}"/>
              </a:ext>
            </a:extLst>
          </p:cNvPr>
          <p:cNvCxnSpPr>
            <a:cxnSpLocks noChangeShapeType="1"/>
            <a:stCxn id="427020" idx="2"/>
            <a:endCxn id="427019" idx="0"/>
          </p:cNvCxnSpPr>
          <p:nvPr/>
        </p:nvCxnSpPr>
        <p:spPr bwMode="auto">
          <a:xfrm rot="5400000">
            <a:off x="6196013" y="2189163"/>
            <a:ext cx="188912" cy="569912"/>
          </a:xfrm>
          <a:prstGeom prst="curvedConnector3">
            <a:avLst>
              <a:gd name="adj1" fmla="val 36977"/>
            </a:avLst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27023" name="Rectangle 15">
            <a:extLst>
              <a:ext uri="{FF2B5EF4-FFF2-40B4-BE49-F238E27FC236}">
                <a16:creationId xmlns:a16="http://schemas.microsoft.com/office/drawing/2014/main" id="{6CC18FAC-1551-4E44-81FF-722271A627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pt-BR" altLang="pt-BR"/>
              <a:t>ADENSADORES POR GRAVIDADE EM ETAs E ETEs</a:t>
            </a:r>
          </a:p>
        </p:txBody>
      </p:sp>
    </p:spTree>
  </p:cSld>
  <p:clrMapOvr>
    <a:masterClrMapping/>
  </p:clrMapOvr>
  <p:transition/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462" name="Picture 6" descr="ETA 3 E 4 Lodo - SANASA 058">
            <a:extLst>
              <a:ext uri="{FF2B5EF4-FFF2-40B4-BE49-F238E27FC236}">
                <a16:creationId xmlns:a16="http://schemas.microsoft.com/office/drawing/2014/main" id="{23B7B633-4878-461C-84C0-92C740DA8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113" y="1069975"/>
            <a:ext cx="7561262" cy="567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3459" name="Picture 3">
            <a:extLst>
              <a:ext uri="{FF2B5EF4-FFF2-40B4-BE49-F238E27FC236}">
                <a16:creationId xmlns:a16="http://schemas.microsoft.com/office/drawing/2014/main" id="{D18BE0D8-52CF-4CED-A437-43AFDC5AEC91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3460" name="Rectangle 4">
            <a:extLst>
              <a:ext uri="{FF2B5EF4-FFF2-40B4-BE49-F238E27FC236}">
                <a16:creationId xmlns:a16="http://schemas.microsoft.com/office/drawing/2014/main" id="{5E8B7DF0-8A2A-450F-8401-F37126D66D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/>
              <a:t>ADENSADORES POR GRAVIDADE EM ETAs E ETEs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487" name="Picture 7" descr="ETA 3 E 4 Lodo - SANASA 056">
            <a:extLst>
              <a:ext uri="{FF2B5EF4-FFF2-40B4-BE49-F238E27FC236}">
                <a16:creationId xmlns:a16="http://schemas.microsoft.com/office/drawing/2014/main" id="{76FEAFED-4EBF-40AF-BC09-006E9B369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557338"/>
            <a:ext cx="5033963" cy="377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4482" name="Picture 2">
            <a:extLst>
              <a:ext uri="{FF2B5EF4-FFF2-40B4-BE49-F238E27FC236}">
                <a16:creationId xmlns:a16="http://schemas.microsoft.com/office/drawing/2014/main" id="{021515CF-243C-4F3D-8FE4-D2114005DE87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4483" name="Rectangle 3">
            <a:extLst>
              <a:ext uri="{FF2B5EF4-FFF2-40B4-BE49-F238E27FC236}">
                <a16:creationId xmlns:a16="http://schemas.microsoft.com/office/drawing/2014/main" id="{4074B083-055E-4376-8734-B4D88D2EF6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/>
              <a:t>ADENSADORES POR GRAVIDADE EM ETAs E ETEs</a:t>
            </a:r>
          </a:p>
        </p:txBody>
      </p:sp>
      <p:pic>
        <p:nvPicPr>
          <p:cNvPr id="404489" name="Picture 9" descr="ETA 3 E 4 Lodo - SANASA 005">
            <a:extLst>
              <a:ext uri="{FF2B5EF4-FFF2-40B4-BE49-F238E27FC236}">
                <a16:creationId xmlns:a16="http://schemas.microsoft.com/office/drawing/2014/main" id="{485D5FB8-8526-4410-80C4-0EED05502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4300" y="2781300"/>
            <a:ext cx="5033963" cy="377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580" name="Picture 4" descr="ETA 3 E 4 Lodo - SANASA 003">
            <a:extLst>
              <a:ext uri="{FF2B5EF4-FFF2-40B4-BE49-F238E27FC236}">
                <a16:creationId xmlns:a16="http://schemas.microsoft.com/office/drawing/2014/main" id="{299C87DD-E65F-46DF-B6DE-1B05F4E87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268413"/>
            <a:ext cx="5184775" cy="388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8578" name="Picture 2">
            <a:extLst>
              <a:ext uri="{FF2B5EF4-FFF2-40B4-BE49-F238E27FC236}">
                <a16:creationId xmlns:a16="http://schemas.microsoft.com/office/drawing/2014/main" id="{E29386A7-73E4-42B9-8BBD-CC20D6B67EBF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8579" name="Rectangle 3">
            <a:extLst>
              <a:ext uri="{FF2B5EF4-FFF2-40B4-BE49-F238E27FC236}">
                <a16:creationId xmlns:a16="http://schemas.microsoft.com/office/drawing/2014/main" id="{F634DD8D-5D9F-4408-8111-D76BABB5ED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/>
              <a:t>ADENSADORES POR GRAVIDADE EM ETAs E ETEs</a:t>
            </a:r>
          </a:p>
        </p:txBody>
      </p:sp>
      <p:pic>
        <p:nvPicPr>
          <p:cNvPr id="408582" name="Picture 6" descr="ETA 3 E 4 Lodo - SANASA 001">
            <a:extLst>
              <a:ext uri="{FF2B5EF4-FFF2-40B4-BE49-F238E27FC236}">
                <a16:creationId xmlns:a16="http://schemas.microsoft.com/office/drawing/2014/main" id="{76830E6E-5D9D-49E0-A5D9-786F1EB99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0200" y="2997200"/>
            <a:ext cx="4818063" cy="361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06" name="Picture 6" descr="ETA 3 E 4 Lodo - SANASA 016">
            <a:extLst>
              <a:ext uri="{FF2B5EF4-FFF2-40B4-BE49-F238E27FC236}">
                <a16:creationId xmlns:a16="http://schemas.microsoft.com/office/drawing/2014/main" id="{FDB5514C-4768-4D14-B3A4-DADDDC1A2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8038" y="2492375"/>
            <a:ext cx="5538787" cy="415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04" name="Picture 4" descr="ETA 3 E 4 Lodo - SANASA 015">
            <a:extLst>
              <a:ext uri="{FF2B5EF4-FFF2-40B4-BE49-F238E27FC236}">
                <a16:creationId xmlns:a16="http://schemas.microsoft.com/office/drawing/2014/main" id="{E6C2CA2A-7B7F-408E-A0C8-D78E9B063581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9388" y="908050"/>
            <a:ext cx="5184775" cy="38893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02" name="Picture 2">
            <a:extLst>
              <a:ext uri="{FF2B5EF4-FFF2-40B4-BE49-F238E27FC236}">
                <a16:creationId xmlns:a16="http://schemas.microsoft.com/office/drawing/2014/main" id="{94E186B8-6C3D-4CA9-B153-9B73F789B16B}"/>
              </a:ext>
            </a:extLst>
          </p:cNvPr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03" name="Rectangle 3">
            <a:extLst>
              <a:ext uri="{FF2B5EF4-FFF2-40B4-BE49-F238E27FC236}">
                <a16:creationId xmlns:a16="http://schemas.microsoft.com/office/drawing/2014/main" id="{A23AA2D1-AD17-4834-894E-C1604065BB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/>
              <a:t>ADENSADORES POR GRAVIDADE EM ETAs E ETEs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30" name="Picture 6" descr="ETA 3 E 4 Lodo - SANASA 019">
            <a:extLst>
              <a:ext uri="{FF2B5EF4-FFF2-40B4-BE49-F238E27FC236}">
                <a16:creationId xmlns:a16="http://schemas.microsoft.com/office/drawing/2014/main" id="{24C352AE-8E8E-433D-B19B-BE61DBC0A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650" y="836613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26" name="Picture 2">
            <a:extLst>
              <a:ext uri="{FF2B5EF4-FFF2-40B4-BE49-F238E27FC236}">
                <a16:creationId xmlns:a16="http://schemas.microsoft.com/office/drawing/2014/main" id="{DE03D545-F23C-42B1-B548-4BF63BD320FE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627" name="Rectangle 3">
            <a:extLst>
              <a:ext uri="{FF2B5EF4-FFF2-40B4-BE49-F238E27FC236}">
                <a16:creationId xmlns:a16="http://schemas.microsoft.com/office/drawing/2014/main" id="{E5A0FB8A-CB7B-40E1-95FE-0211394F91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/>
              <a:t>ADENSADORES POR GRAVIDADE EM ETAs E ETEs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678" name="Picture 6" descr="ETA 3 E 4 Lodo - SANASA 017">
            <a:extLst>
              <a:ext uri="{FF2B5EF4-FFF2-40B4-BE49-F238E27FC236}">
                <a16:creationId xmlns:a16="http://schemas.microsoft.com/office/drawing/2014/main" id="{84BD7075-E82D-4CB2-A25D-FF1DB7021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938" y="2636838"/>
            <a:ext cx="5394325" cy="404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676" name="Picture 4" descr="ETA 3 E 4 Lodo - SANASA 021">
            <a:extLst>
              <a:ext uri="{FF2B5EF4-FFF2-40B4-BE49-F238E27FC236}">
                <a16:creationId xmlns:a16="http://schemas.microsoft.com/office/drawing/2014/main" id="{9506D4C2-6C60-4D50-ADC6-A90820EF0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1557338"/>
            <a:ext cx="4824412" cy="361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674" name="Picture 2">
            <a:extLst>
              <a:ext uri="{FF2B5EF4-FFF2-40B4-BE49-F238E27FC236}">
                <a16:creationId xmlns:a16="http://schemas.microsoft.com/office/drawing/2014/main" id="{BC94AD1D-BEA2-4701-B6E4-E4F04D1C74F0}"/>
              </a:ext>
            </a:extLst>
          </p:cNvPr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2675" name="Rectangle 3">
            <a:extLst>
              <a:ext uri="{FF2B5EF4-FFF2-40B4-BE49-F238E27FC236}">
                <a16:creationId xmlns:a16="http://schemas.microsoft.com/office/drawing/2014/main" id="{5269E10B-8E92-441C-A9A6-0A1C2D8082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/>
              <a:t>ADENSADORES POR GRAVIDADE EM ETAs E ETEs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522" name="Picture 2">
            <a:extLst>
              <a:ext uri="{FF2B5EF4-FFF2-40B4-BE49-F238E27FC236}">
                <a16:creationId xmlns:a16="http://schemas.microsoft.com/office/drawing/2014/main" id="{B69BC614-5300-48AB-9D1B-89E029BA4455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3523" name="Rectangle 3">
            <a:extLst>
              <a:ext uri="{FF2B5EF4-FFF2-40B4-BE49-F238E27FC236}">
                <a16:creationId xmlns:a16="http://schemas.microsoft.com/office/drawing/2014/main" id="{7E158186-938D-47A7-88E2-0DBD979F31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260350"/>
            <a:ext cx="8662987" cy="1873250"/>
          </a:xfrm>
        </p:spPr>
        <p:txBody>
          <a:bodyPr/>
          <a:lstStyle/>
          <a:p>
            <a:r>
              <a:rPr lang="pt-BR" altLang="pt-BR" sz="4000"/>
              <a:t>PARÂMETROS DE PROJETO DE ADENSADORES POR GRAVIDADE EM ETAs E ETEs</a:t>
            </a:r>
          </a:p>
        </p:txBody>
      </p:sp>
      <p:graphicFrame>
        <p:nvGraphicFramePr>
          <p:cNvPr id="363524" name="Group 4">
            <a:extLst>
              <a:ext uri="{FF2B5EF4-FFF2-40B4-BE49-F238E27FC236}">
                <a16:creationId xmlns:a16="http://schemas.microsoft.com/office/drawing/2014/main" id="{B1891A15-E6C8-4E83-8926-D0C5457A77A2}"/>
              </a:ext>
            </a:extLst>
          </p:cNvPr>
          <p:cNvGraphicFramePr>
            <a:graphicFrameLocks noGrp="1"/>
          </p:cNvGraphicFramePr>
          <p:nvPr/>
        </p:nvGraphicFramePr>
        <p:xfrm>
          <a:off x="468313" y="2366963"/>
          <a:ext cx="8351837" cy="4305300"/>
        </p:xfrm>
        <a:graphic>
          <a:graphicData uri="http://schemas.openxmlformats.org/drawingml/2006/table">
            <a:tbl>
              <a:tblPr/>
              <a:tblGrid>
                <a:gridCol w="2784475">
                  <a:extLst>
                    <a:ext uri="{9D8B030D-6E8A-4147-A177-3AD203B41FA5}">
                      <a16:colId xmlns:a16="http://schemas.microsoft.com/office/drawing/2014/main" val="1273146864"/>
                    </a:ext>
                  </a:extLst>
                </a:gridCol>
                <a:gridCol w="2782887">
                  <a:extLst>
                    <a:ext uri="{9D8B030D-6E8A-4147-A177-3AD203B41FA5}">
                      <a16:colId xmlns:a16="http://schemas.microsoft.com/office/drawing/2014/main" val="2649117600"/>
                    </a:ext>
                  </a:extLst>
                </a:gridCol>
                <a:gridCol w="2784475">
                  <a:extLst>
                    <a:ext uri="{9D8B030D-6E8A-4147-A177-3AD203B41FA5}">
                      <a16:colId xmlns:a16="http://schemas.microsoft.com/office/drawing/2014/main" val="4288461466"/>
                    </a:ext>
                  </a:extLst>
                </a:gridCol>
              </a:tblGrid>
              <a:tr h="6778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Tipo de Lodo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Carga de Sólidos Aplicada (kg/m</a:t>
                      </a:r>
                      <a:r>
                        <a:rPr kumimoji="0" lang="pt-BR" altLang="pt-BR" sz="20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2</a:t>
                      </a: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/dia)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Teor de Sólidos no Lodo Adensado (%)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7430001"/>
                  </a:ext>
                </a:extLst>
              </a:tr>
              <a:tr h="6762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Lodo Primário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100 a 150 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5 a 10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0426125"/>
                  </a:ext>
                </a:extLst>
              </a:tr>
              <a:tr h="6778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Lodo Biológico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(Lodos Ativados)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20 a 40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2 a 3 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4648927"/>
                  </a:ext>
                </a:extLst>
              </a:tr>
              <a:tr h="6778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Primário mais Lodo Ativado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40 a 80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3 a 7 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2320116"/>
                  </a:ext>
                </a:extLst>
              </a:tr>
              <a:tr h="6762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Lodo Biológico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(Filtros Biológicos)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40 a 50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3 a 6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4497234"/>
                  </a:ext>
                </a:extLst>
              </a:tr>
              <a:tr h="6778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Primário mais Filtro Biológico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60 a 100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5 a 9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779705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546" name="Picture 2">
            <a:extLst>
              <a:ext uri="{FF2B5EF4-FFF2-40B4-BE49-F238E27FC236}">
                <a16:creationId xmlns:a16="http://schemas.microsoft.com/office/drawing/2014/main" id="{3BB32617-E7E1-41EF-9879-A5C3524E3937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4547" name="Rectangle 3">
            <a:extLst>
              <a:ext uri="{FF2B5EF4-FFF2-40B4-BE49-F238E27FC236}">
                <a16:creationId xmlns:a16="http://schemas.microsoft.com/office/drawing/2014/main" id="{72AA6D29-6219-4FD3-A170-36C69CCA6E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260350"/>
            <a:ext cx="8662987" cy="1873250"/>
          </a:xfrm>
        </p:spPr>
        <p:txBody>
          <a:bodyPr/>
          <a:lstStyle/>
          <a:p>
            <a:r>
              <a:rPr lang="pt-BR" altLang="pt-BR" sz="4000"/>
              <a:t>PARÂMETROS DE PROJETO DE ADENSADORES POR GRAVIDADE EM ETAs E ETEs</a:t>
            </a:r>
          </a:p>
        </p:txBody>
      </p:sp>
      <p:graphicFrame>
        <p:nvGraphicFramePr>
          <p:cNvPr id="364548" name="Group 4">
            <a:extLst>
              <a:ext uri="{FF2B5EF4-FFF2-40B4-BE49-F238E27FC236}">
                <a16:creationId xmlns:a16="http://schemas.microsoft.com/office/drawing/2014/main" id="{0AD6F2B2-2196-4785-9A7F-6E994AEFB816}"/>
              </a:ext>
            </a:extLst>
          </p:cNvPr>
          <p:cNvGraphicFramePr>
            <a:graphicFrameLocks noGrp="1"/>
          </p:cNvGraphicFramePr>
          <p:nvPr/>
        </p:nvGraphicFramePr>
        <p:xfrm>
          <a:off x="468313" y="2713038"/>
          <a:ext cx="8351837" cy="2733675"/>
        </p:xfrm>
        <a:graphic>
          <a:graphicData uri="http://schemas.openxmlformats.org/drawingml/2006/table">
            <a:tbl>
              <a:tblPr/>
              <a:tblGrid>
                <a:gridCol w="2784475">
                  <a:extLst>
                    <a:ext uri="{9D8B030D-6E8A-4147-A177-3AD203B41FA5}">
                      <a16:colId xmlns:a16="http://schemas.microsoft.com/office/drawing/2014/main" val="3453302848"/>
                    </a:ext>
                  </a:extLst>
                </a:gridCol>
                <a:gridCol w="2782887">
                  <a:extLst>
                    <a:ext uri="{9D8B030D-6E8A-4147-A177-3AD203B41FA5}">
                      <a16:colId xmlns:a16="http://schemas.microsoft.com/office/drawing/2014/main" val="2260681661"/>
                    </a:ext>
                  </a:extLst>
                </a:gridCol>
                <a:gridCol w="2784475">
                  <a:extLst>
                    <a:ext uri="{9D8B030D-6E8A-4147-A177-3AD203B41FA5}">
                      <a16:colId xmlns:a16="http://schemas.microsoft.com/office/drawing/2014/main" val="1896686459"/>
                    </a:ext>
                  </a:extLst>
                </a:gridCol>
              </a:tblGrid>
              <a:tr h="6778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Tipo de Lodo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Carga de Sólidos Aplicada (kg/m</a:t>
                      </a:r>
                      <a:r>
                        <a:rPr kumimoji="0" lang="pt-BR" altLang="pt-BR" sz="20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2</a:t>
                      </a: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/dia)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Teor de Sólidos no Lodo Adensado (%)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1352634"/>
                  </a:ext>
                </a:extLst>
              </a:tr>
              <a:tr h="6762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Hidróxidos de Alumínio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20 a 50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1,5 a 3,0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9676670"/>
                  </a:ext>
                </a:extLst>
              </a:tr>
              <a:tr h="6778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Hidróxidos de Ferro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20 a 50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1,5 a 3,0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3738229"/>
                  </a:ext>
                </a:extLst>
              </a:tr>
              <a:tr h="6778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Abrandamento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100 a 150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10 a 30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106292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722" name="Picture 2">
            <a:extLst>
              <a:ext uri="{FF2B5EF4-FFF2-40B4-BE49-F238E27FC236}">
                <a16:creationId xmlns:a16="http://schemas.microsoft.com/office/drawing/2014/main" id="{71F92DA5-9C94-4C47-AB0D-71724451C850}"/>
              </a:ext>
            </a:extLst>
          </p:cNvPr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4723" name="Rectangle 3">
            <a:extLst>
              <a:ext uri="{FF2B5EF4-FFF2-40B4-BE49-F238E27FC236}">
                <a16:creationId xmlns:a16="http://schemas.microsoft.com/office/drawing/2014/main" id="{88A789E8-CBAD-40D7-A5DF-D123DDBDD4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8662987" cy="1584325"/>
          </a:xfrm>
        </p:spPr>
        <p:txBody>
          <a:bodyPr/>
          <a:lstStyle/>
          <a:p>
            <a:r>
              <a:rPr lang="pt-BR" altLang="pt-BR"/>
              <a:t>ADENSADORES MECÂNICOS EM ETAs E ETEs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414726" name="ShockwaveFlash1" r:id="rId2" imgW="7920000" imgH="4968720"/>
        </mc:Choice>
        <mc:Fallback>
          <p:control name="ShockwaveFlash1" r:id="rId2" imgW="7920000" imgH="4968720">
            <p:pic>
              <p:nvPicPr>
                <p:cNvPr id="414724" name="ShockwaveFlash1">
                  <a:extLst>
                    <a:ext uri="{FF2B5EF4-FFF2-40B4-BE49-F238E27FC236}">
                      <a16:creationId xmlns:a16="http://schemas.microsoft.com/office/drawing/2014/main" id="{E65DCC90-1DBF-4E01-8CB5-F7EF5B558F7D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684213" y="1700213"/>
                  <a:ext cx="7920037" cy="4968875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902" name="Picture 6" descr="ETA Capivari (Sanasa) 052">
            <a:extLst>
              <a:ext uri="{FF2B5EF4-FFF2-40B4-BE49-F238E27FC236}">
                <a16:creationId xmlns:a16="http://schemas.microsoft.com/office/drawing/2014/main" id="{9A735A1B-B3CF-434F-AA6A-2823B960B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2133600"/>
            <a:ext cx="4797425" cy="359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899" name="Picture 3">
            <a:extLst>
              <a:ext uri="{FF2B5EF4-FFF2-40B4-BE49-F238E27FC236}">
                <a16:creationId xmlns:a16="http://schemas.microsoft.com/office/drawing/2014/main" id="{4B293FA8-8A26-44EC-B9FB-F7EA9722BF4F}"/>
              </a:ext>
            </a:extLst>
          </p:cNvPr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8900" name="Rectangle 4">
            <a:extLst>
              <a:ext uri="{FF2B5EF4-FFF2-40B4-BE49-F238E27FC236}">
                <a16:creationId xmlns:a16="http://schemas.microsoft.com/office/drawing/2014/main" id="{A3714293-9194-438F-B455-AF222F294A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450850"/>
            <a:ext cx="8785225" cy="1106488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Ctr="1"/>
          <a:lstStyle/>
          <a:p>
            <a:r>
              <a:rPr lang="pt-BR" altLang="pt-BR" sz="3600"/>
              <a:t>CONCEPÇÃO DO SISTEMA DE RECUPERAÇÃO DE ÁGUA DE LAVAGEM</a:t>
            </a:r>
          </a:p>
        </p:txBody>
      </p:sp>
      <p:graphicFrame>
        <p:nvGraphicFramePr>
          <p:cNvPr id="208903" name="Object 7">
            <a:extLst>
              <a:ext uri="{FF2B5EF4-FFF2-40B4-BE49-F238E27FC236}">
                <a16:creationId xmlns:a16="http://schemas.microsoft.com/office/drawing/2014/main" id="{E9A71C15-FD5D-4988-8B4B-F62F8FADFEA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27088" y="6021388"/>
          <a:ext cx="39116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14" name="Equation" r:id="rId5" imgW="3911400" imgH="469800" progId="Equation.3">
                  <p:embed/>
                </p:oleObj>
              </mc:Choice>
              <mc:Fallback>
                <p:oleObj name="Equation" r:id="rId5" imgW="3911400" imgH="4698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6021388"/>
                        <a:ext cx="3911600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8904" name="Object 8">
            <a:extLst>
              <a:ext uri="{FF2B5EF4-FFF2-40B4-BE49-F238E27FC236}">
                <a16:creationId xmlns:a16="http://schemas.microsoft.com/office/drawing/2014/main" id="{44DAA50F-FFB8-4A69-818F-52D0B80A275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51500" y="4868863"/>
          <a:ext cx="29718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15" name="Equation" r:id="rId7" imgW="2971800" imgH="469800" progId="Equation.3">
                  <p:embed/>
                </p:oleObj>
              </mc:Choice>
              <mc:Fallback>
                <p:oleObj name="Equation" r:id="rId7" imgW="2971800" imgH="4698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1500" y="4868863"/>
                        <a:ext cx="2971800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8905" name="Object 9">
            <a:extLst>
              <a:ext uri="{FF2B5EF4-FFF2-40B4-BE49-F238E27FC236}">
                <a16:creationId xmlns:a16="http://schemas.microsoft.com/office/drawing/2014/main" id="{6E317299-EDD3-4457-B3AA-91B85EE8CC9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767388" y="3716338"/>
          <a:ext cx="27432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16" name="Equation" r:id="rId9" imgW="2743200" imgH="469800" progId="Equation.3">
                  <p:embed/>
                </p:oleObj>
              </mc:Choice>
              <mc:Fallback>
                <p:oleObj name="Equation" r:id="rId9" imgW="2743200" imgH="4698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67388" y="3716338"/>
                        <a:ext cx="2743200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08906" name="AutoShape 10">
            <a:extLst>
              <a:ext uri="{FF2B5EF4-FFF2-40B4-BE49-F238E27FC236}">
                <a16:creationId xmlns:a16="http://schemas.microsoft.com/office/drawing/2014/main" id="{006F7BF5-FCC0-4D19-8509-10DEBFE436B9}"/>
              </a:ext>
            </a:extLst>
          </p:cNvPr>
          <p:cNvCxnSpPr>
            <a:cxnSpLocks noChangeShapeType="1"/>
            <a:stCxn id="0" idx="3"/>
            <a:endCxn id="0" idx="2"/>
          </p:cNvCxnSpPr>
          <p:nvPr/>
        </p:nvCxnSpPr>
        <p:spPr bwMode="auto">
          <a:xfrm flipV="1">
            <a:off x="4738688" y="5338763"/>
            <a:ext cx="2398712" cy="917575"/>
          </a:xfrm>
          <a:prstGeom prst="bentConnector2">
            <a:avLst/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8907" name="AutoShape 11">
            <a:extLst>
              <a:ext uri="{FF2B5EF4-FFF2-40B4-BE49-F238E27FC236}">
                <a16:creationId xmlns:a16="http://schemas.microsoft.com/office/drawing/2014/main" id="{5AE0D605-A36F-4BEF-8BAB-F4716FFDE274}"/>
              </a:ext>
            </a:extLst>
          </p:cNvPr>
          <p:cNvCxnSpPr>
            <a:cxnSpLocks noChangeShapeType="1"/>
            <a:stCxn id="0" idx="0"/>
            <a:endCxn id="0" idx="2"/>
          </p:cNvCxnSpPr>
          <p:nvPr/>
        </p:nvCxnSpPr>
        <p:spPr bwMode="auto">
          <a:xfrm rot="16200000">
            <a:off x="6796881" y="4526757"/>
            <a:ext cx="682625" cy="1588"/>
          </a:xfrm>
          <a:prstGeom prst="bentConnector3">
            <a:avLst>
              <a:gd name="adj1" fmla="val 50000"/>
            </a:avLst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208908" name="Object 12">
            <a:extLst>
              <a:ext uri="{FF2B5EF4-FFF2-40B4-BE49-F238E27FC236}">
                <a16:creationId xmlns:a16="http://schemas.microsoft.com/office/drawing/2014/main" id="{2B67E01E-EBF2-4DB2-BD09-DB57782AF8A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67400" y="2565400"/>
          <a:ext cx="23495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17" name="Equation" r:id="rId11" imgW="2349360" imgH="469800" progId="Equation.3">
                  <p:embed/>
                </p:oleObj>
              </mc:Choice>
              <mc:Fallback>
                <p:oleObj name="Equation" r:id="rId11" imgW="2349360" imgH="46980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2565400"/>
                        <a:ext cx="2349500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8909" name="Oval 13">
            <a:extLst>
              <a:ext uri="{FF2B5EF4-FFF2-40B4-BE49-F238E27FC236}">
                <a16:creationId xmlns:a16="http://schemas.microsoft.com/office/drawing/2014/main" id="{C2E34EE7-58EB-45DF-905F-C00A5B4EED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8625" y="2276475"/>
            <a:ext cx="3168650" cy="1008063"/>
          </a:xfrm>
          <a:prstGeom prst="ellipse">
            <a:avLst/>
          </a:prstGeom>
          <a:solidFill>
            <a:srgbClr val="F3FD33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ransition/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191" name="Picture 7" descr="ETA Cubatao 039">
            <a:extLst>
              <a:ext uri="{FF2B5EF4-FFF2-40B4-BE49-F238E27FC236}">
                <a16:creationId xmlns:a16="http://schemas.microsoft.com/office/drawing/2014/main" id="{87F2DE20-1E7B-4C52-A856-7E2D6A2A6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0200" y="2852738"/>
            <a:ext cx="4797425" cy="359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9190" name="Picture 6" descr="ETA Cubatao 038">
            <a:extLst>
              <a:ext uri="{FF2B5EF4-FFF2-40B4-BE49-F238E27FC236}">
                <a16:creationId xmlns:a16="http://schemas.microsoft.com/office/drawing/2014/main" id="{FDCA7533-A5E5-433D-BCF0-8B2AAED60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844675"/>
            <a:ext cx="4797425" cy="359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9187" name="Picture 3">
            <a:extLst>
              <a:ext uri="{FF2B5EF4-FFF2-40B4-BE49-F238E27FC236}">
                <a16:creationId xmlns:a16="http://schemas.microsoft.com/office/drawing/2014/main" id="{8DDF33A4-D870-49B9-AD7B-65C8C3589EE5}"/>
              </a:ext>
            </a:extLst>
          </p:cNvPr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9188" name="Rectangle 4">
            <a:extLst>
              <a:ext uri="{FF2B5EF4-FFF2-40B4-BE49-F238E27FC236}">
                <a16:creationId xmlns:a16="http://schemas.microsoft.com/office/drawing/2014/main" id="{3FBCDB05-145B-45E1-9CB6-11DEE5FF46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8662987" cy="1584325"/>
          </a:xfrm>
        </p:spPr>
        <p:txBody>
          <a:bodyPr/>
          <a:lstStyle/>
          <a:p>
            <a:r>
              <a:rPr lang="pt-BR" altLang="pt-BR"/>
              <a:t>ADENSADORES MECÂNICOS EM ETAs E ETEs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211" name="Picture 3" descr="ETA Cubatao 038">
            <a:extLst>
              <a:ext uri="{FF2B5EF4-FFF2-40B4-BE49-F238E27FC236}">
                <a16:creationId xmlns:a16="http://schemas.microsoft.com/office/drawing/2014/main" id="{25419E0A-6C29-4607-9AC9-177F1437A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844675"/>
            <a:ext cx="4797425" cy="359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0212" name="Picture 4">
            <a:extLst>
              <a:ext uri="{FF2B5EF4-FFF2-40B4-BE49-F238E27FC236}">
                <a16:creationId xmlns:a16="http://schemas.microsoft.com/office/drawing/2014/main" id="{5DA5403D-3193-4E19-A363-B4339AD30F80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0213" name="Rectangle 5">
            <a:extLst>
              <a:ext uri="{FF2B5EF4-FFF2-40B4-BE49-F238E27FC236}">
                <a16:creationId xmlns:a16="http://schemas.microsoft.com/office/drawing/2014/main" id="{E72EBDA6-7741-42DA-B764-E43F563B2B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8662987" cy="1584325"/>
          </a:xfrm>
        </p:spPr>
        <p:txBody>
          <a:bodyPr/>
          <a:lstStyle/>
          <a:p>
            <a:r>
              <a:rPr lang="pt-BR" altLang="pt-BR"/>
              <a:t>ADENSADORES MECÂNICOS EM ETAs E ETEs</a:t>
            </a:r>
          </a:p>
        </p:txBody>
      </p:sp>
      <p:pic>
        <p:nvPicPr>
          <p:cNvPr id="350214" name="Picture 6" descr="ETA Cubatao 037">
            <a:extLst>
              <a:ext uri="{FF2B5EF4-FFF2-40B4-BE49-F238E27FC236}">
                <a16:creationId xmlns:a16="http://schemas.microsoft.com/office/drawing/2014/main" id="{9D591585-96CA-4A2D-A430-FA612D38C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175" y="2852738"/>
            <a:ext cx="4797425" cy="359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238" name="Picture 6" descr="desidrataç╞o lodo 4-3-2 adensadores">
            <a:extLst>
              <a:ext uri="{FF2B5EF4-FFF2-40B4-BE49-F238E27FC236}">
                <a16:creationId xmlns:a16="http://schemas.microsoft.com/office/drawing/2014/main" id="{AA56AA7B-2D03-4198-AB80-46C9A8680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1844675"/>
            <a:ext cx="4797425" cy="359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1235" name="Picture 3">
            <a:extLst>
              <a:ext uri="{FF2B5EF4-FFF2-40B4-BE49-F238E27FC236}">
                <a16:creationId xmlns:a16="http://schemas.microsoft.com/office/drawing/2014/main" id="{BEC9DBBE-F471-4F20-8197-49DA1A58F8BE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1236" name="Rectangle 4">
            <a:extLst>
              <a:ext uri="{FF2B5EF4-FFF2-40B4-BE49-F238E27FC236}">
                <a16:creationId xmlns:a16="http://schemas.microsoft.com/office/drawing/2014/main" id="{E25AB663-2BE7-4F95-8497-B18E49C46D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8662987" cy="1584325"/>
          </a:xfrm>
        </p:spPr>
        <p:txBody>
          <a:bodyPr/>
          <a:lstStyle/>
          <a:p>
            <a:r>
              <a:rPr lang="pt-BR" altLang="pt-BR"/>
              <a:t>ADENSADORES MECÂNICOS EM ETAs E ETEs</a:t>
            </a:r>
          </a:p>
        </p:txBody>
      </p:sp>
      <p:pic>
        <p:nvPicPr>
          <p:cNvPr id="351239" name="Picture 7" descr="Eta Alto Tiete ETEP 028">
            <a:extLst>
              <a:ext uri="{FF2B5EF4-FFF2-40B4-BE49-F238E27FC236}">
                <a16:creationId xmlns:a16="http://schemas.microsoft.com/office/drawing/2014/main" id="{17660049-9D29-43DF-9586-EE5A05855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0200" y="2997200"/>
            <a:ext cx="4797425" cy="359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746" name="Picture 2">
            <a:extLst>
              <a:ext uri="{FF2B5EF4-FFF2-40B4-BE49-F238E27FC236}">
                <a16:creationId xmlns:a16="http://schemas.microsoft.com/office/drawing/2014/main" id="{1FF11AA8-FA40-4FDB-8400-88A6AE88EB9C}"/>
              </a:ext>
            </a:extLst>
          </p:cNvPr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5747" name="Rectangle 3">
            <a:extLst>
              <a:ext uri="{FF2B5EF4-FFF2-40B4-BE49-F238E27FC236}">
                <a16:creationId xmlns:a16="http://schemas.microsoft.com/office/drawing/2014/main" id="{6397D9A1-EFCE-4289-8429-67D16D418C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8662987" cy="1584325"/>
          </a:xfrm>
        </p:spPr>
        <p:txBody>
          <a:bodyPr/>
          <a:lstStyle/>
          <a:p>
            <a:r>
              <a:rPr lang="pt-BR" altLang="pt-BR"/>
              <a:t>ADENSADORES MECÂNICOS EM ETAs E ETEs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415752" name="ShockwaveFlash1" r:id="rId2" imgW="7920000" imgH="5111640"/>
        </mc:Choice>
        <mc:Fallback>
          <p:control name="ShockwaveFlash1" r:id="rId2" imgW="7920000" imgH="5111640">
            <p:pic>
              <p:nvPicPr>
                <p:cNvPr id="415750" name="ShockwaveFlash1">
                  <a:extLst>
                    <a:ext uri="{FF2B5EF4-FFF2-40B4-BE49-F238E27FC236}">
                      <a16:creationId xmlns:a16="http://schemas.microsoft.com/office/drawing/2014/main" id="{E4F24B26-453D-49BB-82FA-099379596AD8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611188" y="1557338"/>
                  <a:ext cx="7920037" cy="511175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06" name="Picture 6" descr="ETA Capivari (Ensaios de desidratacao) - SANASA 009">
            <a:extLst>
              <a:ext uri="{FF2B5EF4-FFF2-40B4-BE49-F238E27FC236}">
                <a16:creationId xmlns:a16="http://schemas.microsoft.com/office/drawing/2014/main" id="{7ABE0A29-1960-4BCB-8F05-18E024F41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1916113"/>
            <a:ext cx="4797425" cy="359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03" name="Picture 3">
            <a:extLst>
              <a:ext uri="{FF2B5EF4-FFF2-40B4-BE49-F238E27FC236}">
                <a16:creationId xmlns:a16="http://schemas.microsoft.com/office/drawing/2014/main" id="{33C186E8-15A7-47DB-A444-B2811DADBFB4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04" name="Rectangle 4">
            <a:extLst>
              <a:ext uri="{FF2B5EF4-FFF2-40B4-BE49-F238E27FC236}">
                <a16:creationId xmlns:a16="http://schemas.microsoft.com/office/drawing/2014/main" id="{4E9BBFB2-B22F-47F6-A6E4-31C5F31DA0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8662987" cy="1584325"/>
          </a:xfrm>
        </p:spPr>
        <p:txBody>
          <a:bodyPr/>
          <a:lstStyle/>
          <a:p>
            <a:r>
              <a:rPr lang="pt-BR" altLang="pt-BR"/>
              <a:t>ADENSADORES MECÂNICOS EM ETAs E ETEs</a:t>
            </a:r>
          </a:p>
        </p:txBody>
      </p:sp>
      <p:pic>
        <p:nvPicPr>
          <p:cNvPr id="358407" name="Picture 7" descr="ETA Capivari (Ensaios de desidratacao) - SANASA 011">
            <a:extLst>
              <a:ext uri="{FF2B5EF4-FFF2-40B4-BE49-F238E27FC236}">
                <a16:creationId xmlns:a16="http://schemas.microsoft.com/office/drawing/2014/main" id="{4808199F-206C-4B62-9207-BA884E6F5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175" y="2924175"/>
            <a:ext cx="4797425" cy="359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426" name="Picture 2" descr="ETA Capivari (Ensaios de desidratacao) - SANASA 009">
            <a:extLst>
              <a:ext uri="{FF2B5EF4-FFF2-40B4-BE49-F238E27FC236}">
                <a16:creationId xmlns:a16="http://schemas.microsoft.com/office/drawing/2014/main" id="{7828A19A-C470-4D6A-BEA1-8940F7A8E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1916113"/>
            <a:ext cx="4797425" cy="359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9427" name="Picture 3">
            <a:extLst>
              <a:ext uri="{FF2B5EF4-FFF2-40B4-BE49-F238E27FC236}">
                <a16:creationId xmlns:a16="http://schemas.microsoft.com/office/drawing/2014/main" id="{1802594D-6852-439F-ABCA-6345146D8E62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9428" name="Rectangle 4">
            <a:extLst>
              <a:ext uri="{FF2B5EF4-FFF2-40B4-BE49-F238E27FC236}">
                <a16:creationId xmlns:a16="http://schemas.microsoft.com/office/drawing/2014/main" id="{4A49F83D-82EF-4607-844D-9953EB6222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8662987" cy="1584325"/>
          </a:xfrm>
        </p:spPr>
        <p:txBody>
          <a:bodyPr/>
          <a:lstStyle/>
          <a:p>
            <a:r>
              <a:rPr lang="pt-BR" altLang="pt-BR"/>
              <a:t>ADENSADORES MECÂNICOS EM ETAs E ETEs</a:t>
            </a:r>
          </a:p>
        </p:txBody>
      </p:sp>
      <p:pic>
        <p:nvPicPr>
          <p:cNvPr id="359430" name="Picture 6" descr="ETA Capivari (Ensaios de desidratacao) - SANASA 023">
            <a:extLst>
              <a:ext uri="{FF2B5EF4-FFF2-40B4-BE49-F238E27FC236}">
                <a16:creationId xmlns:a16="http://schemas.microsoft.com/office/drawing/2014/main" id="{D625663D-984E-49C0-A2BB-05C12FA75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4300" y="2924175"/>
            <a:ext cx="4797425" cy="359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570" name="Picture 2">
            <a:extLst>
              <a:ext uri="{FF2B5EF4-FFF2-40B4-BE49-F238E27FC236}">
                <a16:creationId xmlns:a16="http://schemas.microsoft.com/office/drawing/2014/main" id="{3AF89839-7B5A-4547-91C7-7FB12999CCA5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5571" name="Rectangle 3">
            <a:extLst>
              <a:ext uri="{FF2B5EF4-FFF2-40B4-BE49-F238E27FC236}">
                <a16:creationId xmlns:a16="http://schemas.microsoft.com/office/drawing/2014/main" id="{F6040DC0-7539-4086-B265-58EFDFAE1B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8662987" cy="1873250"/>
          </a:xfrm>
        </p:spPr>
        <p:txBody>
          <a:bodyPr/>
          <a:lstStyle/>
          <a:p>
            <a:r>
              <a:rPr lang="pt-BR" altLang="pt-BR" sz="3600"/>
              <a:t>PARÂMETROS DE PROJETO DE ADENSADORES MECÂNICOS DE ESTEIRA EM ETAs E ETEs</a:t>
            </a:r>
          </a:p>
        </p:txBody>
      </p:sp>
      <p:graphicFrame>
        <p:nvGraphicFramePr>
          <p:cNvPr id="365572" name="Group 4">
            <a:extLst>
              <a:ext uri="{FF2B5EF4-FFF2-40B4-BE49-F238E27FC236}">
                <a16:creationId xmlns:a16="http://schemas.microsoft.com/office/drawing/2014/main" id="{865A52D9-BAC0-46FC-82FD-F75195BAB524}"/>
              </a:ext>
            </a:extLst>
          </p:cNvPr>
          <p:cNvGraphicFramePr>
            <a:graphicFrameLocks noGrp="1"/>
          </p:cNvGraphicFramePr>
          <p:nvPr/>
        </p:nvGraphicFramePr>
        <p:xfrm>
          <a:off x="468313" y="2060575"/>
          <a:ext cx="8351837" cy="3470275"/>
        </p:xfrm>
        <a:graphic>
          <a:graphicData uri="http://schemas.openxmlformats.org/drawingml/2006/table">
            <a:tbl>
              <a:tblPr/>
              <a:tblGrid>
                <a:gridCol w="2784475">
                  <a:extLst>
                    <a:ext uri="{9D8B030D-6E8A-4147-A177-3AD203B41FA5}">
                      <a16:colId xmlns:a16="http://schemas.microsoft.com/office/drawing/2014/main" val="837784838"/>
                    </a:ext>
                  </a:extLst>
                </a:gridCol>
                <a:gridCol w="2782887">
                  <a:extLst>
                    <a:ext uri="{9D8B030D-6E8A-4147-A177-3AD203B41FA5}">
                      <a16:colId xmlns:a16="http://schemas.microsoft.com/office/drawing/2014/main" val="1715112863"/>
                    </a:ext>
                  </a:extLst>
                </a:gridCol>
                <a:gridCol w="2784475">
                  <a:extLst>
                    <a:ext uri="{9D8B030D-6E8A-4147-A177-3AD203B41FA5}">
                      <a16:colId xmlns:a16="http://schemas.microsoft.com/office/drawing/2014/main" val="4092345985"/>
                    </a:ext>
                  </a:extLst>
                </a:gridCol>
              </a:tblGrid>
              <a:tr h="6778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Largura da esteira (metros)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Carga Hidráulica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(L/s)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Carga Hidráulica (L/m.min)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5574333"/>
                  </a:ext>
                </a:extLst>
              </a:tr>
              <a:tr h="6762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1,0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6,0 a 16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380 a 960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4662864"/>
                  </a:ext>
                </a:extLst>
              </a:tr>
              <a:tr h="6778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1,5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9,5 a 24,0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380 a 960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3000383"/>
                  </a:ext>
                </a:extLst>
              </a:tr>
              <a:tr h="6778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2,0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12,7 a 32,0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380 a 960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137541"/>
                  </a:ext>
                </a:extLst>
              </a:tr>
              <a:tr h="6762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3,0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18,0 a 47,0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380 a 960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6415471"/>
                  </a:ext>
                </a:extLst>
              </a:tr>
            </a:tbl>
          </a:graphicData>
        </a:graphic>
      </p:graphicFrame>
      <p:sp>
        <p:nvSpPr>
          <p:cNvPr id="365602" name="Text Box 34">
            <a:extLst>
              <a:ext uri="{FF2B5EF4-FFF2-40B4-BE49-F238E27FC236}">
                <a16:creationId xmlns:a16="http://schemas.microsoft.com/office/drawing/2014/main" id="{AE5C6649-A1C1-4F14-9110-91F6485B09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650" y="5589588"/>
            <a:ext cx="7653338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Na ausência de dados experimentais, a carga de sólidos deve situar-se entre de 200 a 600 kg/m/h e vazão hidráulica em torno de 800 L/m/min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259" name="Picture 3">
            <a:extLst>
              <a:ext uri="{FF2B5EF4-FFF2-40B4-BE49-F238E27FC236}">
                <a16:creationId xmlns:a16="http://schemas.microsoft.com/office/drawing/2014/main" id="{1916D7BF-7355-4D74-9DAE-278839C96A95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2260" name="Rectangle 4">
            <a:extLst>
              <a:ext uri="{FF2B5EF4-FFF2-40B4-BE49-F238E27FC236}">
                <a16:creationId xmlns:a16="http://schemas.microsoft.com/office/drawing/2014/main" id="{DBF542B7-A8FB-447D-B0F5-15A60D2CF2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188913"/>
            <a:ext cx="8662987" cy="1584325"/>
          </a:xfrm>
        </p:spPr>
        <p:txBody>
          <a:bodyPr/>
          <a:lstStyle/>
          <a:p>
            <a:r>
              <a:rPr lang="pt-BR" altLang="pt-BR" sz="4000"/>
              <a:t>ADENSADORES POR FLOTAÇÃO POR AR DISSOLVIDO EM ETAs E ETEs</a:t>
            </a:r>
          </a:p>
        </p:txBody>
      </p:sp>
      <p:pic>
        <p:nvPicPr>
          <p:cNvPr id="352262" name="Picture 6" descr="ETE Barueri - Flotador por Ar Dissolvido">
            <a:extLst>
              <a:ext uri="{FF2B5EF4-FFF2-40B4-BE49-F238E27FC236}">
                <a16:creationId xmlns:a16="http://schemas.microsoft.com/office/drawing/2014/main" id="{DD6E6ADB-C0B9-493E-B475-EAA498D97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844675"/>
            <a:ext cx="5113338" cy="342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2264" name="Picture 8" descr="ETE Barueri - Flotador por Ar Dissolvido 1">
            <a:extLst>
              <a:ext uri="{FF2B5EF4-FFF2-40B4-BE49-F238E27FC236}">
                <a16:creationId xmlns:a16="http://schemas.microsoft.com/office/drawing/2014/main" id="{9BBC0046-527B-45F9-BBDD-0528F3C19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275" y="3260725"/>
            <a:ext cx="5089525" cy="340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282" name="Picture 2">
            <a:extLst>
              <a:ext uri="{FF2B5EF4-FFF2-40B4-BE49-F238E27FC236}">
                <a16:creationId xmlns:a16="http://schemas.microsoft.com/office/drawing/2014/main" id="{0567C9C7-198E-4DDF-ADDE-353C3A323BC7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3283" name="Rectangle 3">
            <a:extLst>
              <a:ext uri="{FF2B5EF4-FFF2-40B4-BE49-F238E27FC236}">
                <a16:creationId xmlns:a16="http://schemas.microsoft.com/office/drawing/2014/main" id="{4FA9AD83-84B2-4A39-88F4-2186F83CF5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188913"/>
            <a:ext cx="8662987" cy="1584325"/>
          </a:xfrm>
        </p:spPr>
        <p:txBody>
          <a:bodyPr/>
          <a:lstStyle/>
          <a:p>
            <a:r>
              <a:rPr lang="pt-BR" altLang="pt-BR" sz="4000"/>
              <a:t>ADENSADORES POR FLOTAÇÃO POR AR DISSOLVIDO EM ETAs E ETEs</a:t>
            </a:r>
          </a:p>
        </p:txBody>
      </p:sp>
      <p:pic>
        <p:nvPicPr>
          <p:cNvPr id="353285" name="Picture 5" descr="ETE Barueri - Flotador por Ar Dissolvido 1">
            <a:extLst>
              <a:ext uri="{FF2B5EF4-FFF2-40B4-BE49-F238E27FC236}">
                <a16:creationId xmlns:a16="http://schemas.microsoft.com/office/drawing/2014/main" id="{3C25A8D7-A0DE-470D-8CC2-90D25D58E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773238"/>
            <a:ext cx="5089525" cy="340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3286" name="Picture 6" descr="ETE Barueri - Flotador por Ar Dissolvido 2">
            <a:extLst>
              <a:ext uri="{FF2B5EF4-FFF2-40B4-BE49-F238E27FC236}">
                <a16:creationId xmlns:a16="http://schemas.microsoft.com/office/drawing/2014/main" id="{811704D8-42AB-4CE1-81D7-4B4D5F0FA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738" y="2997200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306" name="Picture 2">
            <a:extLst>
              <a:ext uri="{FF2B5EF4-FFF2-40B4-BE49-F238E27FC236}">
                <a16:creationId xmlns:a16="http://schemas.microsoft.com/office/drawing/2014/main" id="{73A73E29-8DA3-467F-86A1-EA665BF7F50D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4307" name="Rectangle 3">
            <a:extLst>
              <a:ext uri="{FF2B5EF4-FFF2-40B4-BE49-F238E27FC236}">
                <a16:creationId xmlns:a16="http://schemas.microsoft.com/office/drawing/2014/main" id="{289525DF-4C74-4014-8610-D1AE2DE1D6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188913"/>
            <a:ext cx="8662987" cy="1584325"/>
          </a:xfrm>
        </p:spPr>
        <p:txBody>
          <a:bodyPr/>
          <a:lstStyle/>
          <a:p>
            <a:r>
              <a:rPr lang="pt-BR" altLang="pt-BR" sz="4000"/>
              <a:t>ADENSADORES POR FLOTAÇÃO POR AR DISSOLVIDO EM ETAs E ETEs</a:t>
            </a:r>
          </a:p>
        </p:txBody>
      </p:sp>
      <p:pic>
        <p:nvPicPr>
          <p:cNvPr id="354308" name="Picture 4" descr="ETE Barueri - Flotador por Ar Dissolvido 1">
            <a:extLst>
              <a:ext uri="{FF2B5EF4-FFF2-40B4-BE49-F238E27FC236}">
                <a16:creationId xmlns:a16="http://schemas.microsoft.com/office/drawing/2014/main" id="{0D1F5874-C0D6-4996-8061-702915AC3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773238"/>
            <a:ext cx="5089525" cy="340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4310" name="Picture 6" descr="ETE Barueri - Flotador por Ar Dissolvido 3">
            <a:extLst>
              <a:ext uri="{FF2B5EF4-FFF2-40B4-BE49-F238E27FC236}">
                <a16:creationId xmlns:a16="http://schemas.microsoft.com/office/drawing/2014/main" id="{B879FC74-99E9-4DA5-B141-D1C766BDD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175" y="2997200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3" name="Picture 3">
            <a:extLst>
              <a:ext uri="{FF2B5EF4-FFF2-40B4-BE49-F238E27FC236}">
                <a16:creationId xmlns:a16="http://schemas.microsoft.com/office/drawing/2014/main" id="{2971E2F6-23E1-489D-9D7F-A1622A035F89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9924" name="Rectangle 4">
            <a:extLst>
              <a:ext uri="{FF2B5EF4-FFF2-40B4-BE49-F238E27FC236}">
                <a16:creationId xmlns:a16="http://schemas.microsoft.com/office/drawing/2014/main" id="{BA34EA3A-FA59-40B0-9986-5EC0C02D7F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146050"/>
            <a:ext cx="8785225" cy="1655763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Ctr="1"/>
          <a:lstStyle/>
          <a:p>
            <a:r>
              <a:rPr lang="pt-BR" altLang="pt-BR" sz="3600"/>
              <a:t>CONCEPÇÃO DO SISTEMA DE RECUPERAÇÃO DE ÁGUA DE LAVAGEM</a:t>
            </a:r>
          </a:p>
        </p:txBody>
      </p:sp>
      <p:grpSp>
        <p:nvGrpSpPr>
          <p:cNvPr id="209965" name="Group 45">
            <a:extLst>
              <a:ext uri="{FF2B5EF4-FFF2-40B4-BE49-F238E27FC236}">
                <a16:creationId xmlns:a16="http://schemas.microsoft.com/office/drawing/2014/main" id="{8B78EFF0-4D80-41B1-9761-E636F975DFA2}"/>
              </a:ext>
            </a:extLst>
          </p:cNvPr>
          <p:cNvGrpSpPr>
            <a:grpSpLocks/>
          </p:cNvGrpSpPr>
          <p:nvPr/>
        </p:nvGrpSpPr>
        <p:grpSpPr bwMode="auto">
          <a:xfrm>
            <a:off x="666750" y="1700213"/>
            <a:ext cx="8208963" cy="4911725"/>
            <a:chOff x="420" y="1071"/>
            <a:chExt cx="5171" cy="3094"/>
          </a:xfrm>
        </p:grpSpPr>
        <p:sp>
          <p:nvSpPr>
            <p:cNvPr id="209933" name="Line 13">
              <a:extLst>
                <a:ext uri="{FF2B5EF4-FFF2-40B4-BE49-F238E27FC236}">
                  <a16:creationId xmlns:a16="http://schemas.microsoft.com/office/drawing/2014/main" id="{457B6D96-0CB5-4449-AE0F-0D94D9A055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0" y="3712"/>
              <a:ext cx="5171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09934" name="Line 14">
              <a:extLst>
                <a:ext uri="{FF2B5EF4-FFF2-40B4-BE49-F238E27FC236}">
                  <a16:creationId xmlns:a16="http://schemas.microsoft.com/office/drawing/2014/main" id="{D9E27027-DCAF-405D-8360-93FF577FBB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2" y="1417"/>
              <a:ext cx="0" cy="249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09935" name="Rectangle 15">
              <a:extLst>
                <a:ext uri="{FF2B5EF4-FFF2-40B4-BE49-F238E27FC236}">
                  <a16:creationId xmlns:a16="http://schemas.microsoft.com/office/drawing/2014/main" id="{78F2582D-36B7-4A13-B405-CB8959A90D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" y="1670"/>
              <a:ext cx="272" cy="2042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09936" name="Rectangle 16">
              <a:extLst>
                <a:ext uri="{FF2B5EF4-FFF2-40B4-BE49-F238E27FC236}">
                  <a16:creationId xmlns:a16="http://schemas.microsoft.com/office/drawing/2014/main" id="{90127671-D992-45BD-9117-7E24E82137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7" y="1670"/>
              <a:ext cx="272" cy="2042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09937" name="Rectangle 17">
              <a:extLst>
                <a:ext uri="{FF2B5EF4-FFF2-40B4-BE49-F238E27FC236}">
                  <a16:creationId xmlns:a16="http://schemas.microsoft.com/office/drawing/2014/main" id="{3DF162A6-34ED-472B-A4E8-2AC46C9F46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1" y="1670"/>
              <a:ext cx="272" cy="2042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09938" name="Rectangle 18">
              <a:extLst>
                <a:ext uri="{FF2B5EF4-FFF2-40B4-BE49-F238E27FC236}">
                  <a16:creationId xmlns:a16="http://schemas.microsoft.com/office/drawing/2014/main" id="{76D335DB-AFEA-4AAC-A0D5-78694164CB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2" y="1670"/>
              <a:ext cx="272" cy="2042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09939" name="Rectangle 19">
              <a:extLst>
                <a:ext uri="{FF2B5EF4-FFF2-40B4-BE49-F238E27FC236}">
                  <a16:creationId xmlns:a16="http://schemas.microsoft.com/office/drawing/2014/main" id="{ED42F3BE-5B7C-420B-B8EF-7BA2152096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4" y="1670"/>
              <a:ext cx="272" cy="2042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09940" name="Line 20">
              <a:extLst>
                <a:ext uri="{FF2B5EF4-FFF2-40B4-BE49-F238E27FC236}">
                  <a16:creationId xmlns:a16="http://schemas.microsoft.com/office/drawing/2014/main" id="{98226359-E67F-4D84-B41B-6A5744B83F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2" y="3938"/>
              <a:ext cx="0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09942" name="Line 22">
              <a:extLst>
                <a:ext uri="{FF2B5EF4-FFF2-40B4-BE49-F238E27FC236}">
                  <a16:creationId xmlns:a16="http://schemas.microsoft.com/office/drawing/2014/main" id="{5C59ECB9-2462-4B99-8FCE-BABF2B0FC2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67" y="3930"/>
              <a:ext cx="0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09944" name="Line 24">
              <a:extLst>
                <a:ext uri="{FF2B5EF4-FFF2-40B4-BE49-F238E27FC236}">
                  <a16:creationId xmlns:a16="http://schemas.microsoft.com/office/drawing/2014/main" id="{B1016DEC-56CE-4F8C-A880-41478A2078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35" y="3921"/>
              <a:ext cx="0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09946" name="Line 26">
              <a:extLst>
                <a:ext uri="{FF2B5EF4-FFF2-40B4-BE49-F238E27FC236}">
                  <a16:creationId xmlns:a16="http://schemas.microsoft.com/office/drawing/2014/main" id="{D6CFE2E9-266B-441E-AC45-C4A8790C08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97" y="3930"/>
              <a:ext cx="0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09947" name="Line 27">
              <a:extLst>
                <a:ext uri="{FF2B5EF4-FFF2-40B4-BE49-F238E27FC236}">
                  <a16:creationId xmlns:a16="http://schemas.microsoft.com/office/drawing/2014/main" id="{F219BFD4-8597-4CFE-83DD-721F322054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58" y="3921"/>
              <a:ext cx="0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09949" name="Line 29">
              <a:extLst>
                <a:ext uri="{FF2B5EF4-FFF2-40B4-BE49-F238E27FC236}">
                  <a16:creationId xmlns:a16="http://schemas.microsoft.com/office/drawing/2014/main" id="{C030BDD1-93C8-4F95-9E49-65DAC27CA1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20" y="3912"/>
              <a:ext cx="0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09950" name="Rectangle 30">
              <a:extLst>
                <a:ext uri="{FF2B5EF4-FFF2-40B4-BE49-F238E27FC236}">
                  <a16:creationId xmlns:a16="http://schemas.microsoft.com/office/drawing/2014/main" id="{C84351D7-5662-422F-B3CA-CC4C2ECDA4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5" y="1670"/>
              <a:ext cx="272" cy="2042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09951" name="Line 31">
              <a:extLst>
                <a:ext uri="{FF2B5EF4-FFF2-40B4-BE49-F238E27FC236}">
                  <a16:creationId xmlns:a16="http://schemas.microsoft.com/office/drawing/2014/main" id="{073F84CA-4E5A-4A3E-A3E9-348C711CF7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1" y="4029"/>
              <a:ext cx="462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09952" name="Text Box 32">
              <a:extLst>
                <a:ext uri="{FF2B5EF4-FFF2-40B4-BE49-F238E27FC236}">
                  <a16:creationId xmlns:a16="http://schemas.microsoft.com/office/drawing/2014/main" id="{50977CB5-0162-467C-BF70-20570D97ED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3" y="3786"/>
              <a:ext cx="55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>
                  <a:latin typeface="Garamond" panose="02020404030301010803" pitchFamily="18" charset="0"/>
                </a:rPr>
                <a:t>4 horas</a:t>
              </a:r>
            </a:p>
          </p:txBody>
        </p:sp>
        <p:sp>
          <p:nvSpPr>
            <p:cNvPr id="209953" name="Text Box 33">
              <a:extLst>
                <a:ext uri="{FF2B5EF4-FFF2-40B4-BE49-F238E27FC236}">
                  <a16:creationId xmlns:a16="http://schemas.microsoft.com/office/drawing/2014/main" id="{24753965-0CD5-43C1-A0C0-E1E73EDE3E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00" y="3793"/>
              <a:ext cx="55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>
                  <a:latin typeface="Garamond" panose="02020404030301010803" pitchFamily="18" charset="0"/>
                </a:rPr>
                <a:t>4 horas</a:t>
              </a:r>
            </a:p>
          </p:txBody>
        </p:sp>
        <p:sp>
          <p:nvSpPr>
            <p:cNvPr id="209954" name="Text Box 34">
              <a:extLst>
                <a:ext uri="{FF2B5EF4-FFF2-40B4-BE49-F238E27FC236}">
                  <a16:creationId xmlns:a16="http://schemas.microsoft.com/office/drawing/2014/main" id="{EE28F7F7-F098-4ACE-8011-0DA3520666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23" y="3793"/>
              <a:ext cx="55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>
                  <a:latin typeface="Garamond" panose="02020404030301010803" pitchFamily="18" charset="0"/>
                </a:rPr>
                <a:t>4 horas</a:t>
              </a:r>
            </a:p>
          </p:txBody>
        </p:sp>
        <p:sp>
          <p:nvSpPr>
            <p:cNvPr id="209955" name="Text Box 35">
              <a:extLst>
                <a:ext uri="{FF2B5EF4-FFF2-40B4-BE49-F238E27FC236}">
                  <a16:creationId xmlns:a16="http://schemas.microsoft.com/office/drawing/2014/main" id="{6D4E1969-059E-4E49-AE49-96419A0DAB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30" y="3793"/>
              <a:ext cx="55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>
                  <a:latin typeface="Garamond" panose="02020404030301010803" pitchFamily="18" charset="0"/>
                </a:rPr>
                <a:t>4 horas</a:t>
              </a:r>
            </a:p>
          </p:txBody>
        </p:sp>
        <p:sp>
          <p:nvSpPr>
            <p:cNvPr id="209956" name="Text Box 36">
              <a:extLst>
                <a:ext uri="{FF2B5EF4-FFF2-40B4-BE49-F238E27FC236}">
                  <a16:creationId xmlns:a16="http://schemas.microsoft.com/office/drawing/2014/main" id="{CB55EE14-E33A-4835-9550-7B659D6963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7" y="3793"/>
              <a:ext cx="55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>
                  <a:latin typeface="Garamond" panose="02020404030301010803" pitchFamily="18" charset="0"/>
                </a:rPr>
                <a:t>4 horas</a:t>
              </a:r>
            </a:p>
          </p:txBody>
        </p:sp>
        <p:sp>
          <p:nvSpPr>
            <p:cNvPr id="209957" name="Text Box 37">
              <a:extLst>
                <a:ext uri="{FF2B5EF4-FFF2-40B4-BE49-F238E27FC236}">
                  <a16:creationId xmlns:a16="http://schemas.microsoft.com/office/drawing/2014/main" id="{F4AB35E2-7EE7-4C22-BDA6-9D5B203AE0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0" y="1071"/>
              <a:ext cx="1012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pt-BR" altLang="pt-BR" sz="2400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anose="02020404030301010803" pitchFamily="18" charset="0"/>
                </a:rPr>
                <a:t>20 minutos</a:t>
              </a:r>
            </a:p>
            <a:p>
              <a:pPr algn="ctr"/>
              <a:r>
                <a:rPr lang="pt-BR" altLang="pt-BR" sz="2400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anose="02020404030301010803" pitchFamily="18" charset="0"/>
                </a:rPr>
                <a:t>163,33 l/s</a:t>
              </a:r>
            </a:p>
          </p:txBody>
        </p:sp>
        <p:cxnSp>
          <p:nvCxnSpPr>
            <p:cNvPr id="209958" name="AutoShape 38">
              <a:extLst>
                <a:ext uri="{FF2B5EF4-FFF2-40B4-BE49-F238E27FC236}">
                  <a16:creationId xmlns:a16="http://schemas.microsoft.com/office/drawing/2014/main" id="{0C0F9FAE-F16E-4B93-8095-CBC9F00C4346}"/>
                </a:ext>
              </a:extLst>
            </p:cNvPr>
            <p:cNvCxnSpPr>
              <a:cxnSpLocks noChangeShapeType="1"/>
              <a:stCxn id="209957" idx="1"/>
              <a:endCxn id="209935" idx="0"/>
            </p:cNvCxnSpPr>
            <p:nvPr/>
          </p:nvCxnSpPr>
          <p:spPr bwMode="auto">
            <a:xfrm rot="10800000" flipV="1">
              <a:off x="611" y="1330"/>
              <a:ext cx="1669" cy="340"/>
            </a:xfrm>
            <a:prstGeom prst="curvedConnector2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9959" name="AutoShape 39">
              <a:extLst>
                <a:ext uri="{FF2B5EF4-FFF2-40B4-BE49-F238E27FC236}">
                  <a16:creationId xmlns:a16="http://schemas.microsoft.com/office/drawing/2014/main" id="{E84F4372-7F33-4DE9-8651-11A757F622E3}"/>
                </a:ext>
              </a:extLst>
            </p:cNvPr>
            <p:cNvCxnSpPr>
              <a:cxnSpLocks noChangeShapeType="1"/>
              <a:stCxn id="209957" idx="1"/>
              <a:endCxn id="209936" idx="0"/>
            </p:cNvCxnSpPr>
            <p:nvPr/>
          </p:nvCxnSpPr>
          <p:spPr bwMode="auto">
            <a:xfrm rot="10800000" flipV="1">
              <a:off x="1473" y="1330"/>
              <a:ext cx="807" cy="340"/>
            </a:xfrm>
            <a:prstGeom prst="curvedConnector2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9960" name="AutoShape 40">
              <a:extLst>
                <a:ext uri="{FF2B5EF4-FFF2-40B4-BE49-F238E27FC236}">
                  <a16:creationId xmlns:a16="http://schemas.microsoft.com/office/drawing/2014/main" id="{0F246326-FA68-4C8F-9771-8057CA81578E}"/>
                </a:ext>
              </a:extLst>
            </p:cNvPr>
            <p:cNvCxnSpPr>
              <a:cxnSpLocks noChangeShapeType="1"/>
              <a:stCxn id="209957" idx="1"/>
              <a:endCxn id="209937" idx="0"/>
            </p:cNvCxnSpPr>
            <p:nvPr/>
          </p:nvCxnSpPr>
          <p:spPr bwMode="auto">
            <a:xfrm rot="10800000" flipH="1" flipV="1">
              <a:off x="2280" y="1330"/>
              <a:ext cx="47" cy="340"/>
            </a:xfrm>
            <a:prstGeom prst="curvedConnector4">
              <a:avLst>
                <a:gd name="adj1" fmla="val -306384"/>
                <a:gd name="adj2" fmla="val 88236"/>
              </a:avLst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9961" name="AutoShape 41">
              <a:extLst>
                <a:ext uri="{FF2B5EF4-FFF2-40B4-BE49-F238E27FC236}">
                  <a16:creationId xmlns:a16="http://schemas.microsoft.com/office/drawing/2014/main" id="{AED81111-53B6-4FD2-86C3-1B0BEA107A96}"/>
                </a:ext>
              </a:extLst>
            </p:cNvPr>
            <p:cNvCxnSpPr>
              <a:cxnSpLocks noChangeShapeType="1"/>
              <a:stCxn id="209957" idx="3"/>
              <a:endCxn id="209938" idx="0"/>
            </p:cNvCxnSpPr>
            <p:nvPr/>
          </p:nvCxnSpPr>
          <p:spPr bwMode="auto">
            <a:xfrm flipH="1">
              <a:off x="3188" y="1330"/>
              <a:ext cx="104" cy="340"/>
            </a:xfrm>
            <a:prstGeom prst="curvedConnector4">
              <a:avLst>
                <a:gd name="adj1" fmla="val -138463"/>
                <a:gd name="adj2" fmla="val 87940"/>
              </a:avLst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9962" name="AutoShape 42">
              <a:extLst>
                <a:ext uri="{FF2B5EF4-FFF2-40B4-BE49-F238E27FC236}">
                  <a16:creationId xmlns:a16="http://schemas.microsoft.com/office/drawing/2014/main" id="{E561485E-A1FB-422F-8648-7A14C5E3EFEB}"/>
                </a:ext>
              </a:extLst>
            </p:cNvPr>
            <p:cNvCxnSpPr>
              <a:cxnSpLocks noChangeShapeType="1"/>
              <a:stCxn id="209957" idx="3"/>
              <a:endCxn id="209939" idx="0"/>
            </p:cNvCxnSpPr>
            <p:nvPr/>
          </p:nvCxnSpPr>
          <p:spPr bwMode="auto">
            <a:xfrm>
              <a:off x="3292" y="1330"/>
              <a:ext cx="758" cy="340"/>
            </a:xfrm>
            <a:prstGeom prst="curvedConnector2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9963" name="AutoShape 43">
              <a:extLst>
                <a:ext uri="{FF2B5EF4-FFF2-40B4-BE49-F238E27FC236}">
                  <a16:creationId xmlns:a16="http://schemas.microsoft.com/office/drawing/2014/main" id="{41E464FD-937C-40EA-A576-7E1DFC96739E}"/>
                </a:ext>
              </a:extLst>
            </p:cNvPr>
            <p:cNvCxnSpPr>
              <a:cxnSpLocks noChangeShapeType="1"/>
              <a:stCxn id="209957" idx="3"/>
              <a:endCxn id="209950" idx="0"/>
            </p:cNvCxnSpPr>
            <p:nvPr/>
          </p:nvCxnSpPr>
          <p:spPr bwMode="auto">
            <a:xfrm>
              <a:off x="3292" y="1330"/>
              <a:ext cx="1619" cy="340"/>
            </a:xfrm>
            <a:prstGeom prst="curvedConnector2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</p:cSld>
  <p:clrMapOvr>
    <a:masterClrMapping/>
  </p:clrMapOvr>
  <p:transition/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031" name="Picture 7" descr="ETE Piçarrão 049">
            <a:extLst>
              <a:ext uri="{FF2B5EF4-FFF2-40B4-BE49-F238E27FC236}">
                <a16:creationId xmlns:a16="http://schemas.microsoft.com/office/drawing/2014/main" id="{E042D56D-4B7A-4596-8FCE-DB0062FB8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1773238"/>
            <a:ext cx="4797425" cy="359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5030" name="Picture 6" descr="ETE Piçarrão 047">
            <a:extLst>
              <a:ext uri="{FF2B5EF4-FFF2-40B4-BE49-F238E27FC236}">
                <a16:creationId xmlns:a16="http://schemas.microsoft.com/office/drawing/2014/main" id="{A1495688-EDBE-4050-849F-2ED83619A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0200" y="2997200"/>
            <a:ext cx="4797425" cy="359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5026" name="Picture 2">
            <a:extLst>
              <a:ext uri="{FF2B5EF4-FFF2-40B4-BE49-F238E27FC236}">
                <a16:creationId xmlns:a16="http://schemas.microsoft.com/office/drawing/2014/main" id="{D884847B-E9B6-457A-8558-3DD7330284DB}"/>
              </a:ext>
            </a:extLst>
          </p:cNvPr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5027" name="Rectangle 3">
            <a:extLst>
              <a:ext uri="{FF2B5EF4-FFF2-40B4-BE49-F238E27FC236}">
                <a16:creationId xmlns:a16="http://schemas.microsoft.com/office/drawing/2014/main" id="{2BE9CB88-CE88-4785-B445-26370382A2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188913"/>
            <a:ext cx="8662987" cy="1584325"/>
          </a:xfrm>
        </p:spPr>
        <p:txBody>
          <a:bodyPr/>
          <a:lstStyle/>
          <a:p>
            <a:r>
              <a:rPr lang="pt-BR" altLang="pt-BR" sz="4000"/>
              <a:t>ADENSADORES POR FLOTAÇÃO POR AR DISSOLVIDO EM ETAs E ETEs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054" name="Picture 6" descr="ETE Piçarrão 051">
            <a:extLst>
              <a:ext uri="{FF2B5EF4-FFF2-40B4-BE49-F238E27FC236}">
                <a16:creationId xmlns:a16="http://schemas.microsoft.com/office/drawing/2014/main" id="{DF7684C1-8661-4F81-894A-B8B302D82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916113"/>
            <a:ext cx="4797425" cy="359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6052" name="Picture 4">
            <a:extLst>
              <a:ext uri="{FF2B5EF4-FFF2-40B4-BE49-F238E27FC236}">
                <a16:creationId xmlns:a16="http://schemas.microsoft.com/office/drawing/2014/main" id="{F3EF6548-1CA0-47CB-BE90-67F083888BCF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6053" name="Rectangle 5">
            <a:extLst>
              <a:ext uri="{FF2B5EF4-FFF2-40B4-BE49-F238E27FC236}">
                <a16:creationId xmlns:a16="http://schemas.microsoft.com/office/drawing/2014/main" id="{CF7975F7-10E1-48B8-86D2-AB151BADD3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188913"/>
            <a:ext cx="8662987" cy="1584325"/>
          </a:xfrm>
        </p:spPr>
        <p:txBody>
          <a:bodyPr/>
          <a:lstStyle/>
          <a:p>
            <a:r>
              <a:rPr lang="pt-BR" altLang="pt-BR" sz="4000"/>
              <a:t>ADENSADORES POR FLOTAÇÃO POR AR DISSOLVIDO EM ETAs E ETEs</a:t>
            </a:r>
          </a:p>
        </p:txBody>
      </p:sp>
      <p:pic>
        <p:nvPicPr>
          <p:cNvPr id="386055" name="Picture 7" descr="ETE Piçarrão 052">
            <a:extLst>
              <a:ext uri="{FF2B5EF4-FFF2-40B4-BE49-F238E27FC236}">
                <a16:creationId xmlns:a16="http://schemas.microsoft.com/office/drawing/2014/main" id="{AA9D99DC-4A8D-4246-92BE-87E84B4F0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0200" y="2997200"/>
            <a:ext cx="4797425" cy="359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078" name="Picture 6" descr="ETE Piçarrão 054">
            <a:extLst>
              <a:ext uri="{FF2B5EF4-FFF2-40B4-BE49-F238E27FC236}">
                <a16:creationId xmlns:a16="http://schemas.microsoft.com/office/drawing/2014/main" id="{48501692-7259-4E4D-9DDE-6742A2647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1919288"/>
            <a:ext cx="4797425" cy="359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7075" name="Picture 3">
            <a:extLst>
              <a:ext uri="{FF2B5EF4-FFF2-40B4-BE49-F238E27FC236}">
                <a16:creationId xmlns:a16="http://schemas.microsoft.com/office/drawing/2014/main" id="{6C81D742-5784-4B09-B575-5D8DA3D8B726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7076" name="Rectangle 4">
            <a:extLst>
              <a:ext uri="{FF2B5EF4-FFF2-40B4-BE49-F238E27FC236}">
                <a16:creationId xmlns:a16="http://schemas.microsoft.com/office/drawing/2014/main" id="{D5DA1937-0DC3-4338-8BE7-22C510710E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188913"/>
            <a:ext cx="8662987" cy="1584325"/>
          </a:xfrm>
        </p:spPr>
        <p:txBody>
          <a:bodyPr/>
          <a:lstStyle/>
          <a:p>
            <a:r>
              <a:rPr lang="pt-BR" altLang="pt-BR" sz="4000"/>
              <a:t>ADENSADORES POR FLOTAÇÃO POR AR DISSOLVIDO EM ETAs E ETEs</a:t>
            </a:r>
          </a:p>
        </p:txBody>
      </p:sp>
      <p:pic>
        <p:nvPicPr>
          <p:cNvPr id="387079" name="Picture 7" descr="ETE Piçarrão 055">
            <a:extLst>
              <a:ext uri="{FF2B5EF4-FFF2-40B4-BE49-F238E27FC236}">
                <a16:creationId xmlns:a16="http://schemas.microsoft.com/office/drawing/2014/main" id="{BAD48E70-5E03-4159-B663-1CF503065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0200" y="2997200"/>
            <a:ext cx="4797425" cy="359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102" name="Picture 6" descr="ETE Piçarrão 057">
            <a:extLst>
              <a:ext uri="{FF2B5EF4-FFF2-40B4-BE49-F238E27FC236}">
                <a16:creationId xmlns:a16="http://schemas.microsoft.com/office/drawing/2014/main" id="{E37B4F07-0DEC-49C6-B6EC-8E7650BF2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1916113"/>
            <a:ext cx="4797425" cy="359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8099" name="Picture 3">
            <a:extLst>
              <a:ext uri="{FF2B5EF4-FFF2-40B4-BE49-F238E27FC236}">
                <a16:creationId xmlns:a16="http://schemas.microsoft.com/office/drawing/2014/main" id="{728FE155-9F9D-4CB4-98CE-B00B62F32702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8100" name="Rectangle 4">
            <a:extLst>
              <a:ext uri="{FF2B5EF4-FFF2-40B4-BE49-F238E27FC236}">
                <a16:creationId xmlns:a16="http://schemas.microsoft.com/office/drawing/2014/main" id="{B062978D-8022-4CDE-B9B0-81DEBD8FAD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188913"/>
            <a:ext cx="8662987" cy="1584325"/>
          </a:xfrm>
        </p:spPr>
        <p:txBody>
          <a:bodyPr/>
          <a:lstStyle/>
          <a:p>
            <a:r>
              <a:rPr lang="pt-BR" altLang="pt-BR" sz="4000"/>
              <a:t>ADENSADORES POR FLOTAÇÃO POR AR DISSOLVIDO EM ETAs E ETEs</a:t>
            </a:r>
          </a:p>
        </p:txBody>
      </p:sp>
      <p:pic>
        <p:nvPicPr>
          <p:cNvPr id="388103" name="Picture 7" descr="ETE Piçarrão 059">
            <a:extLst>
              <a:ext uri="{FF2B5EF4-FFF2-40B4-BE49-F238E27FC236}">
                <a16:creationId xmlns:a16="http://schemas.microsoft.com/office/drawing/2014/main" id="{17D13A74-09E2-4410-94A6-14240E897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0200" y="3068638"/>
            <a:ext cx="4797425" cy="359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594" name="Picture 2">
            <a:extLst>
              <a:ext uri="{FF2B5EF4-FFF2-40B4-BE49-F238E27FC236}">
                <a16:creationId xmlns:a16="http://schemas.microsoft.com/office/drawing/2014/main" id="{21C274F4-871D-447D-89EF-F4484A6BE94E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6595" name="Rectangle 3">
            <a:extLst>
              <a:ext uri="{FF2B5EF4-FFF2-40B4-BE49-F238E27FC236}">
                <a16:creationId xmlns:a16="http://schemas.microsoft.com/office/drawing/2014/main" id="{BF76E02A-9EB0-4422-9BFA-9A60E21041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188913"/>
            <a:ext cx="8662987" cy="1152525"/>
          </a:xfrm>
        </p:spPr>
        <p:txBody>
          <a:bodyPr/>
          <a:lstStyle/>
          <a:p>
            <a:r>
              <a:rPr lang="pt-BR" altLang="pt-BR" sz="3200"/>
              <a:t>PARÂMETROS DE PROJETO DE FLOTADORES COM AR DISSOLVIDO EM ETAs E ETEs</a:t>
            </a:r>
          </a:p>
        </p:txBody>
      </p:sp>
      <p:graphicFrame>
        <p:nvGraphicFramePr>
          <p:cNvPr id="366667" name="Group 75">
            <a:extLst>
              <a:ext uri="{FF2B5EF4-FFF2-40B4-BE49-F238E27FC236}">
                <a16:creationId xmlns:a16="http://schemas.microsoft.com/office/drawing/2014/main" id="{16FEB034-688A-49F8-AE1C-89E145DCAD87}"/>
              </a:ext>
            </a:extLst>
          </p:cNvPr>
          <p:cNvGraphicFramePr>
            <a:graphicFrameLocks noGrp="1"/>
          </p:cNvGraphicFramePr>
          <p:nvPr/>
        </p:nvGraphicFramePr>
        <p:xfrm>
          <a:off x="252413" y="1792288"/>
          <a:ext cx="8640762" cy="4805362"/>
        </p:xfrm>
        <a:graphic>
          <a:graphicData uri="http://schemas.openxmlformats.org/drawingml/2006/table">
            <a:tbl>
              <a:tblPr/>
              <a:tblGrid>
                <a:gridCol w="2663825">
                  <a:extLst>
                    <a:ext uri="{9D8B030D-6E8A-4147-A177-3AD203B41FA5}">
                      <a16:colId xmlns:a16="http://schemas.microsoft.com/office/drawing/2014/main" val="2201541808"/>
                    </a:ext>
                  </a:extLst>
                </a:gridCol>
                <a:gridCol w="1873250">
                  <a:extLst>
                    <a:ext uri="{9D8B030D-6E8A-4147-A177-3AD203B41FA5}">
                      <a16:colId xmlns:a16="http://schemas.microsoft.com/office/drawing/2014/main" val="1376993855"/>
                    </a:ext>
                  </a:extLst>
                </a:gridCol>
                <a:gridCol w="1871662">
                  <a:extLst>
                    <a:ext uri="{9D8B030D-6E8A-4147-A177-3AD203B41FA5}">
                      <a16:colId xmlns:a16="http://schemas.microsoft.com/office/drawing/2014/main" val="2075010154"/>
                    </a:ext>
                  </a:extLst>
                </a:gridCol>
                <a:gridCol w="2232025">
                  <a:extLst>
                    <a:ext uri="{9D8B030D-6E8A-4147-A177-3AD203B41FA5}">
                      <a16:colId xmlns:a16="http://schemas.microsoft.com/office/drawing/2014/main" val="1450771386"/>
                    </a:ext>
                  </a:extLst>
                </a:gridCol>
              </a:tblGrid>
              <a:tr h="701675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Tipo de Lodo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Carga de Sólidos Aplicada (kg/m</a:t>
                      </a:r>
                      <a:r>
                        <a:rPr kumimoji="0" lang="pt-BR" altLang="pt-BR" sz="18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2</a:t>
                      </a:r>
                      <a:r>
                        <a:rPr kumimoji="0" lang="pt-BR" alt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/h)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Teor de Sólidos no Lodo Adensado (%)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8118009"/>
                  </a:ext>
                </a:extLst>
              </a:tr>
              <a:tr h="67786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Não Condicionado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Condicionado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64298"/>
                  </a:ext>
                </a:extLst>
              </a:tr>
              <a:tr h="6762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Lodo Primário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4 a 6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Até 12,5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Em torno de 4%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5362495"/>
                  </a:ext>
                </a:extLst>
              </a:tr>
              <a:tr h="6778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Lodo Biológico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(Lodos Ativados)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1,2 a 3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Até 10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Em torno de 4%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1265944"/>
                  </a:ext>
                </a:extLst>
              </a:tr>
              <a:tr h="6778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Primário mais Lodo Ativado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3 a 6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Até 10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Em torno de 4%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8144227"/>
                  </a:ext>
                </a:extLst>
              </a:tr>
              <a:tr h="6762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Lodo Biológico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(Filtros Biológicos)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3 a 4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Até 10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Em torno de 4%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9433549"/>
                  </a:ext>
                </a:extLst>
              </a:tr>
              <a:tr h="6778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Primário mais Filtro Biológico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4 a 6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Até 10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Em torno de 4%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741654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618" name="Picture 2">
            <a:extLst>
              <a:ext uri="{FF2B5EF4-FFF2-40B4-BE49-F238E27FC236}">
                <a16:creationId xmlns:a16="http://schemas.microsoft.com/office/drawing/2014/main" id="{470C5E47-87BF-4770-ABF6-D2832705CE73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67619" name="Group 3">
            <a:extLst>
              <a:ext uri="{FF2B5EF4-FFF2-40B4-BE49-F238E27FC236}">
                <a16:creationId xmlns:a16="http://schemas.microsoft.com/office/drawing/2014/main" id="{7343B6E6-DA1E-4E6E-81B3-F509F94207A1}"/>
              </a:ext>
            </a:extLst>
          </p:cNvPr>
          <p:cNvGraphicFramePr>
            <a:graphicFrameLocks noGrp="1"/>
          </p:cNvGraphicFramePr>
          <p:nvPr/>
        </p:nvGraphicFramePr>
        <p:xfrm>
          <a:off x="468313" y="2713038"/>
          <a:ext cx="8351837" cy="2733675"/>
        </p:xfrm>
        <a:graphic>
          <a:graphicData uri="http://schemas.openxmlformats.org/drawingml/2006/table">
            <a:tbl>
              <a:tblPr/>
              <a:tblGrid>
                <a:gridCol w="2784475">
                  <a:extLst>
                    <a:ext uri="{9D8B030D-6E8A-4147-A177-3AD203B41FA5}">
                      <a16:colId xmlns:a16="http://schemas.microsoft.com/office/drawing/2014/main" val="2807215055"/>
                    </a:ext>
                  </a:extLst>
                </a:gridCol>
                <a:gridCol w="2782887">
                  <a:extLst>
                    <a:ext uri="{9D8B030D-6E8A-4147-A177-3AD203B41FA5}">
                      <a16:colId xmlns:a16="http://schemas.microsoft.com/office/drawing/2014/main" val="2493949010"/>
                    </a:ext>
                  </a:extLst>
                </a:gridCol>
                <a:gridCol w="2784475">
                  <a:extLst>
                    <a:ext uri="{9D8B030D-6E8A-4147-A177-3AD203B41FA5}">
                      <a16:colId xmlns:a16="http://schemas.microsoft.com/office/drawing/2014/main" val="3560691432"/>
                    </a:ext>
                  </a:extLst>
                </a:gridCol>
              </a:tblGrid>
              <a:tr h="6778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Tipo de Lodo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Carga de Sólidos Aplicada (kg/m</a:t>
                      </a:r>
                      <a:r>
                        <a:rPr kumimoji="0" lang="pt-BR" altLang="pt-BR" sz="20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2</a:t>
                      </a: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/dia)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Teor de Sólidos no Lodo Adensado (%)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8093967"/>
                  </a:ext>
                </a:extLst>
              </a:tr>
              <a:tr h="6762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Hidróxidos de Alumínio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50 a 120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1,5 a 3,0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6753621"/>
                  </a:ext>
                </a:extLst>
              </a:tr>
              <a:tr h="6778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Hidróxidos de Ferro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50 a 120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1,5 a 3,0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7983726"/>
                  </a:ext>
                </a:extLst>
              </a:tr>
              <a:tr h="6778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Abrandamento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50 a 120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2,0 a 4,0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9118333"/>
                  </a:ext>
                </a:extLst>
              </a:tr>
            </a:tbl>
          </a:graphicData>
        </a:graphic>
      </p:graphicFrame>
      <p:sp>
        <p:nvSpPr>
          <p:cNvPr id="367641" name="Rectangle 25">
            <a:extLst>
              <a:ext uri="{FF2B5EF4-FFF2-40B4-BE49-F238E27FC236}">
                <a16:creationId xmlns:a16="http://schemas.microsoft.com/office/drawing/2014/main" id="{FBDA8BFB-D0D9-49E1-8F53-12CF761DCE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403225"/>
            <a:ext cx="8662987" cy="1873250"/>
          </a:xfrm>
          <a:noFill/>
          <a:ln/>
        </p:spPr>
        <p:txBody>
          <a:bodyPr/>
          <a:lstStyle/>
          <a:p>
            <a:r>
              <a:rPr lang="pt-BR" altLang="pt-BR" sz="4000"/>
              <a:t>PARÂMETROS DE PROJETO DE FLOTADORES COM AR DISSOLVIDO EM ETAs E ETEs</a:t>
            </a:r>
          </a:p>
        </p:txBody>
      </p:sp>
      <p:sp>
        <p:nvSpPr>
          <p:cNvPr id="367642" name="Text Box 26">
            <a:extLst>
              <a:ext uri="{FF2B5EF4-FFF2-40B4-BE49-F238E27FC236}">
                <a16:creationId xmlns:a16="http://schemas.microsoft.com/office/drawing/2014/main" id="{7A15A091-5B8A-42C3-8CAA-E0AE10AF47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5661025"/>
            <a:ext cx="765333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altLang="pt-BR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As taxas de escoamento superficial devem situar-se em torno de 100 a 150 m</a:t>
            </a:r>
            <a:r>
              <a:rPr lang="pt-BR" altLang="pt-BR" sz="2400" baseline="30000">
                <a:effectLst>
                  <a:outerShdw blurRad="38100" dist="38100" dir="2700000" algn="tl">
                    <a:srgbClr val="000000"/>
                  </a:outerShdw>
                </a:effectLst>
              </a:rPr>
              <a:t>3</a:t>
            </a:r>
            <a:r>
              <a:rPr lang="pt-BR" altLang="pt-BR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/m</a:t>
            </a:r>
            <a:r>
              <a:rPr lang="pt-BR" altLang="pt-BR" sz="2400" baseline="30000"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r>
              <a:rPr lang="pt-BR" altLang="pt-BR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/dia !!!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066" name="Picture 2">
            <a:extLst>
              <a:ext uri="{FF2B5EF4-FFF2-40B4-BE49-F238E27FC236}">
                <a16:creationId xmlns:a16="http://schemas.microsoft.com/office/drawing/2014/main" id="{719C22F6-0AFA-4AFB-8090-1A0C20AFC587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4067" name="Rectangle 3">
            <a:extLst>
              <a:ext uri="{FF2B5EF4-FFF2-40B4-BE49-F238E27FC236}">
                <a16:creationId xmlns:a16="http://schemas.microsoft.com/office/drawing/2014/main" id="{55066111-A143-492B-9F0B-E98AD42294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146050"/>
            <a:ext cx="8785225" cy="1655763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Ctr="1"/>
          <a:lstStyle/>
          <a:p>
            <a:r>
              <a:rPr lang="pt-BR" altLang="pt-BR" sz="4000"/>
              <a:t>PADRÃO TÍPICO DAS VAZÕES DE ALIMENTAÇÃO À ADENSADORES </a:t>
            </a:r>
          </a:p>
        </p:txBody>
      </p:sp>
      <p:grpSp>
        <p:nvGrpSpPr>
          <p:cNvPr id="344068" name="Group 4">
            <a:extLst>
              <a:ext uri="{FF2B5EF4-FFF2-40B4-BE49-F238E27FC236}">
                <a16:creationId xmlns:a16="http://schemas.microsoft.com/office/drawing/2014/main" id="{836BEEBF-7351-4A16-BD86-873D1CB1A1EC}"/>
              </a:ext>
            </a:extLst>
          </p:cNvPr>
          <p:cNvGrpSpPr>
            <a:grpSpLocks/>
          </p:cNvGrpSpPr>
          <p:nvPr/>
        </p:nvGrpSpPr>
        <p:grpSpPr bwMode="auto">
          <a:xfrm>
            <a:off x="666750" y="1700213"/>
            <a:ext cx="8208963" cy="4911725"/>
            <a:chOff x="420" y="1071"/>
            <a:chExt cx="5171" cy="3094"/>
          </a:xfrm>
        </p:grpSpPr>
        <p:sp>
          <p:nvSpPr>
            <p:cNvPr id="344069" name="Line 5">
              <a:extLst>
                <a:ext uri="{FF2B5EF4-FFF2-40B4-BE49-F238E27FC236}">
                  <a16:creationId xmlns:a16="http://schemas.microsoft.com/office/drawing/2014/main" id="{7A7322BB-1851-4957-AD66-82557EA3A8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0" y="3712"/>
              <a:ext cx="5171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44070" name="Line 6">
              <a:extLst>
                <a:ext uri="{FF2B5EF4-FFF2-40B4-BE49-F238E27FC236}">
                  <a16:creationId xmlns:a16="http://schemas.microsoft.com/office/drawing/2014/main" id="{C51ED2D8-874B-4A1E-B68F-1AEBE8AC52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2" y="1417"/>
              <a:ext cx="0" cy="249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44071" name="Rectangle 7">
              <a:extLst>
                <a:ext uri="{FF2B5EF4-FFF2-40B4-BE49-F238E27FC236}">
                  <a16:creationId xmlns:a16="http://schemas.microsoft.com/office/drawing/2014/main" id="{B42F45FB-216F-4311-81F2-B049DE2710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" y="1670"/>
              <a:ext cx="272" cy="2042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44072" name="Rectangle 8">
              <a:extLst>
                <a:ext uri="{FF2B5EF4-FFF2-40B4-BE49-F238E27FC236}">
                  <a16:creationId xmlns:a16="http://schemas.microsoft.com/office/drawing/2014/main" id="{13358246-4229-4A6D-9971-B54DD28E3F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7" y="1670"/>
              <a:ext cx="272" cy="2042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44073" name="Rectangle 9">
              <a:extLst>
                <a:ext uri="{FF2B5EF4-FFF2-40B4-BE49-F238E27FC236}">
                  <a16:creationId xmlns:a16="http://schemas.microsoft.com/office/drawing/2014/main" id="{E99D8E4A-26DD-494C-BDF1-4F8C1746A2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1" y="1670"/>
              <a:ext cx="272" cy="2042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44074" name="Rectangle 10">
              <a:extLst>
                <a:ext uri="{FF2B5EF4-FFF2-40B4-BE49-F238E27FC236}">
                  <a16:creationId xmlns:a16="http://schemas.microsoft.com/office/drawing/2014/main" id="{C2592A8B-66E5-4421-ADD9-06BA5AD386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2" y="1670"/>
              <a:ext cx="272" cy="2042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44075" name="Rectangle 11">
              <a:extLst>
                <a:ext uri="{FF2B5EF4-FFF2-40B4-BE49-F238E27FC236}">
                  <a16:creationId xmlns:a16="http://schemas.microsoft.com/office/drawing/2014/main" id="{B2E47CDF-5342-4B29-8F12-FF36C53299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4" y="1670"/>
              <a:ext cx="272" cy="2042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44076" name="Line 12">
              <a:extLst>
                <a:ext uri="{FF2B5EF4-FFF2-40B4-BE49-F238E27FC236}">
                  <a16:creationId xmlns:a16="http://schemas.microsoft.com/office/drawing/2014/main" id="{CDBC2731-FE50-44D5-9F50-AAC1583ADC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2" y="3938"/>
              <a:ext cx="0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44077" name="Line 13">
              <a:extLst>
                <a:ext uri="{FF2B5EF4-FFF2-40B4-BE49-F238E27FC236}">
                  <a16:creationId xmlns:a16="http://schemas.microsoft.com/office/drawing/2014/main" id="{24CADE4E-0F77-41F9-9B31-1C27492091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67" y="3930"/>
              <a:ext cx="0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44078" name="Line 14">
              <a:extLst>
                <a:ext uri="{FF2B5EF4-FFF2-40B4-BE49-F238E27FC236}">
                  <a16:creationId xmlns:a16="http://schemas.microsoft.com/office/drawing/2014/main" id="{08F9DB0B-CDB8-4533-BC00-4E09A9EA84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35" y="3921"/>
              <a:ext cx="0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44079" name="Line 15">
              <a:extLst>
                <a:ext uri="{FF2B5EF4-FFF2-40B4-BE49-F238E27FC236}">
                  <a16:creationId xmlns:a16="http://schemas.microsoft.com/office/drawing/2014/main" id="{4AE0D8CB-09CD-43CE-9003-DC6F0B9478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97" y="3930"/>
              <a:ext cx="0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44080" name="Line 16">
              <a:extLst>
                <a:ext uri="{FF2B5EF4-FFF2-40B4-BE49-F238E27FC236}">
                  <a16:creationId xmlns:a16="http://schemas.microsoft.com/office/drawing/2014/main" id="{73C0B84D-8AD7-472C-9F28-935180F50C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58" y="3921"/>
              <a:ext cx="0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44081" name="Line 17">
              <a:extLst>
                <a:ext uri="{FF2B5EF4-FFF2-40B4-BE49-F238E27FC236}">
                  <a16:creationId xmlns:a16="http://schemas.microsoft.com/office/drawing/2014/main" id="{5888CDDB-4162-45D0-A990-F3715557C9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20" y="3912"/>
              <a:ext cx="0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44082" name="Rectangle 18">
              <a:extLst>
                <a:ext uri="{FF2B5EF4-FFF2-40B4-BE49-F238E27FC236}">
                  <a16:creationId xmlns:a16="http://schemas.microsoft.com/office/drawing/2014/main" id="{AD8E6691-9FE7-43F1-B4E5-E33F239C89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5" y="1670"/>
              <a:ext cx="272" cy="2042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44083" name="Line 19">
              <a:extLst>
                <a:ext uri="{FF2B5EF4-FFF2-40B4-BE49-F238E27FC236}">
                  <a16:creationId xmlns:a16="http://schemas.microsoft.com/office/drawing/2014/main" id="{71FBFAD2-8FEF-480E-854E-CCE3C492B5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1" y="4029"/>
              <a:ext cx="462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44084" name="Text Box 20">
              <a:extLst>
                <a:ext uri="{FF2B5EF4-FFF2-40B4-BE49-F238E27FC236}">
                  <a16:creationId xmlns:a16="http://schemas.microsoft.com/office/drawing/2014/main" id="{645A71A8-F244-4B06-9857-61AFF60E25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3" y="3786"/>
              <a:ext cx="53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>
                  <a:latin typeface="Garamond" panose="02020404030301010803" pitchFamily="18" charset="0"/>
                </a:rPr>
                <a:t>t horas</a:t>
              </a:r>
            </a:p>
          </p:txBody>
        </p:sp>
        <p:sp>
          <p:nvSpPr>
            <p:cNvPr id="344085" name="Text Box 21">
              <a:extLst>
                <a:ext uri="{FF2B5EF4-FFF2-40B4-BE49-F238E27FC236}">
                  <a16:creationId xmlns:a16="http://schemas.microsoft.com/office/drawing/2014/main" id="{ADEC29A8-F5AE-4F88-95B1-D28D4EE051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00" y="3793"/>
              <a:ext cx="53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>
                  <a:latin typeface="Garamond" panose="02020404030301010803" pitchFamily="18" charset="0"/>
                </a:rPr>
                <a:t>t horas</a:t>
              </a:r>
            </a:p>
          </p:txBody>
        </p:sp>
        <p:sp>
          <p:nvSpPr>
            <p:cNvPr id="344086" name="Text Box 22">
              <a:extLst>
                <a:ext uri="{FF2B5EF4-FFF2-40B4-BE49-F238E27FC236}">
                  <a16:creationId xmlns:a16="http://schemas.microsoft.com/office/drawing/2014/main" id="{9490E58F-E2BF-4BDB-A41F-6888EDAC6E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23" y="3793"/>
              <a:ext cx="53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>
                  <a:latin typeface="Garamond" panose="02020404030301010803" pitchFamily="18" charset="0"/>
                </a:rPr>
                <a:t>t horas</a:t>
              </a:r>
            </a:p>
          </p:txBody>
        </p:sp>
        <p:sp>
          <p:nvSpPr>
            <p:cNvPr id="344087" name="Text Box 23">
              <a:extLst>
                <a:ext uri="{FF2B5EF4-FFF2-40B4-BE49-F238E27FC236}">
                  <a16:creationId xmlns:a16="http://schemas.microsoft.com/office/drawing/2014/main" id="{D9612F81-13E0-4F71-B2B8-1463EDD1E9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30" y="3793"/>
              <a:ext cx="53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>
                  <a:latin typeface="Garamond" panose="02020404030301010803" pitchFamily="18" charset="0"/>
                </a:rPr>
                <a:t>t horas</a:t>
              </a:r>
            </a:p>
          </p:txBody>
        </p:sp>
        <p:sp>
          <p:nvSpPr>
            <p:cNvPr id="344088" name="Text Box 24">
              <a:extLst>
                <a:ext uri="{FF2B5EF4-FFF2-40B4-BE49-F238E27FC236}">
                  <a16:creationId xmlns:a16="http://schemas.microsoft.com/office/drawing/2014/main" id="{1C755631-447D-48DF-A0C1-0616EBC242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7" y="3793"/>
              <a:ext cx="53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>
                  <a:latin typeface="Garamond" panose="02020404030301010803" pitchFamily="18" charset="0"/>
                </a:rPr>
                <a:t>t horas</a:t>
              </a:r>
            </a:p>
          </p:txBody>
        </p:sp>
        <p:sp>
          <p:nvSpPr>
            <p:cNvPr id="344089" name="Text Box 25">
              <a:extLst>
                <a:ext uri="{FF2B5EF4-FFF2-40B4-BE49-F238E27FC236}">
                  <a16:creationId xmlns:a16="http://schemas.microsoft.com/office/drawing/2014/main" id="{92582263-6CDD-45BC-81C3-1E51C52C4E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04" y="1071"/>
              <a:ext cx="963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pt-BR" altLang="pt-BR" sz="2400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anose="02020404030301010803" pitchFamily="18" charset="0"/>
                </a:rPr>
                <a:t>t</a:t>
              </a:r>
              <a:r>
                <a:rPr lang="pt-BR" altLang="pt-BR" sz="2400" baseline="-25000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anose="02020404030301010803" pitchFamily="18" charset="0"/>
                </a:rPr>
                <a:t>d</a:t>
              </a:r>
              <a:r>
                <a:rPr lang="pt-BR" altLang="pt-BR" sz="2400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anose="02020404030301010803" pitchFamily="18" charset="0"/>
                </a:rPr>
                <a:t> minutos</a:t>
              </a:r>
            </a:p>
            <a:p>
              <a:pPr algn="ctr"/>
              <a:r>
                <a:rPr lang="pt-BR" altLang="pt-BR" sz="2400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anose="02020404030301010803" pitchFamily="18" charset="0"/>
                </a:rPr>
                <a:t>Q</a:t>
              </a:r>
              <a:r>
                <a:rPr lang="pt-BR" altLang="pt-BR" sz="2400" baseline="-25000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anose="02020404030301010803" pitchFamily="18" charset="0"/>
                </a:rPr>
                <a:t>af</a:t>
              </a:r>
              <a:r>
                <a:rPr lang="pt-BR" altLang="pt-BR" sz="2400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anose="02020404030301010803" pitchFamily="18" charset="0"/>
                </a:rPr>
                <a:t> l/s</a:t>
              </a:r>
            </a:p>
          </p:txBody>
        </p:sp>
        <p:cxnSp>
          <p:nvCxnSpPr>
            <p:cNvPr id="344090" name="AutoShape 26">
              <a:extLst>
                <a:ext uri="{FF2B5EF4-FFF2-40B4-BE49-F238E27FC236}">
                  <a16:creationId xmlns:a16="http://schemas.microsoft.com/office/drawing/2014/main" id="{FC09043E-A1A1-4BE9-A487-0FEA1435355C}"/>
                </a:ext>
              </a:extLst>
            </p:cNvPr>
            <p:cNvCxnSpPr>
              <a:cxnSpLocks noChangeShapeType="1"/>
              <a:stCxn id="344089" idx="1"/>
              <a:endCxn id="344071" idx="0"/>
            </p:cNvCxnSpPr>
            <p:nvPr/>
          </p:nvCxnSpPr>
          <p:spPr bwMode="auto">
            <a:xfrm rot="10800000" flipV="1">
              <a:off x="611" y="1330"/>
              <a:ext cx="1669" cy="340"/>
            </a:xfrm>
            <a:prstGeom prst="curvedConnector2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4091" name="AutoShape 27">
              <a:extLst>
                <a:ext uri="{FF2B5EF4-FFF2-40B4-BE49-F238E27FC236}">
                  <a16:creationId xmlns:a16="http://schemas.microsoft.com/office/drawing/2014/main" id="{4087195C-FB8B-4C0A-9535-D5C5C86807B6}"/>
                </a:ext>
              </a:extLst>
            </p:cNvPr>
            <p:cNvCxnSpPr>
              <a:cxnSpLocks noChangeShapeType="1"/>
              <a:stCxn id="344089" idx="1"/>
              <a:endCxn id="344072" idx="0"/>
            </p:cNvCxnSpPr>
            <p:nvPr/>
          </p:nvCxnSpPr>
          <p:spPr bwMode="auto">
            <a:xfrm rot="10800000" flipV="1">
              <a:off x="1473" y="1330"/>
              <a:ext cx="807" cy="340"/>
            </a:xfrm>
            <a:prstGeom prst="curvedConnector2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4092" name="AutoShape 28">
              <a:extLst>
                <a:ext uri="{FF2B5EF4-FFF2-40B4-BE49-F238E27FC236}">
                  <a16:creationId xmlns:a16="http://schemas.microsoft.com/office/drawing/2014/main" id="{0ADF50ED-37DC-4C81-9288-0ECC41B5DF34}"/>
                </a:ext>
              </a:extLst>
            </p:cNvPr>
            <p:cNvCxnSpPr>
              <a:cxnSpLocks noChangeShapeType="1"/>
              <a:stCxn id="344089" idx="1"/>
              <a:endCxn id="344073" idx="0"/>
            </p:cNvCxnSpPr>
            <p:nvPr/>
          </p:nvCxnSpPr>
          <p:spPr bwMode="auto">
            <a:xfrm rot="10800000" flipH="1" flipV="1">
              <a:off x="2280" y="1330"/>
              <a:ext cx="47" cy="340"/>
            </a:xfrm>
            <a:prstGeom prst="curvedConnector4">
              <a:avLst>
                <a:gd name="adj1" fmla="val -306384"/>
                <a:gd name="adj2" fmla="val 88236"/>
              </a:avLst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4093" name="AutoShape 29">
              <a:extLst>
                <a:ext uri="{FF2B5EF4-FFF2-40B4-BE49-F238E27FC236}">
                  <a16:creationId xmlns:a16="http://schemas.microsoft.com/office/drawing/2014/main" id="{53942D43-8F6C-4BAD-8BFC-EE13CD3C1BDF}"/>
                </a:ext>
              </a:extLst>
            </p:cNvPr>
            <p:cNvCxnSpPr>
              <a:cxnSpLocks noChangeShapeType="1"/>
              <a:stCxn id="344089" idx="3"/>
              <a:endCxn id="344074" idx="0"/>
            </p:cNvCxnSpPr>
            <p:nvPr/>
          </p:nvCxnSpPr>
          <p:spPr bwMode="auto">
            <a:xfrm flipH="1">
              <a:off x="3188" y="1330"/>
              <a:ext cx="104" cy="340"/>
            </a:xfrm>
            <a:prstGeom prst="curvedConnector4">
              <a:avLst>
                <a:gd name="adj1" fmla="val -138463"/>
                <a:gd name="adj2" fmla="val 87940"/>
              </a:avLst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4094" name="AutoShape 30">
              <a:extLst>
                <a:ext uri="{FF2B5EF4-FFF2-40B4-BE49-F238E27FC236}">
                  <a16:creationId xmlns:a16="http://schemas.microsoft.com/office/drawing/2014/main" id="{E5997832-0BAD-4FF3-8482-FE33D56389C2}"/>
                </a:ext>
              </a:extLst>
            </p:cNvPr>
            <p:cNvCxnSpPr>
              <a:cxnSpLocks noChangeShapeType="1"/>
              <a:stCxn id="344089" idx="3"/>
              <a:endCxn id="344075" idx="0"/>
            </p:cNvCxnSpPr>
            <p:nvPr/>
          </p:nvCxnSpPr>
          <p:spPr bwMode="auto">
            <a:xfrm>
              <a:off x="3292" y="1330"/>
              <a:ext cx="758" cy="340"/>
            </a:xfrm>
            <a:prstGeom prst="curvedConnector2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4095" name="AutoShape 31">
              <a:extLst>
                <a:ext uri="{FF2B5EF4-FFF2-40B4-BE49-F238E27FC236}">
                  <a16:creationId xmlns:a16="http://schemas.microsoft.com/office/drawing/2014/main" id="{64818517-10F1-4B87-BF63-2C125BE8FC2F}"/>
                </a:ext>
              </a:extLst>
            </p:cNvPr>
            <p:cNvCxnSpPr>
              <a:cxnSpLocks noChangeShapeType="1"/>
              <a:stCxn id="344089" idx="3"/>
              <a:endCxn id="344082" idx="0"/>
            </p:cNvCxnSpPr>
            <p:nvPr/>
          </p:nvCxnSpPr>
          <p:spPr bwMode="auto">
            <a:xfrm>
              <a:off x="3292" y="1330"/>
              <a:ext cx="1619" cy="340"/>
            </a:xfrm>
            <a:prstGeom prst="curvedConnector2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</p:cSld>
  <p:clrMapOvr>
    <a:masterClrMapping/>
  </p:clrMapOvr>
  <p:transition/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042" name="Picture 2">
            <a:extLst>
              <a:ext uri="{FF2B5EF4-FFF2-40B4-BE49-F238E27FC236}">
                <a16:creationId xmlns:a16="http://schemas.microsoft.com/office/drawing/2014/main" id="{072CEE3A-C65D-4FEB-B7C0-CD872F4F254A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3043" name="Rectangle 3">
            <a:extLst>
              <a:ext uri="{FF2B5EF4-FFF2-40B4-BE49-F238E27FC236}">
                <a16:creationId xmlns:a16="http://schemas.microsoft.com/office/drawing/2014/main" id="{FF5800C1-635C-438D-A498-A271432455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146050"/>
            <a:ext cx="8785225" cy="1655763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Ctr="1"/>
          <a:lstStyle/>
          <a:p>
            <a:r>
              <a:rPr lang="pt-BR" altLang="pt-BR" sz="4000"/>
              <a:t>PADRÃO TÍPICO DAS VAZÕES DE ALIMENTAÇÃO À ADENSADORES </a:t>
            </a:r>
          </a:p>
        </p:txBody>
      </p:sp>
      <p:grpSp>
        <p:nvGrpSpPr>
          <p:cNvPr id="343044" name="Group 4">
            <a:extLst>
              <a:ext uri="{FF2B5EF4-FFF2-40B4-BE49-F238E27FC236}">
                <a16:creationId xmlns:a16="http://schemas.microsoft.com/office/drawing/2014/main" id="{143C3CFB-252F-4F90-9268-3DC3CF0EA969}"/>
              </a:ext>
            </a:extLst>
          </p:cNvPr>
          <p:cNvGrpSpPr>
            <a:grpSpLocks/>
          </p:cNvGrpSpPr>
          <p:nvPr/>
        </p:nvGrpSpPr>
        <p:grpSpPr bwMode="auto">
          <a:xfrm>
            <a:off x="666750" y="1700213"/>
            <a:ext cx="8208963" cy="4911725"/>
            <a:chOff x="420" y="1071"/>
            <a:chExt cx="5171" cy="3094"/>
          </a:xfrm>
        </p:grpSpPr>
        <p:sp>
          <p:nvSpPr>
            <p:cNvPr id="343045" name="Line 5">
              <a:extLst>
                <a:ext uri="{FF2B5EF4-FFF2-40B4-BE49-F238E27FC236}">
                  <a16:creationId xmlns:a16="http://schemas.microsoft.com/office/drawing/2014/main" id="{4123D52E-83CC-4578-8116-92FE13A432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0" y="3712"/>
              <a:ext cx="5171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43046" name="Line 6">
              <a:extLst>
                <a:ext uri="{FF2B5EF4-FFF2-40B4-BE49-F238E27FC236}">
                  <a16:creationId xmlns:a16="http://schemas.microsoft.com/office/drawing/2014/main" id="{FA1D9889-AC4B-49E6-8CD1-F0070932D5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2" y="1417"/>
              <a:ext cx="0" cy="249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43047" name="Rectangle 7">
              <a:extLst>
                <a:ext uri="{FF2B5EF4-FFF2-40B4-BE49-F238E27FC236}">
                  <a16:creationId xmlns:a16="http://schemas.microsoft.com/office/drawing/2014/main" id="{8DCC9CEB-2507-44AF-AF66-98A80EEBA7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" y="1670"/>
              <a:ext cx="272" cy="2042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43048" name="Rectangle 8">
              <a:extLst>
                <a:ext uri="{FF2B5EF4-FFF2-40B4-BE49-F238E27FC236}">
                  <a16:creationId xmlns:a16="http://schemas.microsoft.com/office/drawing/2014/main" id="{7DF10627-83D6-4CB8-802F-6816DE617E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7" y="1670"/>
              <a:ext cx="272" cy="2042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43049" name="Rectangle 9">
              <a:extLst>
                <a:ext uri="{FF2B5EF4-FFF2-40B4-BE49-F238E27FC236}">
                  <a16:creationId xmlns:a16="http://schemas.microsoft.com/office/drawing/2014/main" id="{EDF80E0D-3489-4C96-98B5-38A1A03907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1" y="1670"/>
              <a:ext cx="272" cy="2042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43050" name="Rectangle 10">
              <a:extLst>
                <a:ext uri="{FF2B5EF4-FFF2-40B4-BE49-F238E27FC236}">
                  <a16:creationId xmlns:a16="http://schemas.microsoft.com/office/drawing/2014/main" id="{E9B871B9-8651-43CD-B369-709890BD15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2" y="1670"/>
              <a:ext cx="272" cy="2042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43051" name="Rectangle 11">
              <a:extLst>
                <a:ext uri="{FF2B5EF4-FFF2-40B4-BE49-F238E27FC236}">
                  <a16:creationId xmlns:a16="http://schemas.microsoft.com/office/drawing/2014/main" id="{A665D54D-9CB3-4157-A0D3-1DC0232AC1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4" y="1670"/>
              <a:ext cx="272" cy="2042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43052" name="Line 12">
              <a:extLst>
                <a:ext uri="{FF2B5EF4-FFF2-40B4-BE49-F238E27FC236}">
                  <a16:creationId xmlns:a16="http://schemas.microsoft.com/office/drawing/2014/main" id="{EB842E1D-4A7D-4009-8DA0-DA81EED96C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2" y="3938"/>
              <a:ext cx="0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43053" name="Line 13">
              <a:extLst>
                <a:ext uri="{FF2B5EF4-FFF2-40B4-BE49-F238E27FC236}">
                  <a16:creationId xmlns:a16="http://schemas.microsoft.com/office/drawing/2014/main" id="{587E9979-88D8-4AC5-8543-E785348C8F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67" y="3930"/>
              <a:ext cx="0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43054" name="Line 14">
              <a:extLst>
                <a:ext uri="{FF2B5EF4-FFF2-40B4-BE49-F238E27FC236}">
                  <a16:creationId xmlns:a16="http://schemas.microsoft.com/office/drawing/2014/main" id="{5C721578-7665-4CB3-A7A4-0735187BA9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35" y="3921"/>
              <a:ext cx="0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43055" name="Line 15">
              <a:extLst>
                <a:ext uri="{FF2B5EF4-FFF2-40B4-BE49-F238E27FC236}">
                  <a16:creationId xmlns:a16="http://schemas.microsoft.com/office/drawing/2014/main" id="{F5626471-1BFE-4083-BDA0-6355942139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97" y="3930"/>
              <a:ext cx="0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43056" name="Line 16">
              <a:extLst>
                <a:ext uri="{FF2B5EF4-FFF2-40B4-BE49-F238E27FC236}">
                  <a16:creationId xmlns:a16="http://schemas.microsoft.com/office/drawing/2014/main" id="{361185F6-600B-41B9-AE7B-E5BAF50D92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58" y="3921"/>
              <a:ext cx="0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43057" name="Line 17">
              <a:extLst>
                <a:ext uri="{FF2B5EF4-FFF2-40B4-BE49-F238E27FC236}">
                  <a16:creationId xmlns:a16="http://schemas.microsoft.com/office/drawing/2014/main" id="{4C1689A8-C6AA-4BDA-B99A-64106A8AEA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20" y="3912"/>
              <a:ext cx="0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43058" name="Rectangle 18">
              <a:extLst>
                <a:ext uri="{FF2B5EF4-FFF2-40B4-BE49-F238E27FC236}">
                  <a16:creationId xmlns:a16="http://schemas.microsoft.com/office/drawing/2014/main" id="{126C099A-CBB3-4734-BBAC-1D1EB7A410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5" y="1670"/>
              <a:ext cx="272" cy="2042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43059" name="Line 19">
              <a:extLst>
                <a:ext uri="{FF2B5EF4-FFF2-40B4-BE49-F238E27FC236}">
                  <a16:creationId xmlns:a16="http://schemas.microsoft.com/office/drawing/2014/main" id="{4321A0AE-F5E7-4C80-B7AB-D3E7CF7BE5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1" y="4029"/>
              <a:ext cx="462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43060" name="Text Box 20">
              <a:extLst>
                <a:ext uri="{FF2B5EF4-FFF2-40B4-BE49-F238E27FC236}">
                  <a16:creationId xmlns:a16="http://schemas.microsoft.com/office/drawing/2014/main" id="{18C59E2B-E09C-47A3-BA76-C32CE5BB8B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3" y="3786"/>
              <a:ext cx="53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>
                  <a:latin typeface="Garamond" panose="02020404030301010803" pitchFamily="18" charset="0"/>
                </a:rPr>
                <a:t>t horas</a:t>
              </a:r>
            </a:p>
          </p:txBody>
        </p:sp>
        <p:sp>
          <p:nvSpPr>
            <p:cNvPr id="343061" name="Text Box 21">
              <a:extLst>
                <a:ext uri="{FF2B5EF4-FFF2-40B4-BE49-F238E27FC236}">
                  <a16:creationId xmlns:a16="http://schemas.microsoft.com/office/drawing/2014/main" id="{728CE225-0AFD-4B1F-908B-3A03FB07D5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00" y="3793"/>
              <a:ext cx="53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>
                  <a:latin typeface="Garamond" panose="02020404030301010803" pitchFamily="18" charset="0"/>
                </a:rPr>
                <a:t>t horas</a:t>
              </a:r>
            </a:p>
          </p:txBody>
        </p:sp>
        <p:sp>
          <p:nvSpPr>
            <p:cNvPr id="343062" name="Text Box 22">
              <a:extLst>
                <a:ext uri="{FF2B5EF4-FFF2-40B4-BE49-F238E27FC236}">
                  <a16:creationId xmlns:a16="http://schemas.microsoft.com/office/drawing/2014/main" id="{886AC3C4-384A-4AFB-B221-BDB230F834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23" y="3793"/>
              <a:ext cx="53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>
                  <a:latin typeface="Garamond" panose="02020404030301010803" pitchFamily="18" charset="0"/>
                </a:rPr>
                <a:t>t horas</a:t>
              </a:r>
            </a:p>
          </p:txBody>
        </p:sp>
        <p:sp>
          <p:nvSpPr>
            <p:cNvPr id="343063" name="Text Box 23">
              <a:extLst>
                <a:ext uri="{FF2B5EF4-FFF2-40B4-BE49-F238E27FC236}">
                  <a16:creationId xmlns:a16="http://schemas.microsoft.com/office/drawing/2014/main" id="{6FEE9341-068B-4BEA-96F1-F8292B8A6E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30" y="3793"/>
              <a:ext cx="53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>
                  <a:latin typeface="Garamond" panose="02020404030301010803" pitchFamily="18" charset="0"/>
                </a:rPr>
                <a:t>t horas</a:t>
              </a:r>
            </a:p>
          </p:txBody>
        </p:sp>
        <p:sp>
          <p:nvSpPr>
            <p:cNvPr id="343064" name="Text Box 24">
              <a:extLst>
                <a:ext uri="{FF2B5EF4-FFF2-40B4-BE49-F238E27FC236}">
                  <a16:creationId xmlns:a16="http://schemas.microsoft.com/office/drawing/2014/main" id="{CD3D61DF-0FAD-4A28-A67A-6061D4072D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7" y="3793"/>
              <a:ext cx="53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>
                  <a:latin typeface="Garamond" panose="02020404030301010803" pitchFamily="18" charset="0"/>
                </a:rPr>
                <a:t>t horas</a:t>
              </a:r>
            </a:p>
          </p:txBody>
        </p:sp>
        <p:sp>
          <p:nvSpPr>
            <p:cNvPr id="343065" name="Text Box 25">
              <a:extLst>
                <a:ext uri="{FF2B5EF4-FFF2-40B4-BE49-F238E27FC236}">
                  <a16:creationId xmlns:a16="http://schemas.microsoft.com/office/drawing/2014/main" id="{E1C6E1BC-B076-49DA-B91E-1BE6318A44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04" y="1071"/>
              <a:ext cx="963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pt-BR" altLang="pt-BR" sz="2400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anose="02020404030301010803" pitchFamily="18" charset="0"/>
                </a:rPr>
                <a:t>t</a:t>
              </a:r>
              <a:r>
                <a:rPr lang="pt-BR" altLang="pt-BR" sz="2400" baseline="-25000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anose="02020404030301010803" pitchFamily="18" charset="0"/>
                </a:rPr>
                <a:t>d</a:t>
              </a:r>
              <a:r>
                <a:rPr lang="pt-BR" altLang="pt-BR" sz="2400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anose="02020404030301010803" pitchFamily="18" charset="0"/>
                </a:rPr>
                <a:t> minutos</a:t>
              </a:r>
            </a:p>
            <a:p>
              <a:pPr algn="ctr"/>
              <a:r>
                <a:rPr lang="pt-BR" altLang="pt-BR" sz="2400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anose="02020404030301010803" pitchFamily="18" charset="0"/>
                </a:rPr>
                <a:t>Q</a:t>
              </a:r>
              <a:r>
                <a:rPr lang="pt-BR" altLang="pt-BR" sz="2400" baseline="-25000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anose="02020404030301010803" pitchFamily="18" charset="0"/>
                </a:rPr>
                <a:t>af</a:t>
              </a:r>
              <a:r>
                <a:rPr lang="pt-BR" altLang="pt-BR" sz="2400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anose="02020404030301010803" pitchFamily="18" charset="0"/>
                </a:rPr>
                <a:t> l/s</a:t>
              </a:r>
            </a:p>
          </p:txBody>
        </p:sp>
        <p:cxnSp>
          <p:nvCxnSpPr>
            <p:cNvPr id="343066" name="AutoShape 26">
              <a:extLst>
                <a:ext uri="{FF2B5EF4-FFF2-40B4-BE49-F238E27FC236}">
                  <a16:creationId xmlns:a16="http://schemas.microsoft.com/office/drawing/2014/main" id="{B91BABDB-48D5-43B6-9F4F-77FE3BA942A1}"/>
                </a:ext>
              </a:extLst>
            </p:cNvPr>
            <p:cNvCxnSpPr>
              <a:cxnSpLocks noChangeShapeType="1"/>
              <a:stCxn id="343065" idx="1"/>
              <a:endCxn id="343047" idx="0"/>
            </p:cNvCxnSpPr>
            <p:nvPr/>
          </p:nvCxnSpPr>
          <p:spPr bwMode="auto">
            <a:xfrm rot="10800000" flipV="1">
              <a:off x="611" y="1330"/>
              <a:ext cx="1669" cy="340"/>
            </a:xfrm>
            <a:prstGeom prst="curvedConnector2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3067" name="AutoShape 27">
              <a:extLst>
                <a:ext uri="{FF2B5EF4-FFF2-40B4-BE49-F238E27FC236}">
                  <a16:creationId xmlns:a16="http://schemas.microsoft.com/office/drawing/2014/main" id="{ED27624D-7032-4AE7-BDE1-F29DAE7310F9}"/>
                </a:ext>
              </a:extLst>
            </p:cNvPr>
            <p:cNvCxnSpPr>
              <a:cxnSpLocks noChangeShapeType="1"/>
              <a:stCxn id="343065" idx="1"/>
              <a:endCxn id="343048" idx="0"/>
            </p:cNvCxnSpPr>
            <p:nvPr/>
          </p:nvCxnSpPr>
          <p:spPr bwMode="auto">
            <a:xfrm rot="10800000" flipV="1">
              <a:off x="1473" y="1330"/>
              <a:ext cx="807" cy="340"/>
            </a:xfrm>
            <a:prstGeom prst="curvedConnector2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3068" name="AutoShape 28">
              <a:extLst>
                <a:ext uri="{FF2B5EF4-FFF2-40B4-BE49-F238E27FC236}">
                  <a16:creationId xmlns:a16="http://schemas.microsoft.com/office/drawing/2014/main" id="{539AD0B8-EE36-4DC8-B397-63B0F19982A9}"/>
                </a:ext>
              </a:extLst>
            </p:cNvPr>
            <p:cNvCxnSpPr>
              <a:cxnSpLocks noChangeShapeType="1"/>
              <a:stCxn id="343065" idx="1"/>
              <a:endCxn id="343049" idx="0"/>
            </p:cNvCxnSpPr>
            <p:nvPr/>
          </p:nvCxnSpPr>
          <p:spPr bwMode="auto">
            <a:xfrm rot="10800000" flipH="1" flipV="1">
              <a:off x="2280" y="1330"/>
              <a:ext cx="47" cy="340"/>
            </a:xfrm>
            <a:prstGeom prst="curvedConnector4">
              <a:avLst>
                <a:gd name="adj1" fmla="val -306384"/>
                <a:gd name="adj2" fmla="val 88236"/>
              </a:avLst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3069" name="AutoShape 29">
              <a:extLst>
                <a:ext uri="{FF2B5EF4-FFF2-40B4-BE49-F238E27FC236}">
                  <a16:creationId xmlns:a16="http://schemas.microsoft.com/office/drawing/2014/main" id="{33C7A728-1AFF-4E85-A8D6-1E1FC2FA9772}"/>
                </a:ext>
              </a:extLst>
            </p:cNvPr>
            <p:cNvCxnSpPr>
              <a:cxnSpLocks noChangeShapeType="1"/>
              <a:stCxn id="343065" idx="3"/>
              <a:endCxn id="343050" idx="0"/>
            </p:cNvCxnSpPr>
            <p:nvPr/>
          </p:nvCxnSpPr>
          <p:spPr bwMode="auto">
            <a:xfrm flipH="1">
              <a:off x="3188" y="1330"/>
              <a:ext cx="104" cy="340"/>
            </a:xfrm>
            <a:prstGeom prst="curvedConnector4">
              <a:avLst>
                <a:gd name="adj1" fmla="val -138463"/>
                <a:gd name="adj2" fmla="val 87940"/>
              </a:avLst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3070" name="AutoShape 30">
              <a:extLst>
                <a:ext uri="{FF2B5EF4-FFF2-40B4-BE49-F238E27FC236}">
                  <a16:creationId xmlns:a16="http://schemas.microsoft.com/office/drawing/2014/main" id="{335FC5A4-2827-4346-BD53-3903FA875EDA}"/>
                </a:ext>
              </a:extLst>
            </p:cNvPr>
            <p:cNvCxnSpPr>
              <a:cxnSpLocks noChangeShapeType="1"/>
              <a:stCxn id="343065" idx="3"/>
              <a:endCxn id="343051" idx="0"/>
            </p:cNvCxnSpPr>
            <p:nvPr/>
          </p:nvCxnSpPr>
          <p:spPr bwMode="auto">
            <a:xfrm>
              <a:off x="3292" y="1330"/>
              <a:ext cx="758" cy="340"/>
            </a:xfrm>
            <a:prstGeom prst="curvedConnector2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3071" name="AutoShape 31">
              <a:extLst>
                <a:ext uri="{FF2B5EF4-FFF2-40B4-BE49-F238E27FC236}">
                  <a16:creationId xmlns:a16="http://schemas.microsoft.com/office/drawing/2014/main" id="{74DF0637-3B3A-4A51-8ACC-543BEEC83DE8}"/>
                </a:ext>
              </a:extLst>
            </p:cNvPr>
            <p:cNvCxnSpPr>
              <a:cxnSpLocks noChangeShapeType="1"/>
              <a:stCxn id="343065" idx="3"/>
              <a:endCxn id="343058" idx="0"/>
            </p:cNvCxnSpPr>
            <p:nvPr/>
          </p:nvCxnSpPr>
          <p:spPr bwMode="auto">
            <a:xfrm>
              <a:off x="3292" y="1330"/>
              <a:ext cx="1619" cy="340"/>
            </a:xfrm>
            <a:prstGeom prst="curvedConnector2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43072" name="Rectangle 32">
            <a:extLst>
              <a:ext uri="{FF2B5EF4-FFF2-40B4-BE49-F238E27FC236}">
                <a16:creationId xmlns:a16="http://schemas.microsoft.com/office/drawing/2014/main" id="{4AA5C1CB-B35E-4A7B-A9A3-3B52482C38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8688" y="5473700"/>
            <a:ext cx="7089775" cy="431800"/>
          </a:xfrm>
          <a:prstGeom prst="rect">
            <a:avLst/>
          </a:prstGeom>
          <a:solidFill>
            <a:schemeClr val="folHlink">
              <a:alpha val="60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43073" name="Text Box 33">
            <a:extLst>
              <a:ext uri="{FF2B5EF4-FFF2-40B4-BE49-F238E27FC236}">
                <a16:creationId xmlns:a16="http://schemas.microsoft.com/office/drawing/2014/main" id="{A94B25D4-CA7F-4640-9139-FCC9EA21F5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38" y="3860800"/>
            <a:ext cx="264795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altLang="pt-BR" sz="2800" b="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Vazão equalizada </a:t>
            </a:r>
          </a:p>
          <a:p>
            <a:pPr algn="ctr"/>
            <a:r>
              <a:rPr lang="pt-BR" altLang="pt-BR" sz="2800" b="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de alimentação !!!</a:t>
            </a:r>
          </a:p>
        </p:txBody>
      </p:sp>
      <p:cxnSp>
        <p:nvCxnSpPr>
          <p:cNvPr id="343074" name="AutoShape 34">
            <a:extLst>
              <a:ext uri="{FF2B5EF4-FFF2-40B4-BE49-F238E27FC236}">
                <a16:creationId xmlns:a16="http://schemas.microsoft.com/office/drawing/2014/main" id="{B069DDCF-96B5-4133-8013-C99CC75F9B58}"/>
              </a:ext>
            </a:extLst>
          </p:cNvPr>
          <p:cNvCxnSpPr>
            <a:cxnSpLocks noChangeShapeType="1"/>
            <a:stCxn id="343073" idx="2"/>
            <a:endCxn id="343072" idx="0"/>
          </p:cNvCxnSpPr>
          <p:nvPr/>
        </p:nvCxnSpPr>
        <p:spPr bwMode="auto">
          <a:xfrm rot="5400000">
            <a:off x="4887119" y="4393406"/>
            <a:ext cx="666750" cy="1493838"/>
          </a:xfrm>
          <a:prstGeom prst="curvedConnector3">
            <a:avLst>
              <a:gd name="adj1" fmla="val 50000"/>
            </a:avLst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/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Text Box 2">
            <a:extLst>
              <a:ext uri="{FF2B5EF4-FFF2-40B4-BE49-F238E27FC236}">
                <a16:creationId xmlns:a16="http://schemas.microsoft.com/office/drawing/2014/main" id="{FE6D0196-B897-4D95-BB3A-12BCB69E39B9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284663" y="5768975"/>
            <a:ext cx="1414462" cy="323850"/>
          </a:xfrm>
          <a:prstGeom prst="rect">
            <a:avLst/>
          </a:prstGeom>
          <a:solidFill>
            <a:srgbClr val="00FFFF"/>
          </a:solidFill>
          <a:ln w="1905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/>
            <a:r>
              <a:rPr lang="pt-BR" altLang="pt-BR" sz="1400"/>
              <a:t>Desidratação </a:t>
            </a:r>
          </a:p>
        </p:txBody>
      </p:sp>
      <p:pic>
        <p:nvPicPr>
          <p:cNvPr id="381955" name="Picture 3">
            <a:extLst>
              <a:ext uri="{FF2B5EF4-FFF2-40B4-BE49-F238E27FC236}">
                <a16:creationId xmlns:a16="http://schemas.microsoft.com/office/drawing/2014/main" id="{7A4C1BC3-5293-4B90-8A9B-BE818F7B2AF0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1957" name="Text Box 5">
            <a:extLst>
              <a:ext uri="{FF2B5EF4-FFF2-40B4-BE49-F238E27FC236}">
                <a16:creationId xmlns:a16="http://schemas.microsoft.com/office/drawing/2014/main" id="{E19BFD0C-1145-4A67-9E5C-2E8674581D95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211138" y="2674938"/>
            <a:ext cx="1150937" cy="314325"/>
          </a:xfrm>
          <a:prstGeom prst="rect">
            <a:avLst/>
          </a:prstGeom>
          <a:solidFill>
            <a:srgbClr val="00FF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/>
            <a:r>
              <a:rPr lang="pt-BR" altLang="pt-BR" sz="1400"/>
              <a:t>Manancial</a:t>
            </a:r>
          </a:p>
        </p:txBody>
      </p:sp>
      <p:sp>
        <p:nvSpPr>
          <p:cNvPr id="381958" name="Text Box 6">
            <a:extLst>
              <a:ext uri="{FF2B5EF4-FFF2-40B4-BE49-F238E27FC236}">
                <a16:creationId xmlns:a16="http://schemas.microsoft.com/office/drawing/2014/main" id="{00AA5E93-7BD4-455E-AF48-5DDB290DBDD6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2339975" y="2674938"/>
            <a:ext cx="1262063" cy="314325"/>
          </a:xfrm>
          <a:prstGeom prst="rect">
            <a:avLst/>
          </a:prstGeom>
          <a:solidFill>
            <a:srgbClr val="00FF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/>
            <a:r>
              <a:rPr lang="pt-BR" altLang="pt-BR" sz="1400"/>
              <a:t>Coagulação</a:t>
            </a:r>
          </a:p>
        </p:txBody>
      </p:sp>
      <p:sp>
        <p:nvSpPr>
          <p:cNvPr id="381959" name="Text Box 7">
            <a:extLst>
              <a:ext uri="{FF2B5EF4-FFF2-40B4-BE49-F238E27FC236}">
                <a16:creationId xmlns:a16="http://schemas.microsoft.com/office/drawing/2014/main" id="{F9C4F38C-F23D-4F04-9EE9-F41BEA02B7C2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427538" y="2673350"/>
            <a:ext cx="1187450" cy="314325"/>
          </a:xfrm>
          <a:prstGeom prst="rect">
            <a:avLst/>
          </a:prstGeom>
          <a:solidFill>
            <a:srgbClr val="00FF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/>
            <a:r>
              <a:rPr lang="pt-BR" altLang="pt-BR" sz="1400"/>
              <a:t>Floculação</a:t>
            </a:r>
          </a:p>
        </p:txBody>
      </p:sp>
      <p:cxnSp>
        <p:nvCxnSpPr>
          <p:cNvPr id="381960" name="AutoShape 8">
            <a:extLst>
              <a:ext uri="{FF2B5EF4-FFF2-40B4-BE49-F238E27FC236}">
                <a16:creationId xmlns:a16="http://schemas.microsoft.com/office/drawing/2014/main" id="{462FAB75-FC48-45D2-ADD3-F6D5FA4A5E2B}"/>
              </a:ext>
            </a:extLst>
          </p:cNvPr>
          <p:cNvCxnSpPr>
            <a:cxnSpLocks noChangeAspect="1" noChangeShapeType="1"/>
            <a:stCxn id="381958" idx="3"/>
            <a:endCxn id="381959" idx="1"/>
          </p:cNvCxnSpPr>
          <p:nvPr/>
        </p:nvCxnSpPr>
        <p:spPr bwMode="auto">
          <a:xfrm flipV="1">
            <a:off x="3602038" y="2830513"/>
            <a:ext cx="825500" cy="1587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81961" name="Text Box 9">
            <a:extLst>
              <a:ext uri="{FF2B5EF4-FFF2-40B4-BE49-F238E27FC236}">
                <a16:creationId xmlns:a16="http://schemas.microsoft.com/office/drawing/2014/main" id="{7D3EDD12-7CB8-4CB5-AC79-F439EAD8BFE4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340475" y="3757613"/>
            <a:ext cx="1501775" cy="314325"/>
          </a:xfrm>
          <a:prstGeom prst="rect">
            <a:avLst/>
          </a:prstGeom>
          <a:solidFill>
            <a:srgbClr val="00FF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/>
            <a:r>
              <a:rPr lang="pt-BR" altLang="pt-BR" sz="1400"/>
              <a:t>Filtração</a:t>
            </a:r>
          </a:p>
        </p:txBody>
      </p:sp>
      <p:cxnSp>
        <p:nvCxnSpPr>
          <p:cNvPr id="381962" name="AutoShape 10">
            <a:extLst>
              <a:ext uri="{FF2B5EF4-FFF2-40B4-BE49-F238E27FC236}">
                <a16:creationId xmlns:a16="http://schemas.microsoft.com/office/drawing/2014/main" id="{1078AE4D-8ADF-4D9E-8B44-8D789A1EE3CA}"/>
              </a:ext>
            </a:extLst>
          </p:cNvPr>
          <p:cNvCxnSpPr>
            <a:cxnSpLocks noChangeAspect="1" noChangeShapeType="1"/>
            <a:stCxn id="381957" idx="3"/>
            <a:endCxn id="381958" idx="1"/>
          </p:cNvCxnSpPr>
          <p:nvPr/>
        </p:nvCxnSpPr>
        <p:spPr bwMode="auto">
          <a:xfrm>
            <a:off x="1362075" y="2832100"/>
            <a:ext cx="977900" cy="0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81963" name="Text Box 11">
            <a:extLst>
              <a:ext uri="{FF2B5EF4-FFF2-40B4-BE49-F238E27FC236}">
                <a16:creationId xmlns:a16="http://schemas.microsoft.com/office/drawing/2014/main" id="{3B72D9A9-24B9-4598-9D15-F2872F4D4530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2416175" y="3754438"/>
            <a:ext cx="1363663" cy="323850"/>
          </a:xfrm>
          <a:prstGeom prst="rect">
            <a:avLst/>
          </a:prstGeom>
          <a:solidFill>
            <a:srgbClr val="00FFFF"/>
          </a:solidFill>
          <a:ln w="1905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/>
            <a:r>
              <a:rPr lang="pt-BR" altLang="pt-BR" sz="1400"/>
              <a:t>Equalização </a:t>
            </a:r>
          </a:p>
        </p:txBody>
      </p:sp>
      <p:sp>
        <p:nvSpPr>
          <p:cNvPr id="381964" name="Text Box 12">
            <a:extLst>
              <a:ext uri="{FF2B5EF4-FFF2-40B4-BE49-F238E27FC236}">
                <a16:creationId xmlns:a16="http://schemas.microsoft.com/office/drawing/2014/main" id="{4B8ABE31-708C-43B8-8C02-05E05D273BA5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235825" y="5229225"/>
            <a:ext cx="1501775" cy="323850"/>
          </a:xfrm>
          <a:prstGeom prst="rect">
            <a:avLst/>
          </a:prstGeom>
          <a:solidFill>
            <a:srgbClr val="00FFFF"/>
          </a:solidFill>
          <a:ln w="1905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/>
            <a:r>
              <a:rPr lang="pt-BR" altLang="pt-BR" sz="1400"/>
              <a:t>Torta</a:t>
            </a:r>
          </a:p>
        </p:txBody>
      </p:sp>
      <p:cxnSp>
        <p:nvCxnSpPr>
          <p:cNvPr id="381965" name="AutoShape 13">
            <a:extLst>
              <a:ext uri="{FF2B5EF4-FFF2-40B4-BE49-F238E27FC236}">
                <a16:creationId xmlns:a16="http://schemas.microsoft.com/office/drawing/2014/main" id="{DC3B1F5D-1852-4433-8435-E28EAB5976F6}"/>
              </a:ext>
            </a:extLst>
          </p:cNvPr>
          <p:cNvCxnSpPr>
            <a:cxnSpLocks noChangeAspect="1" noChangeShapeType="1"/>
            <a:stCxn id="381954" idx="3"/>
            <a:endCxn id="381964" idx="1"/>
          </p:cNvCxnSpPr>
          <p:nvPr/>
        </p:nvCxnSpPr>
        <p:spPr bwMode="auto">
          <a:xfrm flipV="1">
            <a:off x="5699125" y="5391150"/>
            <a:ext cx="1536700" cy="539750"/>
          </a:xfrm>
          <a:prstGeom prst="bentConnector3">
            <a:avLst>
              <a:gd name="adj1" fmla="val 50000"/>
            </a:avLst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1966" name="AutoShape 14">
            <a:extLst>
              <a:ext uri="{FF2B5EF4-FFF2-40B4-BE49-F238E27FC236}">
                <a16:creationId xmlns:a16="http://schemas.microsoft.com/office/drawing/2014/main" id="{965F0C19-4019-4A61-994D-F02E4ACF0D24}"/>
              </a:ext>
            </a:extLst>
          </p:cNvPr>
          <p:cNvCxnSpPr>
            <a:cxnSpLocks noChangeAspect="1" noChangeShapeType="1"/>
            <a:stCxn id="381961" idx="2"/>
          </p:cNvCxnSpPr>
          <p:nvPr/>
        </p:nvCxnSpPr>
        <p:spPr bwMode="auto">
          <a:xfrm>
            <a:off x="7091363" y="4071938"/>
            <a:ext cx="3175" cy="992187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81967" name="Text Box 15">
            <a:extLst>
              <a:ext uri="{FF2B5EF4-FFF2-40B4-BE49-F238E27FC236}">
                <a16:creationId xmlns:a16="http://schemas.microsoft.com/office/drawing/2014/main" id="{29EF2E93-912C-478A-8EA7-7F40A39E5C37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238625" y="4905375"/>
            <a:ext cx="1485900" cy="323850"/>
          </a:xfrm>
          <a:prstGeom prst="rect">
            <a:avLst/>
          </a:prstGeom>
          <a:solidFill>
            <a:srgbClr val="00FFFF"/>
          </a:solidFill>
          <a:ln w="1905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/>
            <a:r>
              <a:rPr lang="pt-BR" altLang="pt-BR" sz="1400"/>
              <a:t>Adensamento </a:t>
            </a:r>
          </a:p>
        </p:txBody>
      </p:sp>
      <p:cxnSp>
        <p:nvCxnSpPr>
          <p:cNvPr id="381968" name="AutoShape 16">
            <a:extLst>
              <a:ext uri="{FF2B5EF4-FFF2-40B4-BE49-F238E27FC236}">
                <a16:creationId xmlns:a16="http://schemas.microsoft.com/office/drawing/2014/main" id="{4D89D185-EA36-4FC9-9A46-31077CE11914}"/>
              </a:ext>
            </a:extLst>
          </p:cNvPr>
          <p:cNvCxnSpPr>
            <a:cxnSpLocks noChangeAspect="1" noChangeShapeType="1"/>
            <a:stCxn id="381967" idx="2"/>
            <a:endCxn id="381954" idx="0"/>
          </p:cNvCxnSpPr>
          <p:nvPr/>
        </p:nvCxnSpPr>
        <p:spPr bwMode="auto">
          <a:xfrm>
            <a:off x="4981575" y="5229225"/>
            <a:ext cx="11113" cy="539750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1969" name="AutoShape 17">
            <a:extLst>
              <a:ext uri="{FF2B5EF4-FFF2-40B4-BE49-F238E27FC236}">
                <a16:creationId xmlns:a16="http://schemas.microsoft.com/office/drawing/2014/main" id="{24A9CE23-58CC-4387-8534-2ABAED21D252}"/>
              </a:ext>
            </a:extLst>
          </p:cNvPr>
          <p:cNvCxnSpPr>
            <a:cxnSpLocks noChangeAspect="1" noChangeShapeType="1"/>
            <a:stCxn id="381963" idx="1"/>
          </p:cNvCxnSpPr>
          <p:nvPr/>
        </p:nvCxnSpPr>
        <p:spPr bwMode="auto">
          <a:xfrm rot="10800000">
            <a:off x="2039938" y="2889250"/>
            <a:ext cx="376237" cy="1027113"/>
          </a:xfrm>
          <a:prstGeom prst="bentConnector2">
            <a:avLst/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81970" name="Text Box 18">
            <a:extLst>
              <a:ext uri="{FF2B5EF4-FFF2-40B4-BE49-F238E27FC236}">
                <a16:creationId xmlns:a16="http://schemas.microsoft.com/office/drawing/2014/main" id="{A0E6FB92-AA16-45FF-B813-16CAF146ABCA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372225" y="2678113"/>
            <a:ext cx="1439863" cy="314325"/>
          </a:xfrm>
          <a:prstGeom prst="rect">
            <a:avLst/>
          </a:prstGeom>
          <a:solidFill>
            <a:srgbClr val="00FF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/>
            <a:r>
              <a:rPr lang="pt-BR" altLang="pt-BR" sz="1400"/>
              <a:t>Decantadores</a:t>
            </a:r>
          </a:p>
        </p:txBody>
      </p:sp>
      <p:cxnSp>
        <p:nvCxnSpPr>
          <p:cNvPr id="381971" name="AutoShape 19">
            <a:extLst>
              <a:ext uri="{FF2B5EF4-FFF2-40B4-BE49-F238E27FC236}">
                <a16:creationId xmlns:a16="http://schemas.microsoft.com/office/drawing/2014/main" id="{4326665F-A9C8-40C7-996B-B4972ABAFE7D}"/>
              </a:ext>
            </a:extLst>
          </p:cNvPr>
          <p:cNvCxnSpPr>
            <a:cxnSpLocks noChangeAspect="1" noChangeShapeType="1"/>
            <a:stCxn id="381959" idx="3"/>
            <a:endCxn id="381970" idx="1"/>
          </p:cNvCxnSpPr>
          <p:nvPr/>
        </p:nvCxnSpPr>
        <p:spPr bwMode="auto">
          <a:xfrm>
            <a:off x="5614988" y="2830513"/>
            <a:ext cx="757237" cy="4762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1972" name="AutoShape 20">
            <a:extLst>
              <a:ext uri="{FF2B5EF4-FFF2-40B4-BE49-F238E27FC236}">
                <a16:creationId xmlns:a16="http://schemas.microsoft.com/office/drawing/2014/main" id="{18E2583B-F34D-40D2-8A92-7C30FE728831}"/>
              </a:ext>
            </a:extLst>
          </p:cNvPr>
          <p:cNvCxnSpPr>
            <a:cxnSpLocks noChangeShapeType="1"/>
            <a:stCxn id="381961" idx="1"/>
            <a:endCxn id="381963" idx="3"/>
          </p:cNvCxnSpPr>
          <p:nvPr/>
        </p:nvCxnSpPr>
        <p:spPr bwMode="auto">
          <a:xfrm rot="10800000" flipV="1">
            <a:off x="3779838" y="3914775"/>
            <a:ext cx="2560637" cy="1588"/>
          </a:xfrm>
          <a:prstGeom prst="bentConnector3">
            <a:avLst>
              <a:gd name="adj1" fmla="val 49968"/>
            </a:avLst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1973" name="AutoShape 21">
            <a:extLst>
              <a:ext uri="{FF2B5EF4-FFF2-40B4-BE49-F238E27FC236}">
                <a16:creationId xmlns:a16="http://schemas.microsoft.com/office/drawing/2014/main" id="{E0639DFE-6EF8-436E-A53E-5F7F9122CDA4}"/>
              </a:ext>
            </a:extLst>
          </p:cNvPr>
          <p:cNvCxnSpPr>
            <a:cxnSpLocks noChangeShapeType="1"/>
            <a:stCxn id="381970" idx="2"/>
            <a:endCxn id="381961" idx="0"/>
          </p:cNvCxnSpPr>
          <p:nvPr/>
        </p:nvCxnSpPr>
        <p:spPr bwMode="auto">
          <a:xfrm rot="5400000">
            <a:off x="6709569" y="3374232"/>
            <a:ext cx="765175" cy="1587"/>
          </a:xfrm>
          <a:prstGeom prst="bentConnector3">
            <a:avLst>
              <a:gd name="adj1" fmla="val 50000"/>
            </a:avLst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1974" name="AutoShape 22">
            <a:extLst>
              <a:ext uri="{FF2B5EF4-FFF2-40B4-BE49-F238E27FC236}">
                <a16:creationId xmlns:a16="http://schemas.microsoft.com/office/drawing/2014/main" id="{933465C6-E165-4011-8A40-3145F296F7D9}"/>
              </a:ext>
            </a:extLst>
          </p:cNvPr>
          <p:cNvCxnSpPr>
            <a:cxnSpLocks noChangeShapeType="1"/>
            <a:stCxn id="381963" idx="2"/>
            <a:endCxn id="381967" idx="0"/>
          </p:cNvCxnSpPr>
          <p:nvPr/>
        </p:nvCxnSpPr>
        <p:spPr bwMode="auto">
          <a:xfrm rot="16200000" flipH="1">
            <a:off x="3626644" y="3550444"/>
            <a:ext cx="827087" cy="1882775"/>
          </a:xfrm>
          <a:prstGeom prst="bentConnector3">
            <a:avLst>
              <a:gd name="adj1" fmla="val 49903"/>
            </a:avLst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1975" name="AutoShape 23">
            <a:extLst>
              <a:ext uri="{FF2B5EF4-FFF2-40B4-BE49-F238E27FC236}">
                <a16:creationId xmlns:a16="http://schemas.microsoft.com/office/drawing/2014/main" id="{B097344E-9BD9-4F1A-B63E-5C3D32918D1D}"/>
              </a:ext>
            </a:extLst>
          </p:cNvPr>
          <p:cNvCxnSpPr>
            <a:cxnSpLocks noChangeShapeType="1"/>
            <a:stCxn id="381967" idx="1"/>
          </p:cNvCxnSpPr>
          <p:nvPr/>
        </p:nvCxnSpPr>
        <p:spPr bwMode="auto">
          <a:xfrm rot="10800000">
            <a:off x="1820863" y="2889250"/>
            <a:ext cx="2417762" cy="2178050"/>
          </a:xfrm>
          <a:prstGeom prst="bentConnector3">
            <a:avLst>
              <a:gd name="adj1" fmla="val 100394"/>
            </a:avLst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1976" name="AutoShape 24">
            <a:extLst>
              <a:ext uri="{FF2B5EF4-FFF2-40B4-BE49-F238E27FC236}">
                <a16:creationId xmlns:a16="http://schemas.microsoft.com/office/drawing/2014/main" id="{1539196C-78B1-4220-816D-B8522CB47844}"/>
              </a:ext>
            </a:extLst>
          </p:cNvPr>
          <p:cNvCxnSpPr>
            <a:cxnSpLocks noChangeShapeType="1"/>
            <a:stCxn id="381954" idx="1"/>
          </p:cNvCxnSpPr>
          <p:nvPr/>
        </p:nvCxnSpPr>
        <p:spPr bwMode="auto">
          <a:xfrm rot="10800000">
            <a:off x="1604963" y="2889250"/>
            <a:ext cx="2679700" cy="3041650"/>
          </a:xfrm>
          <a:prstGeom prst="bentConnector2">
            <a:avLst/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1977" name="AutoShape 25">
            <a:extLst>
              <a:ext uri="{FF2B5EF4-FFF2-40B4-BE49-F238E27FC236}">
                <a16:creationId xmlns:a16="http://schemas.microsoft.com/office/drawing/2014/main" id="{FAD801EB-5BFC-48E3-87AF-047031C067E2}"/>
              </a:ext>
            </a:extLst>
          </p:cNvPr>
          <p:cNvCxnSpPr>
            <a:cxnSpLocks noChangeShapeType="1"/>
            <a:stCxn id="381970" idx="2"/>
            <a:endCxn id="381967" idx="0"/>
          </p:cNvCxnSpPr>
          <p:nvPr/>
        </p:nvCxnSpPr>
        <p:spPr bwMode="auto">
          <a:xfrm rot="5400000">
            <a:off x="5080794" y="2893219"/>
            <a:ext cx="1912937" cy="2111375"/>
          </a:xfrm>
          <a:prstGeom prst="bentConnector3">
            <a:avLst>
              <a:gd name="adj1" fmla="val 21657"/>
            </a:avLst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81978" name="Rectangle 26">
            <a:extLst>
              <a:ext uri="{FF2B5EF4-FFF2-40B4-BE49-F238E27FC236}">
                <a16:creationId xmlns:a16="http://schemas.microsoft.com/office/drawing/2014/main" id="{B48BDB70-19A9-4293-8FA0-90098277B1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7625" y="3068638"/>
            <a:ext cx="12969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33.976,60 m</a:t>
            </a:r>
            <a:r>
              <a:rPr lang="pt-BR" altLang="pt-BR" sz="2000" baseline="30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3</a:t>
            </a:r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/d</a:t>
            </a:r>
          </a:p>
          <a:p>
            <a:pPr algn="ctr"/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1.106,29 kg/d</a:t>
            </a:r>
          </a:p>
        </p:txBody>
      </p:sp>
      <p:cxnSp>
        <p:nvCxnSpPr>
          <p:cNvPr id="381979" name="AutoShape 27">
            <a:extLst>
              <a:ext uri="{FF2B5EF4-FFF2-40B4-BE49-F238E27FC236}">
                <a16:creationId xmlns:a16="http://schemas.microsoft.com/office/drawing/2014/main" id="{34A47207-8884-42FB-AC8F-E3CBAA1CBB34}"/>
              </a:ext>
            </a:extLst>
          </p:cNvPr>
          <p:cNvCxnSpPr>
            <a:cxnSpLocks noChangeShapeType="1"/>
            <a:stCxn id="381978" idx="1"/>
          </p:cNvCxnSpPr>
          <p:nvPr/>
        </p:nvCxnSpPr>
        <p:spPr bwMode="auto">
          <a:xfrm rot="10800000" flipV="1">
            <a:off x="7164388" y="3284538"/>
            <a:ext cx="503237" cy="144462"/>
          </a:xfrm>
          <a:prstGeom prst="bentConnector3">
            <a:avLst>
              <a:gd name="adj1" fmla="val 49843"/>
            </a:avLst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81980" name="Rectangle 28">
            <a:extLst>
              <a:ext uri="{FF2B5EF4-FFF2-40B4-BE49-F238E27FC236}">
                <a16:creationId xmlns:a16="http://schemas.microsoft.com/office/drawing/2014/main" id="{BCEC3E44-ADD1-4BC2-BE43-D4C8E863DC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0713" y="3068638"/>
            <a:ext cx="1296987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2.489,16 m</a:t>
            </a:r>
            <a:r>
              <a:rPr lang="pt-BR" altLang="pt-BR" sz="2000" baseline="30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3</a:t>
            </a:r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/d</a:t>
            </a:r>
          </a:p>
          <a:p>
            <a:pPr algn="ctr"/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9.956,64 kg/d</a:t>
            </a:r>
          </a:p>
        </p:txBody>
      </p:sp>
      <p:cxnSp>
        <p:nvCxnSpPr>
          <p:cNvPr id="381981" name="AutoShape 29">
            <a:extLst>
              <a:ext uri="{FF2B5EF4-FFF2-40B4-BE49-F238E27FC236}">
                <a16:creationId xmlns:a16="http://schemas.microsoft.com/office/drawing/2014/main" id="{CFAF4038-0AB8-4FD5-8BE3-1ACDDA42B196}"/>
              </a:ext>
            </a:extLst>
          </p:cNvPr>
          <p:cNvCxnSpPr>
            <a:cxnSpLocks noChangeShapeType="1"/>
            <a:stCxn id="381980" idx="3"/>
          </p:cNvCxnSpPr>
          <p:nvPr/>
        </p:nvCxnSpPr>
        <p:spPr bwMode="auto">
          <a:xfrm>
            <a:off x="4457700" y="3284538"/>
            <a:ext cx="503238" cy="431800"/>
          </a:xfrm>
          <a:prstGeom prst="bentConnector3">
            <a:avLst>
              <a:gd name="adj1" fmla="val 49843"/>
            </a:avLst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81982" name="Rectangle 30">
            <a:extLst>
              <a:ext uri="{FF2B5EF4-FFF2-40B4-BE49-F238E27FC236}">
                <a16:creationId xmlns:a16="http://schemas.microsoft.com/office/drawing/2014/main" id="{C9989067-86E1-433D-AC7A-59562AAB87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7625" y="4292600"/>
            <a:ext cx="12969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32.800,59 m</a:t>
            </a:r>
            <a:r>
              <a:rPr lang="pt-BR" altLang="pt-BR" sz="2000" baseline="30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3</a:t>
            </a:r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/d</a:t>
            </a:r>
          </a:p>
          <a:p>
            <a:pPr algn="ctr"/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0,0 kg/d</a:t>
            </a:r>
          </a:p>
        </p:txBody>
      </p:sp>
      <p:sp>
        <p:nvSpPr>
          <p:cNvPr id="381983" name="Rectangle 31">
            <a:extLst>
              <a:ext uri="{FF2B5EF4-FFF2-40B4-BE49-F238E27FC236}">
                <a16:creationId xmlns:a16="http://schemas.microsoft.com/office/drawing/2014/main" id="{778BAB72-03EB-4FAB-BBF3-F4320D82C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813" y="3429000"/>
            <a:ext cx="1296987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1.176,01 m</a:t>
            </a:r>
            <a:r>
              <a:rPr lang="pt-BR" altLang="pt-BR" sz="2000" baseline="30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3</a:t>
            </a:r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/d</a:t>
            </a:r>
          </a:p>
          <a:p>
            <a:pPr algn="ctr"/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1.106,29 kg/d</a:t>
            </a:r>
          </a:p>
        </p:txBody>
      </p:sp>
      <p:cxnSp>
        <p:nvCxnSpPr>
          <p:cNvPr id="381984" name="AutoShape 32">
            <a:extLst>
              <a:ext uri="{FF2B5EF4-FFF2-40B4-BE49-F238E27FC236}">
                <a16:creationId xmlns:a16="http://schemas.microsoft.com/office/drawing/2014/main" id="{B8446A21-F0A3-4F97-9DB4-253D203AFA2E}"/>
              </a:ext>
            </a:extLst>
          </p:cNvPr>
          <p:cNvCxnSpPr>
            <a:cxnSpLocks noChangeShapeType="1"/>
            <a:stCxn id="381983" idx="3"/>
          </p:cNvCxnSpPr>
          <p:nvPr/>
        </p:nvCxnSpPr>
        <p:spPr bwMode="auto">
          <a:xfrm flipV="1">
            <a:off x="1447800" y="3213100"/>
            <a:ext cx="603250" cy="431800"/>
          </a:xfrm>
          <a:prstGeom prst="bentConnector3">
            <a:avLst>
              <a:gd name="adj1" fmla="val 40787"/>
            </a:avLst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1985" name="AutoShape 33">
            <a:extLst>
              <a:ext uri="{FF2B5EF4-FFF2-40B4-BE49-F238E27FC236}">
                <a16:creationId xmlns:a16="http://schemas.microsoft.com/office/drawing/2014/main" id="{16D6A1AA-B368-4EA8-8D1F-0D76F02FC575}"/>
              </a:ext>
            </a:extLst>
          </p:cNvPr>
          <p:cNvCxnSpPr>
            <a:cxnSpLocks noChangeShapeType="1"/>
            <a:stCxn id="381982" idx="1"/>
          </p:cNvCxnSpPr>
          <p:nvPr/>
        </p:nvCxnSpPr>
        <p:spPr bwMode="auto">
          <a:xfrm rot="10800000">
            <a:off x="7164388" y="4508500"/>
            <a:ext cx="503237" cy="0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1986" name="AutoShape 34">
            <a:extLst>
              <a:ext uri="{FF2B5EF4-FFF2-40B4-BE49-F238E27FC236}">
                <a16:creationId xmlns:a16="http://schemas.microsoft.com/office/drawing/2014/main" id="{7DF2B498-5783-489B-B7AD-308329084033}"/>
              </a:ext>
            </a:extLst>
          </p:cNvPr>
          <p:cNvCxnSpPr>
            <a:cxnSpLocks noChangeAspect="1" noChangeShapeType="1"/>
          </p:cNvCxnSpPr>
          <p:nvPr/>
        </p:nvCxnSpPr>
        <p:spPr bwMode="auto">
          <a:xfrm>
            <a:off x="5614988" y="2830513"/>
            <a:ext cx="757237" cy="4762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81987" name="Rectangle 35">
            <a:extLst>
              <a:ext uri="{FF2B5EF4-FFF2-40B4-BE49-F238E27FC236}">
                <a16:creationId xmlns:a16="http://schemas.microsoft.com/office/drawing/2014/main" id="{AA63F731-B71D-48B3-9571-DFE08AFE1F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4525" y="1700213"/>
            <a:ext cx="12969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36.465,76 m</a:t>
            </a:r>
            <a:r>
              <a:rPr lang="pt-BR" altLang="pt-BR" sz="2000" baseline="30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3</a:t>
            </a:r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/d</a:t>
            </a:r>
          </a:p>
          <a:p>
            <a:pPr algn="ctr"/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11.062,94 kg/d</a:t>
            </a:r>
          </a:p>
        </p:txBody>
      </p:sp>
      <p:cxnSp>
        <p:nvCxnSpPr>
          <p:cNvPr id="381988" name="AutoShape 36">
            <a:extLst>
              <a:ext uri="{FF2B5EF4-FFF2-40B4-BE49-F238E27FC236}">
                <a16:creationId xmlns:a16="http://schemas.microsoft.com/office/drawing/2014/main" id="{D32BB793-BF79-4A21-82EC-8456B6E82324}"/>
              </a:ext>
            </a:extLst>
          </p:cNvPr>
          <p:cNvCxnSpPr>
            <a:cxnSpLocks noChangeShapeType="1"/>
            <a:stCxn id="381987" idx="2"/>
          </p:cNvCxnSpPr>
          <p:nvPr/>
        </p:nvCxnSpPr>
        <p:spPr bwMode="auto">
          <a:xfrm rot="5400000">
            <a:off x="5868194" y="2275682"/>
            <a:ext cx="649287" cy="361950"/>
          </a:xfrm>
          <a:prstGeom prst="bentConnector3">
            <a:avLst>
              <a:gd name="adj1" fmla="val 49880"/>
            </a:avLst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81989" name="Rectangle 37">
            <a:extLst>
              <a:ext uri="{FF2B5EF4-FFF2-40B4-BE49-F238E27FC236}">
                <a16:creationId xmlns:a16="http://schemas.microsoft.com/office/drawing/2014/main" id="{F122B45E-F1BC-4EAB-8C62-81EB1D6827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700" y="4221163"/>
            <a:ext cx="12969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1.176,01 m</a:t>
            </a:r>
            <a:r>
              <a:rPr lang="pt-BR" altLang="pt-BR" sz="2000" baseline="30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3</a:t>
            </a:r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/d</a:t>
            </a:r>
          </a:p>
          <a:p>
            <a:pPr algn="ctr"/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1.106,29 kg/d</a:t>
            </a:r>
          </a:p>
        </p:txBody>
      </p:sp>
      <p:cxnSp>
        <p:nvCxnSpPr>
          <p:cNvPr id="381990" name="AutoShape 38">
            <a:extLst>
              <a:ext uri="{FF2B5EF4-FFF2-40B4-BE49-F238E27FC236}">
                <a16:creationId xmlns:a16="http://schemas.microsoft.com/office/drawing/2014/main" id="{BD3A8F3D-2AD0-400D-AB64-7123A851774D}"/>
              </a:ext>
            </a:extLst>
          </p:cNvPr>
          <p:cNvCxnSpPr>
            <a:cxnSpLocks noChangeShapeType="1"/>
            <a:stCxn id="381989" idx="0"/>
          </p:cNvCxnSpPr>
          <p:nvPr/>
        </p:nvCxnSpPr>
        <p:spPr bwMode="auto">
          <a:xfrm rot="5400000" flipH="1">
            <a:off x="5724525" y="4076700"/>
            <a:ext cx="287338" cy="1588"/>
          </a:xfrm>
          <a:prstGeom prst="bentConnector3">
            <a:avLst>
              <a:gd name="adj1" fmla="val 49722"/>
            </a:avLst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81991" name="Rectangle 39">
            <a:extLst>
              <a:ext uri="{FF2B5EF4-FFF2-40B4-BE49-F238E27FC236}">
                <a16:creationId xmlns:a16="http://schemas.microsoft.com/office/drawing/2014/main" id="{4724D796-9211-452F-BC3D-DC12B74808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75" y="4481513"/>
            <a:ext cx="12969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0,0 m</a:t>
            </a:r>
            <a:r>
              <a:rPr lang="pt-BR" altLang="pt-BR" sz="2000" baseline="30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3</a:t>
            </a:r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/d</a:t>
            </a:r>
          </a:p>
          <a:p>
            <a:pPr algn="ctr"/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0,0 kg/d</a:t>
            </a:r>
          </a:p>
        </p:txBody>
      </p:sp>
      <p:cxnSp>
        <p:nvCxnSpPr>
          <p:cNvPr id="381992" name="AutoShape 40">
            <a:extLst>
              <a:ext uri="{FF2B5EF4-FFF2-40B4-BE49-F238E27FC236}">
                <a16:creationId xmlns:a16="http://schemas.microsoft.com/office/drawing/2014/main" id="{51CC4371-F651-48C9-B3F1-F24423D2A635}"/>
              </a:ext>
            </a:extLst>
          </p:cNvPr>
          <p:cNvCxnSpPr>
            <a:cxnSpLocks noChangeShapeType="1"/>
            <a:stCxn id="381991" idx="0"/>
          </p:cNvCxnSpPr>
          <p:nvPr/>
        </p:nvCxnSpPr>
        <p:spPr bwMode="auto">
          <a:xfrm rot="16200000">
            <a:off x="2649537" y="4086226"/>
            <a:ext cx="188913" cy="601662"/>
          </a:xfrm>
          <a:prstGeom prst="bentConnector2">
            <a:avLst/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81994" name="Rectangle 42">
            <a:extLst>
              <a:ext uri="{FF2B5EF4-FFF2-40B4-BE49-F238E27FC236}">
                <a16:creationId xmlns:a16="http://schemas.microsoft.com/office/drawing/2014/main" id="{EB04C645-AC39-4B8A-8B4C-FC3D020BF8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438" y="234950"/>
            <a:ext cx="8964612" cy="1106488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Ctr="1"/>
          <a:lstStyle/>
          <a:p>
            <a:r>
              <a:rPr lang="pt-BR" altLang="pt-BR" sz="4000"/>
              <a:t>CONCEPÇÃO DE SISTEMAS DE ADENSAMENTO PARA LODOS DE ETAs</a:t>
            </a:r>
          </a:p>
        </p:txBody>
      </p:sp>
    </p:spTree>
  </p:cSld>
  <p:clrMapOvr>
    <a:masterClrMapping/>
  </p:clrMapOvr>
  <p:transition/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115" name="Picture 3">
            <a:extLst>
              <a:ext uri="{FF2B5EF4-FFF2-40B4-BE49-F238E27FC236}">
                <a16:creationId xmlns:a16="http://schemas.microsoft.com/office/drawing/2014/main" id="{8BB3144E-A75E-481B-8771-B7E05FDDF161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6116" name="Rectangle 4">
            <a:extLst>
              <a:ext uri="{FF2B5EF4-FFF2-40B4-BE49-F238E27FC236}">
                <a16:creationId xmlns:a16="http://schemas.microsoft.com/office/drawing/2014/main" id="{51A29E5D-D018-4C04-B212-AB30766920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666750"/>
            <a:ext cx="8207375" cy="1106488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Ctr="1"/>
          <a:lstStyle/>
          <a:p>
            <a:r>
              <a:rPr lang="pt-BR" altLang="pt-BR" sz="4000"/>
              <a:t>CONCEPÇÃO DE SISTEMAS DE ADENSAMENTO PARA LODOS DE ETAs</a:t>
            </a:r>
          </a:p>
        </p:txBody>
      </p:sp>
      <p:sp>
        <p:nvSpPr>
          <p:cNvPr id="346145" name="AutoShape 33">
            <a:extLst>
              <a:ext uri="{FF2B5EF4-FFF2-40B4-BE49-F238E27FC236}">
                <a16:creationId xmlns:a16="http://schemas.microsoft.com/office/drawing/2014/main" id="{3D5FE874-5B23-43AD-A15D-B42EF40C4A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5238" y="2347913"/>
            <a:ext cx="2016125" cy="720725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 b="0"/>
              <a:t>Decantadores</a:t>
            </a:r>
          </a:p>
        </p:txBody>
      </p:sp>
      <p:sp>
        <p:nvSpPr>
          <p:cNvPr id="346148" name="AutoShape 36">
            <a:extLst>
              <a:ext uri="{FF2B5EF4-FFF2-40B4-BE49-F238E27FC236}">
                <a16:creationId xmlns:a16="http://schemas.microsoft.com/office/drawing/2014/main" id="{17D0DC23-6A0F-4691-8066-F5CBF6FBA3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7850" y="3716338"/>
            <a:ext cx="2874963" cy="1368425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 b="0"/>
              <a:t>Adensadores </a:t>
            </a:r>
          </a:p>
          <a:p>
            <a:pPr algn="ctr"/>
            <a:r>
              <a:rPr lang="pt-BR" altLang="pt-BR" b="0"/>
              <a:t>por gravidade ou </a:t>
            </a:r>
          </a:p>
          <a:p>
            <a:pPr algn="ctr"/>
            <a:r>
              <a:rPr lang="pt-BR" altLang="pt-BR" b="0"/>
              <a:t>mecanizados</a:t>
            </a:r>
          </a:p>
        </p:txBody>
      </p:sp>
      <p:sp>
        <p:nvSpPr>
          <p:cNvPr id="346149" name="AutoShape 37">
            <a:extLst>
              <a:ext uri="{FF2B5EF4-FFF2-40B4-BE49-F238E27FC236}">
                <a16:creationId xmlns:a16="http://schemas.microsoft.com/office/drawing/2014/main" id="{57AF07D4-6A9E-498B-9A8D-5737D7B5D3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563" y="4122738"/>
            <a:ext cx="3600450" cy="720725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 b="0"/>
              <a:t>Tanque de equalização de lodo</a:t>
            </a:r>
          </a:p>
        </p:txBody>
      </p:sp>
      <p:cxnSp>
        <p:nvCxnSpPr>
          <p:cNvPr id="346150" name="AutoShape 38">
            <a:extLst>
              <a:ext uri="{FF2B5EF4-FFF2-40B4-BE49-F238E27FC236}">
                <a16:creationId xmlns:a16="http://schemas.microsoft.com/office/drawing/2014/main" id="{90C8E6F7-30E9-4231-AE70-5F0166533679}"/>
              </a:ext>
            </a:extLst>
          </p:cNvPr>
          <p:cNvCxnSpPr>
            <a:cxnSpLocks noChangeShapeType="1"/>
            <a:stCxn id="346145" idx="3"/>
            <a:endCxn id="346149" idx="0"/>
          </p:cNvCxnSpPr>
          <p:nvPr/>
        </p:nvCxnSpPr>
        <p:spPr bwMode="auto">
          <a:xfrm rot="16200000" flipH="1">
            <a:off x="1854994" y="3396457"/>
            <a:ext cx="1054100" cy="398462"/>
          </a:xfrm>
          <a:prstGeom prst="bentConnector3">
            <a:avLst>
              <a:gd name="adj1" fmla="val 50000"/>
            </a:avLst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6151" name="AutoShape 39">
            <a:extLst>
              <a:ext uri="{FF2B5EF4-FFF2-40B4-BE49-F238E27FC236}">
                <a16:creationId xmlns:a16="http://schemas.microsoft.com/office/drawing/2014/main" id="{753D573C-C82C-4BA9-8FC0-C5BAEE0104DD}"/>
              </a:ext>
            </a:extLst>
          </p:cNvPr>
          <p:cNvCxnSpPr>
            <a:cxnSpLocks noChangeShapeType="1"/>
            <a:stCxn id="346149" idx="4"/>
            <a:endCxn id="346148" idx="2"/>
          </p:cNvCxnSpPr>
          <p:nvPr/>
        </p:nvCxnSpPr>
        <p:spPr bwMode="auto">
          <a:xfrm flipV="1">
            <a:off x="4111625" y="4572000"/>
            <a:ext cx="1546225" cy="1588"/>
          </a:xfrm>
          <a:prstGeom prst="bentConnector3">
            <a:avLst>
              <a:gd name="adj1" fmla="val 55750"/>
            </a:avLst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6152" name="AutoShape 40">
            <a:extLst>
              <a:ext uri="{FF2B5EF4-FFF2-40B4-BE49-F238E27FC236}">
                <a16:creationId xmlns:a16="http://schemas.microsoft.com/office/drawing/2014/main" id="{27575AD1-8EC4-4E18-A4D7-D049E70DE7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0650" y="5516563"/>
            <a:ext cx="2016125" cy="720725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 b="0"/>
              <a:t>Lodo adensado</a:t>
            </a:r>
          </a:p>
        </p:txBody>
      </p:sp>
      <p:cxnSp>
        <p:nvCxnSpPr>
          <p:cNvPr id="346153" name="AutoShape 41">
            <a:extLst>
              <a:ext uri="{FF2B5EF4-FFF2-40B4-BE49-F238E27FC236}">
                <a16:creationId xmlns:a16="http://schemas.microsoft.com/office/drawing/2014/main" id="{C5D3A023-E563-4A08-B672-30130089DDEC}"/>
              </a:ext>
            </a:extLst>
          </p:cNvPr>
          <p:cNvCxnSpPr>
            <a:cxnSpLocks noChangeShapeType="1"/>
            <a:stCxn id="346148" idx="3"/>
            <a:endCxn id="346152" idx="1"/>
          </p:cNvCxnSpPr>
          <p:nvPr/>
        </p:nvCxnSpPr>
        <p:spPr bwMode="auto">
          <a:xfrm rot="5400000">
            <a:off x="5580062" y="4352926"/>
            <a:ext cx="612775" cy="2076450"/>
          </a:xfrm>
          <a:prstGeom prst="bentConnector3">
            <a:avLst>
              <a:gd name="adj1" fmla="val 35231"/>
            </a:avLst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6154" name="AutoShape 42">
            <a:extLst>
              <a:ext uri="{FF2B5EF4-FFF2-40B4-BE49-F238E27FC236}">
                <a16:creationId xmlns:a16="http://schemas.microsoft.com/office/drawing/2014/main" id="{26642BC7-AAF7-4DD1-9568-D68FBB496366}"/>
              </a:ext>
            </a:extLst>
          </p:cNvPr>
          <p:cNvCxnSpPr>
            <a:cxnSpLocks noChangeShapeType="1"/>
            <a:stCxn id="346148" idx="1"/>
          </p:cNvCxnSpPr>
          <p:nvPr/>
        </p:nvCxnSpPr>
        <p:spPr bwMode="auto">
          <a:xfrm rot="5400000" flipH="1">
            <a:off x="6015831" y="3150394"/>
            <a:ext cx="1404938" cy="412750"/>
          </a:xfrm>
          <a:prstGeom prst="bentConnector3">
            <a:avLst>
              <a:gd name="adj1" fmla="val 46440"/>
            </a:avLst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6155" name="Text Box 43">
            <a:extLst>
              <a:ext uri="{FF2B5EF4-FFF2-40B4-BE49-F238E27FC236}">
                <a16:creationId xmlns:a16="http://schemas.microsoft.com/office/drawing/2014/main" id="{D372CBF9-468C-4FE3-A1AE-A30C96AB8B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2349500"/>
            <a:ext cx="28749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b="0"/>
              <a:t>Retorno para início da ETA</a:t>
            </a: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6" name="Picture 2">
            <a:extLst>
              <a:ext uri="{FF2B5EF4-FFF2-40B4-BE49-F238E27FC236}">
                <a16:creationId xmlns:a16="http://schemas.microsoft.com/office/drawing/2014/main" id="{2160262E-13D8-406D-8031-BEB4B98E1898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0947" name="Rectangle 3">
            <a:extLst>
              <a:ext uri="{FF2B5EF4-FFF2-40B4-BE49-F238E27FC236}">
                <a16:creationId xmlns:a16="http://schemas.microsoft.com/office/drawing/2014/main" id="{2354095C-1BE4-4713-B99F-744480176D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131763"/>
            <a:ext cx="8785225" cy="1655762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Ctr="1"/>
          <a:lstStyle/>
          <a:p>
            <a:r>
              <a:rPr lang="pt-BR" altLang="pt-BR" sz="3600"/>
              <a:t>CONCEPÇÃO DO SISTEMA DE RECUPERAÇÃO DE ÁGUA DE LAVAGEM</a:t>
            </a:r>
          </a:p>
        </p:txBody>
      </p:sp>
      <p:sp>
        <p:nvSpPr>
          <p:cNvPr id="210950" name="Line 6">
            <a:extLst>
              <a:ext uri="{FF2B5EF4-FFF2-40B4-BE49-F238E27FC236}">
                <a16:creationId xmlns:a16="http://schemas.microsoft.com/office/drawing/2014/main" id="{12E78C55-53F2-417A-BE4C-C53121EB57F5}"/>
              </a:ext>
            </a:extLst>
          </p:cNvPr>
          <p:cNvSpPr>
            <a:spLocks noChangeShapeType="1"/>
          </p:cNvSpPr>
          <p:nvPr/>
        </p:nvSpPr>
        <p:spPr bwMode="auto">
          <a:xfrm>
            <a:off x="666750" y="5892800"/>
            <a:ext cx="8208963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10951" name="Line 7">
            <a:extLst>
              <a:ext uri="{FF2B5EF4-FFF2-40B4-BE49-F238E27FC236}">
                <a16:creationId xmlns:a16="http://schemas.microsoft.com/office/drawing/2014/main" id="{A5599263-4F78-40F1-9441-83D1DC71F655}"/>
              </a:ext>
            </a:extLst>
          </p:cNvPr>
          <p:cNvSpPr>
            <a:spLocks noChangeShapeType="1"/>
          </p:cNvSpPr>
          <p:nvPr/>
        </p:nvSpPr>
        <p:spPr bwMode="auto">
          <a:xfrm>
            <a:off x="955675" y="2249488"/>
            <a:ext cx="0" cy="39592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10952" name="Rectangle 8">
            <a:extLst>
              <a:ext uri="{FF2B5EF4-FFF2-40B4-BE49-F238E27FC236}">
                <a16:creationId xmlns:a16="http://schemas.microsoft.com/office/drawing/2014/main" id="{4FD951F1-9F05-4416-B25B-1F175C3EB1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063" y="2651125"/>
            <a:ext cx="431800" cy="3241675"/>
          </a:xfrm>
          <a:prstGeom prst="rect">
            <a:avLst/>
          </a:prstGeom>
          <a:solidFill>
            <a:srgbClr val="8000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10953" name="Rectangle 9">
            <a:extLst>
              <a:ext uri="{FF2B5EF4-FFF2-40B4-BE49-F238E27FC236}">
                <a16:creationId xmlns:a16="http://schemas.microsoft.com/office/drawing/2014/main" id="{08F49FF0-88DD-4195-9AC9-8FCDB4E7CE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2488" y="2651125"/>
            <a:ext cx="431800" cy="3241675"/>
          </a:xfrm>
          <a:prstGeom prst="rect">
            <a:avLst/>
          </a:prstGeom>
          <a:solidFill>
            <a:srgbClr val="8000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10954" name="Rectangle 10">
            <a:extLst>
              <a:ext uri="{FF2B5EF4-FFF2-40B4-BE49-F238E27FC236}">
                <a16:creationId xmlns:a16="http://schemas.microsoft.com/office/drawing/2014/main" id="{4436058B-A874-49F6-B9C4-A869728235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8213" y="2651125"/>
            <a:ext cx="431800" cy="3241675"/>
          </a:xfrm>
          <a:prstGeom prst="rect">
            <a:avLst/>
          </a:prstGeom>
          <a:solidFill>
            <a:srgbClr val="8000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10955" name="Rectangle 11">
            <a:extLst>
              <a:ext uri="{FF2B5EF4-FFF2-40B4-BE49-F238E27FC236}">
                <a16:creationId xmlns:a16="http://schemas.microsoft.com/office/drawing/2014/main" id="{82864D1E-3CF5-49F7-AC57-D98E4BD892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5050" y="2651125"/>
            <a:ext cx="431800" cy="3241675"/>
          </a:xfrm>
          <a:prstGeom prst="rect">
            <a:avLst/>
          </a:prstGeom>
          <a:solidFill>
            <a:srgbClr val="8000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10956" name="Rectangle 12">
            <a:extLst>
              <a:ext uri="{FF2B5EF4-FFF2-40B4-BE49-F238E27FC236}">
                <a16:creationId xmlns:a16="http://schemas.microsoft.com/office/drawing/2014/main" id="{6198805C-C169-46BD-AA6C-994A414738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3475" y="2651125"/>
            <a:ext cx="431800" cy="3241675"/>
          </a:xfrm>
          <a:prstGeom prst="rect">
            <a:avLst/>
          </a:prstGeom>
          <a:solidFill>
            <a:srgbClr val="8000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10957" name="Line 13">
            <a:extLst>
              <a:ext uri="{FF2B5EF4-FFF2-40B4-BE49-F238E27FC236}">
                <a16:creationId xmlns:a16="http://schemas.microsoft.com/office/drawing/2014/main" id="{0F9F6325-9C8C-4503-8474-FCC61AA5BABC}"/>
              </a:ext>
            </a:extLst>
          </p:cNvPr>
          <p:cNvSpPr>
            <a:spLocks noChangeShapeType="1"/>
          </p:cNvSpPr>
          <p:nvPr/>
        </p:nvSpPr>
        <p:spPr bwMode="auto">
          <a:xfrm>
            <a:off x="955675" y="6251575"/>
            <a:ext cx="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10958" name="Line 14">
            <a:extLst>
              <a:ext uri="{FF2B5EF4-FFF2-40B4-BE49-F238E27FC236}">
                <a16:creationId xmlns:a16="http://schemas.microsoft.com/office/drawing/2014/main" id="{A71D94DF-6DF2-4396-B48F-436CEF6AFB25}"/>
              </a:ext>
            </a:extLst>
          </p:cNvPr>
          <p:cNvSpPr>
            <a:spLocks noChangeShapeType="1"/>
          </p:cNvSpPr>
          <p:nvPr/>
        </p:nvSpPr>
        <p:spPr bwMode="auto">
          <a:xfrm>
            <a:off x="2328863" y="6238875"/>
            <a:ext cx="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10959" name="Line 15">
            <a:extLst>
              <a:ext uri="{FF2B5EF4-FFF2-40B4-BE49-F238E27FC236}">
                <a16:creationId xmlns:a16="http://schemas.microsoft.com/office/drawing/2014/main" id="{6F97927A-AC04-4260-B64E-C52CEF3B1382}"/>
              </a:ext>
            </a:extLst>
          </p:cNvPr>
          <p:cNvSpPr>
            <a:spLocks noChangeShapeType="1"/>
          </p:cNvSpPr>
          <p:nvPr/>
        </p:nvSpPr>
        <p:spPr bwMode="auto">
          <a:xfrm>
            <a:off x="3706813" y="6224588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10960" name="Line 16">
            <a:extLst>
              <a:ext uri="{FF2B5EF4-FFF2-40B4-BE49-F238E27FC236}">
                <a16:creationId xmlns:a16="http://schemas.microsoft.com/office/drawing/2014/main" id="{AE9F389F-DA28-4428-962B-7A845069AB90}"/>
              </a:ext>
            </a:extLst>
          </p:cNvPr>
          <p:cNvSpPr>
            <a:spLocks noChangeShapeType="1"/>
          </p:cNvSpPr>
          <p:nvPr/>
        </p:nvSpPr>
        <p:spPr bwMode="auto">
          <a:xfrm>
            <a:off x="5075238" y="6238875"/>
            <a:ext cx="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10961" name="Line 17">
            <a:extLst>
              <a:ext uri="{FF2B5EF4-FFF2-40B4-BE49-F238E27FC236}">
                <a16:creationId xmlns:a16="http://schemas.microsoft.com/office/drawing/2014/main" id="{DC669A31-3519-455F-BF3D-CEBC584F2057}"/>
              </a:ext>
            </a:extLst>
          </p:cNvPr>
          <p:cNvSpPr>
            <a:spLocks noChangeShapeType="1"/>
          </p:cNvSpPr>
          <p:nvPr/>
        </p:nvSpPr>
        <p:spPr bwMode="auto">
          <a:xfrm>
            <a:off x="6442075" y="6224588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10962" name="Line 18">
            <a:extLst>
              <a:ext uri="{FF2B5EF4-FFF2-40B4-BE49-F238E27FC236}">
                <a16:creationId xmlns:a16="http://schemas.microsoft.com/office/drawing/2014/main" id="{5E7D0867-DDA8-4804-BD06-BD4EC9B8584A}"/>
              </a:ext>
            </a:extLst>
          </p:cNvPr>
          <p:cNvSpPr>
            <a:spLocks noChangeShapeType="1"/>
          </p:cNvSpPr>
          <p:nvPr/>
        </p:nvSpPr>
        <p:spPr bwMode="auto">
          <a:xfrm>
            <a:off x="7810500" y="6210300"/>
            <a:ext cx="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10963" name="Rectangle 19">
            <a:extLst>
              <a:ext uri="{FF2B5EF4-FFF2-40B4-BE49-F238E27FC236}">
                <a16:creationId xmlns:a16="http://schemas.microsoft.com/office/drawing/2014/main" id="{0946E30B-C7FC-4F27-9E43-9016B84A4D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0313" y="2651125"/>
            <a:ext cx="431800" cy="3241675"/>
          </a:xfrm>
          <a:prstGeom prst="rect">
            <a:avLst/>
          </a:prstGeom>
          <a:solidFill>
            <a:srgbClr val="8000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10964" name="Line 20">
            <a:extLst>
              <a:ext uri="{FF2B5EF4-FFF2-40B4-BE49-F238E27FC236}">
                <a16:creationId xmlns:a16="http://schemas.microsoft.com/office/drawing/2014/main" id="{52C5361C-9524-43DF-B13E-07CC8F103330}"/>
              </a:ext>
            </a:extLst>
          </p:cNvPr>
          <p:cNvSpPr>
            <a:spLocks noChangeShapeType="1"/>
          </p:cNvSpPr>
          <p:nvPr/>
        </p:nvSpPr>
        <p:spPr bwMode="auto">
          <a:xfrm>
            <a:off x="811213" y="6396038"/>
            <a:ext cx="73453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10965" name="Text Box 21">
            <a:extLst>
              <a:ext uri="{FF2B5EF4-FFF2-40B4-BE49-F238E27FC236}">
                <a16:creationId xmlns:a16="http://schemas.microsoft.com/office/drawing/2014/main" id="{FBF9D6DA-EBE1-40BC-975E-211B3E4E29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5388" y="6010275"/>
            <a:ext cx="8794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>
                <a:latin typeface="Garamond" panose="02020404030301010803" pitchFamily="18" charset="0"/>
              </a:rPr>
              <a:t>4 horas</a:t>
            </a:r>
          </a:p>
        </p:txBody>
      </p:sp>
      <p:sp>
        <p:nvSpPr>
          <p:cNvPr id="210966" name="Text Box 22">
            <a:extLst>
              <a:ext uri="{FF2B5EF4-FFF2-40B4-BE49-F238E27FC236}">
                <a16:creationId xmlns:a16="http://schemas.microsoft.com/office/drawing/2014/main" id="{BABC165B-7403-499D-91CC-4741B06134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0000" y="6021388"/>
            <a:ext cx="8794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>
                <a:latin typeface="Garamond" panose="02020404030301010803" pitchFamily="18" charset="0"/>
              </a:rPr>
              <a:t>4 horas</a:t>
            </a:r>
          </a:p>
        </p:txBody>
      </p:sp>
      <p:sp>
        <p:nvSpPr>
          <p:cNvPr id="210967" name="Text Box 23">
            <a:extLst>
              <a:ext uri="{FF2B5EF4-FFF2-40B4-BE49-F238E27FC236}">
                <a16:creationId xmlns:a16="http://schemas.microsoft.com/office/drawing/2014/main" id="{0D9830E5-A8EF-4760-9363-2398B2109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5263" y="6021388"/>
            <a:ext cx="8794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>
                <a:latin typeface="Garamond" panose="02020404030301010803" pitchFamily="18" charset="0"/>
              </a:rPr>
              <a:t>4 horas</a:t>
            </a:r>
          </a:p>
        </p:txBody>
      </p:sp>
      <p:sp>
        <p:nvSpPr>
          <p:cNvPr id="210968" name="Text Box 24">
            <a:extLst>
              <a:ext uri="{FF2B5EF4-FFF2-40B4-BE49-F238E27FC236}">
                <a16:creationId xmlns:a16="http://schemas.microsoft.com/office/drawing/2014/main" id="{6CA41527-D4E1-4D79-9DF6-9882884750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5125" y="6021388"/>
            <a:ext cx="8794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>
                <a:latin typeface="Garamond" panose="02020404030301010803" pitchFamily="18" charset="0"/>
              </a:rPr>
              <a:t>4 horas</a:t>
            </a:r>
          </a:p>
        </p:txBody>
      </p:sp>
      <p:sp>
        <p:nvSpPr>
          <p:cNvPr id="210969" name="Text Box 25">
            <a:extLst>
              <a:ext uri="{FF2B5EF4-FFF2-40B4-BE49-F238E27FC236}">
                <a16:creationId xmlns:a16="http://schemas.microsoft.com/office/drawing/2014/main" id="{E745D1EC-847B-4739-9F03-CEB3EF1EBD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9863" y="6021388"/>
            <a:ext cx="8794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>
                <a:latin typeface="Garamond" panose="02020404030301010803" pitchFamily="18" charset="0"/>
              </a:rPr>
              <a:t>4 horas</a:t>
            </a:r>
          </a:p>
        </p:txBody>
      </p:sp>
      <p:sp>
        <p:nvSpPr>
          <p:cNvPr id="210970" name="Text Box 26">
            <a:extLst>
              <a:ext uri="{FF2B5EF4-FFF2-40B4-BE49-F238E27FC236}">
                <a16:creationId xmlns:a16="http://schemas.microsoft.com/office/drawing/2014/main" id="{D9522D79-F20E-41F0-A0CD-A4CD8DFFA8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500" y="1689100"/>
            <a:ext cx="16065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4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20 minutos</a:t>
            </a:r>
          </a:p>
          <a:p>
            <a:r>
              <a:rPr lang="pt-BR" altLang="pt-BR" sz="24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163,33 l/s</a:t>
            </a:r>
          </a:p>
        </p:txBody>
      </p:sp>
      <p:cxnSp>
        <p:nvCxnSpPr>
          <p:cNvPr id="210971" name="AutoShape 27">
            <a:extLst>
              <a:ext uri="{FF2B5EF4-FFF2-40B4-BE49-F238E27FC236}">
                <a16:creationId xmlns:a16="http://schemas.microsoft.com/office/drawing/2014/main" id="{C9078D0E-4D77-44EC-BBF7-5512355EFB32}"/>
              </a:ext>
            </a:extLst>
          </p:cNvPr>
          <p:cNvCxnSpPr>
            <a:cxnSpLocks noChangeShapeType="1"/>
            <a:stCxn id="210970" idx="1"/>
            <a:endCxn id="210952" idx="0"/>
          </p:cNvCxnSpPr>
          <p:nvPr/>
        </p:nvCxnSpPr>
        <p:spPr bwMode="auto">
          <a:xfrm rot="10800000" flipV="1">
            <a:off x="969963" y="2100263"/>
            <a:ext cx="2649537" cy="550862"/>
          </a:xfrm>
          <a:prstGeom prst="curvedConnector2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0972" name="AutoShape 28">
            <a:extLst>
              <a:ext uri="{FF2B5EF4-FFF2-40B4-BE49-F238E27FC236}">
                <a16:creationId xmlns:a16="http://schemas.microsoft.com/office/drawing/2014/main" id="{A68E400C-89C6-47DB-98B7-25F266FF000E}"/>
              </a:ext>
            </a:extLst>
          </p:cNvPr>
          <p:cNvCxnSpPr>
            <a:cxnSpLocks noChangeShapeType="1"/>
            <a:stCxn id="210970" idx="1"/>
            <a:endCxn id="210953" idx="0"/>
          </p:cNvCxnSpPr>
          <p:nvPr/>
        </p:nvCxnSpPr>
        <p:spPr bwMode="auto">
          <a:xfrm rot="10800000" flipV="1">
            <a:off x="2338388" y="2100263"/>
            <a:ext cx="1281112" cy="550862"/>
          </a:xfrm>
          <a:prstGeom prst="curvedConnector2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0973" name="AutoShape 29">
            <a:extLst>
              <a:ext uri="{FF2B5EF4-FFF2-40B4-BE49-F238E27FC236}">
                <a16:creationId xmlns:a16="http://schemas.microsoft.com/office/drawing/2014/main" id="{DFAB9ED3-48C1-4B03-97F5-C1401DB26527}"/>
              </a:ext>
            </a:extLst>
          </p:cNvPr>
          <p:cNvCxnSpPr>
            <a:cxnSpLocks noChangeShapeType="1"/>
            <a:stCxn id="210970" idx="1"/>
            <a:endCxn id="210954" idx="0"/>
          </p:cNvCxnSpPr>
          <p:nvPr/>
        </p:nvCxnSpPr>
        <p:spPr bwMode="auto">
          <a:xfrm rot="10800000" flipH="1" flipV="1">
            <a:off x="3619500" y="2100263"/>
            <a:ext cx="74613" cy="550862"/>
          </a:xfrm>
          <a:prstGeom prst="curvedConnector4">
            <a:avLst>
              <a:gd name="adj1" fmla="val -306384"/>
              <a:gd name="adj2" fmla="val 87319"/>
            </a:avLst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0974" name="AutoShape 30">
            <a:extLst>
              <a:ext uri="{FF2B5EF4-FFF2-40B4-BE49-F238E27FC236}">
                <a16:creationId xmlns:a16="http://schemas.microsoft.com/office/drawing/2014/main" id="{CB428B2C-7842-49E9-B74F-F77108541E13}"/>
              </a:ext>
            </a:extLst>
          </p:cNvPr>
          <p:cNvCxnSpPr>
            <a:cxnSpLocks noChangeShapeType="1"/>
            <a:stCxn id="210970" idx="3"/>
            <a:endCxn id="210955" idx="0"/>
          </p:cNvCxnSpPr>
          <p:nvPr/>
        </p:nvCxnSpPr>
        <p:spPr bwMode="auto">
          <a:xfrm flipH="1">
            <a:off x="5060950" y="2100263"/>
            <a:ext cx="165100" cy="550862"/>
          </a:xfrm>
          <a:prstGeom prst="curvedConnector4">
            <a:avLst>
              <a:gd name="adj1" fmla="val -138463"/>
              <a:gd name="adj2" fmla="val 87319"/>
            </a:avLst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0975" name="AutoShape 31">
            <a:extLst>
              <a:ext uri="{FF2B5EF4-FFF2-40B4-BE49-F238E27FC236}">
                <a16:creationId xmlns:a16="http://schemas.microsoft.com/office/drawing/2014/main" id="{CF53F436-A5F3-437F-AA78-9598C7FA4BD5}"/>
              </a:ext>
            </a:extLst>
          </p:cNvPr>
          <p:cNvCxnSpPr>
            <a:cxnSpLocks noChangeShapeType="1"/>
            <a:stCxn id="210970" idx="3"/>
            <a:endCxn id="210956" idx="0"/>
          </p:cNvCxnSpPr>
          <p:nvPr/>
        </p:nvCxnSpPr>
        <p:spPr bwMode="auto">
          <a:xfrm>
            <a:off x="5226050" y="2100263"/>
            <a:ext cx="1203325" cy="550862"/>
          </a:xfrm>
          <a:prstGeom prst="curvedConnector2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0976" name="AutoShape 32">
            <a:extLst>
              <a:ext uri="{FF2B5EF4-FFF2-40B4-BE49-F238E27FC236}">
                <a16:creationId xmlns:a16="http://schemas.microsoft.com/office/drawing/2014/main" id="{5916BFD8-767B-44FF-9FD6-A5D0E3045EC4}"/>
              </a:ext>
            </a:extLst>
          </p:cNvPr>
          <p:cNvCxnSpPr>
            <a:cxnSpLocks noChangeShapeType="1"/>
            <a:stCxn id="210970" idx="3"/>
            <a:endCxn id="210963" idx="0"/>
          </p:cNvCxnSpPr>
          <p:nvPr/>
        </p:nvCxnSpPr>
        <p:spPr bwMode="auto">
          <a:xfrm>
            <a:off x="5226050" y="2100263"/>
            <a:ext cx="2570163" cy="550862"/>
          </a:xfrm>
          <a:prstGeom prst="curvedConnector2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0977" name="Rectangle 33">
            <a:extLst>
              <a:ext uri="{FF2B5EF4-FFF2-40B4-BE49-F238E27FC236}">
                <a16:creationId xmlns:a16="http://schemas.microsoft.com/office/drawing/2014/main" id="{55D90A96-6FEA-4186-B7EF-191E664687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8688" y="5473700"/>
            <a:ext cx="7089775" cy="431800"/>
          </a:xfrm>
          <a:prstGeom prst="rect">
            <a:avLst/>
          </a:prstGeom>
          <a:solidFill>
            <a:schemeClr val="folHlink">
              <a:alpha val="60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10979" name="Text Box 35">
            <a:extLst>
              <a:ext uri="{FF2B5EF4-FFF2-40B4-BE49-F238E27FC236}">
                <a16:creationId xmlns:a16="http://schemas.microsoft.com/office/drawing/2014/main" id="{9DEBEA9D-1DEF-4B32-A4D2-E26AB52619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38" y="3860800"/>
            <a:ext cx="288131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800" b="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Vazão equalizada !!!</a:t>
            </a:r>
          </a:p>
        </p:txBody>
      </p:sp>
      <p:cxnSp>
        <p:nvCxnSpPr>
          <p:cNvPr id="210980" name="AutoShape 36">
            <a:extLst>
              <a:ext uri="{FF2B5EF4-FFF2-40B4-BE49-F238E27FC236}">
                <a16:creationId xmlns:a16="http://schemas.microsoft.com/office/drawing/2014/main" id="{8AA46EB8-8DB1-40EE-96B9-89C10BE588C5}"/>
              </a:ext>
            </a:extLst>
          </p:cNvPr>
          <p:cNvCxnSpPr>
            <a:cxnSpLocks noChangeShapeType="1"/>
            <a:stCxn id="210979" idx="2"/>
            <a:endCxn id="210977" idx="0"/>
          </p:cNvCxnSpPr>
          <p:nvPr/>
        </p:nvCxnSpPr>
        <p:spPr bwMode="auto">
          <a:xfrm rot="5400000">
            <a:off x="4732338" y="4121150"/>
            <a:ext cx="1093787" cy="1611313"/>
          </a:xfrm>
          <a:prstGeom prst="curvedConnector3">
            <a:avLst>
              <a:gd name="adj1" fmla="val 49926"/>
            </a:avLst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/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62" name="Picture 2">
            <a:extLst>
              <a:ext uri="{FF2B5EF4-FFF2-40B4-BE49-F238E27FC236}">
                <a16:creationId xmlns:a16="http://schemas.microsoft.com/office/drawing/2014/main" id="{2A2C5901-7FC8-46D8-A839-892521315585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163" name="Rectangle 3">
            <a:extLst>
              <a:ext uri="{FF2B5EF4-FFF2-40B4-BE49-F238E27FC236}">
                <a16:creationId xmlns:a16="http://schemas.microsoft.com/office/drawing/2014/main" id="{A02DEAA8-74EA-4B54-AF4B-22FE486B0F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666750"/>
            <a:ext cx="8207375" cy="1106488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Ctr="1"/>
          <a:lstStyle/>
          <a:p>
            <a:r>
              <a:rPr lang="pt-BR" altLang="pt-BR" sz="4000"/>
              <a:t>CONCEPÇÃO DE SISTEMAS DE ADENSAMENTO PARA LODOS DE ETAs</a:t>
            </a:r>
          </a:p>
        </p:txBody>
      </p:sp>
      <p:sp>
        <p:nvSpPr>
          <p:cNvPr id="348164" name="AutoShape 4">
            <a:extLst>
              <a:ext uri="{FF2B5EF4-FFF2-40B4-BE49-F238E27FC236}">
                <a16:creationId xmlns:a16="http://schemas.microsoft.com/office/drawing/2014/main" id="{C7DF18FB-600E-4AB2-87BC-E7E22CF725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5238" y="2347913"/>
            <a:ext cx="2016125" cy="720725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 b="0"/>
              <a:t>Decantadores</a:t>
            </a:r>
          </a:p>
        </p:txBody>
      </p:sp>
      <p:sp>
        <p:nvSpPr>
          <p:cNvPr id="348165" name="AutoShape 5">
            <a:extLst>
              <a:ext uri="{FF2B5EF4-FFF2-40B4-BE49-F238E27FC236}">
                <a16:creationId xmlns:a16="http://schemas.microsoft.com/office/drawing/2014/main" id="{27949DD5-86ED-4C27-BBBC-4872CEDFC2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7850" y="3990975"/>
            <a:ext cx="2016125" cy="863600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 b="0"/>
              <a:t>Adensadores </a:t>
            </a:r>
          </a:p>
          <a:p>
            <a:pPr algn="ctr"/>
            <a:r>
              <a:rPr lang="pt-BR" altLang="pt-BR" b="0"/>
              <a:t>por gravidade</a:t>
            </a:r>
          </a:p>
        </p:txBody>
      </p:sp>
      <p:sp>
        <p:nvSpPr>
          <p:cNvPr id="348166" name="AutoShape 6">
            <a:extLst>
              <a:ext uri="{FF2B5EF4-FFF2-40B4-BE49-F238E27FC236}">
                <a16:creationId xmlns:a16="http://schemas.microsoft.com/office/drawing/2014/main" id="{326124E4-3B42-4F34-BF24-1D995BDC64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563" y="4076700"/>
            <a:ext cx="3600450" cy="720725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 b="0"/>
              <a:t>Tanque de equalização de lodo</a:t>
            </a:r>
          </a:p>
        </p:txBody>
      </p:sp>
      <p:cxnSp>
        <p:nvCxnSpPr>
          <p:cNvPr id="348167" name="AutoShape 7">
            <a:extLst>
              <a:ext uri="{FF2B5EF4-FFF2-40B4-BE49-F238E27FC236}">
                <a16:creationId xmlns:a16="http://schemas.microsoft.com/office/drawing/2014/main" id="{E2743863-1B13-4A23-8853-C6619167DDCF}"/>
              </a:ext>
            </a:extLst>
          </p:cNvPr>
          <p:cNvCxnSpPr>
            <a:cxnSpLocks noChangeShapeType="1"/>
            <a:stCxn id="348164" idx="3"/>
            <a:endCxn id="348166" idx="0"/>
          </p:cNvCxnSpPr>
          <p:nvPr/>
        </p:nvCxnSpPr>
        <p:spPr bwMode="auto">
          <a:xfrm rot="16200000" flipH="1">
            <a:off x="1878013" y="3373438"/>
            <a:ext cx="1008062" cy="398462"/>
          </a:xfrm>
          <a:prstGeom prst="bentConnector3">
            <a:avLst>
              <a:gd name="adj1" fmla="val 49921"/>
            </a:avLst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8168" name="AutoShape 8">
            <a:extLst>
              <a:ext uri="{FF2B5EF4-FFF2-40B4-BE49-F238E27FC236}">
                <a16:creationId xmlns:a16="http://schemas.microsoft.com/office/drawing/2014/main" id="{AEE55EAD-2567-4D9E-87C5-6E0EFBED3393}"/>
              </a:ext>
            </a:extLst>
          </p:cNvPr>
          <p:cNvCxnSpPr>
            <a:cxnSpLocks noChangeShapeType="1"/>
            <a:stCxn id="348166" idx="4"/>
            <a:endCxn id="348165" idx="2"/>
          </p:cNvCxnSpPr>
          <p:nvPr/>
        </p:nvCxnSpPr>
        <p:spPr bwMode="auto">
          <a:xfrm>
            <a:off x="4111625" y="4527550"/>
            <a:ext cx="1546225" cy="3175"/>
          </a:xfrm>
          <a:prstGeom prst="bentConnector3">
            <a:avLst>
              <a:gd name="adj1" fmla="val 55750"/>
            </a:avLst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8169" name="AutoShape 9">
            <a:extLst>
              <a:ext uri="{FF2B5EF4-FFF2-40B4-BE49-F238E27FC236}">
                <a16:creationId xmlns:a16="http://schemas.microsoft.com/office/drawing/2014/main" id="{D445FF26-FDB0-4B5D-952B-AC5B8C3B12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0650" y="5516563"/>
            <a:ext cx="2016125" cy="720725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 b="0"/>
              <a:t>Lodo adensado</a:t>
            </a:r>
          </a:p>
        </p:txBody>
      </p:sp>
      <p:cxnSp>
        <p:nvCxnSpPr>
          <p:cNvPr id="348170" name="AutoShape 10">
            <a:extLst>
              <a:ext uri="{FF2B5EF4-FFF2-40B4-BE49-F238E27FC236}">
                <a16:creationId xmlns:a16="http://schemas.microsoft.com/office/drawing/2014/main" id="{809C05F7-3D96-4CB2-A062-14C7876C565F}"/>
              </a:ext>
            </a:extLst>
          </p:cNvPr>
          <p:cNvCxnSpPr>
            <a:cxnSpLocks noChangeShapeType="1"/>
            <a:stCxn id="348165" idx="3"/>
            <a:endCxn id="348169" idx="1"/>
          </p:cNvCxnSpPr>
          <p:nvPr/>
        </p:nvCxnSpPr>
        <p:spPr bwMode="auto">
          <a:xfrm rot="5400000">
            <a:off x="5281612" y="4421188"/>
            <a:ext cx="842963" cy="1709738"/>
          </a:xfrm>
          <a:prstGeom prst="bentConnector3">
            <a:avLst>
              <a:gd name="adj1" fmla="val 39171"/>
            </a:avLst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8171" name="AutoShape 11">
            <a:extLst>
              <a:ext uri="{FF2B5EF4-FFF2-40B4-BE49-F238E27FC236}">
                <a16:creationId xmlns:a16="http://schemas.microsoft.com/office/drawing/2014/main" id="{68D440F5-E23F-4D7A-AA62-06C10F1EEB1B}"/>
              </a:ext>
            </a:extLst>
          </p:cNvPr>
          <p:cNvCxnSpPr>
            <a:cxnSpLocks noChangeShapeType="1"/>
            <a:stCxn id="348165" idx="1"/>
          </p:cNvCxnSpPr>
          <p:nvPr/>
        </p:nvCxnSpPr>
        <p:spPr bwMode="auto">
          <a:xfrm rot="5400000" flipH="1">
            <a:off x="5649119" y="3298032"/>
            <a:ext cx="1404937" cy="412750"/>
          </a:xfrm>
          <a:prstGeom prst="bentConnector3">
            <a:avLst>
              <a:gd name="adj1" fmla="val 46440"/>
            </a:avLst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8172" name="Text Box 12">
            <a:extLst>
              <a:ext uri="{FF2B5EF4-FFF2-40B4-BE49-F238E27FC236}">
                <a16:creationId xmlns:a16="http://schemas.microsoft.com/office/drawing/2014/main" id="{AD4F072D-4101-4905-B6C8-3190E125FF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2349500"/>
            <a:ext cx="28749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b="0"/>
              <a:t>Retorno para início da ETA</a:t>
            </a:r>
          </a:p>
        </p:txBody>
      </p:sp>
      <p:sp>
        <p:nvSpPr>
          <p:cNvPr id="348174" name="Rectangle 14">
            <a:extLst>
              <a:ext uri="{FF2B5EF4-FFF2-40B4-BE49-F238E27FC236}">
                <a16:creationId xmlns:a16="http://schemas.microsoft.com/office/drawing/2014/main" id="{5A9BDA23-8402-4F6A-82BD-459BF2A316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3286125"/>
            <a:ext cx="12969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2.489,16 m</a:t>
            </a:r>
            <a:r>
              <a:rPr lang="pt-BR" altLang="pt-BR" sz="2000" baseline="30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3</a:t>
            </a:r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/d</a:t>
            </a:r>
          </a:p>
          <a:p>
            <a:pPr algn="ctr"/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9.956,64 kg/d</a:t>
            </a:r>
          </a:p>
        </p:txBody>
      </p:sp>
      <p:cxnSp>
        <p:nvCxnSpPr>
          <p:cNvPr id="348175" name="AutoShape 15">
            <a:extLst>
              <a:ext uri="{FF2B5EF4-FFF2-40B4-BE49-F238E27FC236}">
                <a16:creationId xmlns:a16="http://schemas.microsoft.com/office/drawing/2014/main" id="{1155F56A-171E-4A03-AF4C-90CD0C9822AF}"/>
              </a:ext>
            </a:extLst>
          </p:cNvPr>
          <p:cNvCxnSpPr>
            <a:cxnSpLocks noChangeShapeType="1"/>
            <a:stCxn id="348174" idx="3"/>
          </p:cNvCxnSpPr>
          <p:nvPr/>
        </p:nvCxnSpPr>
        <p:spPr bwMode="auto">
          <a:xfrm>
            <a:off x="1620838" y="3502025"/>
            <a:ext cx="503237" cy="71438"/>
          </a:xfrm>
          <a:prstGeom prst="bentConnector3">
            <a:avLst>
              <a:gd name="adj1" fmla="val 49843"/>
            </a:avLst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8176" name="Rectangle 16">
            <a:extLst>
              <a:ext uri="{FF2B5EF4-FFF2-40B4-BE49-F238E27FC236}">
                <a16:creationId xmlns:a16="http://schemas.microsoft.com/office/drawing/2014/main" id="{B9A8D52D-41CD-4352-B78C-8584E6D3C3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6100" y="3429000"/>
            <a:ext cx="12969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2.489,16 m</a:t>
            </a:r>
            <a:r>
              <a:rPr lang="pt-BR" altLang="pt-BR" sz="2000" baseline="30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3</a:t>
            </a:r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/d</a:t>
            </a:r>
          </a:p>
          <a:p>
            <a:pPr algn="ctr"/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9.956,64 kg/d</a:t>
            </a:r>
          </a:p>
        </p:txBody>
      </p:sp>
      <p:cxnSp>
        <p:nvCxnSpPr>
          <p:cNvPr id="348177" name="AutoShape 17">
            <a:extLst>
              <a:ext uri="{FF2B5EF4-FFF2-40B4-BE49-F238E27FC236}">
                <a16:creationId xmlns:a16="http://schemas.microsoft.com/office/drawing/2014/main" id="{257DB261-6BB5-4BD2-8C0F-57BA8B85FD7A}"/>
              </a:ext>
            </a:extLst>
          </p:cNvPr>
          <p:cNvCxnSpPr>
            <a:cxnSpLocks noChangeShapeType="1"/>
            <a:stCxn id="348176" idx="2"/>
          </p:cNvCxnSpPr>
          <p:nvPr/>
        </p:nvCxnSpPr>
        <p:spPr bwMode="auto">
          <a:xfrm rot="5400000">
            <a:off x="4680744" y="4183856"/>
            <a:ext cx="647700" cy="1588"/>
          </a:xfrm>
          <a:prstGeom prst="bentConnector3">
            <a:avLst>
              <a:gd name="adj1" fmla="val 50000"/>
            </a:avLst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8178" name="Rectangle 18">
            <a:extLst>
              <a:ext uri="{FF2B5EF4-FFF2-40B4-BE49-F238E27FC236}">
                <a16:creationId xmlns:a16="http://schemas.microsoft.com/office/drawing/2014/main" id="{A22BEB48-A894-4F09-9F8D-77BBA26745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8488" y="3068638"/>
            <a:ext cx="1296987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2.001,09 m</a:t>
            </a:r>
            <a:r>
              <a:rPr lang="pt-BR" altLang="pt-BR" sz="2000" baseline="30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3</a:t>
            </a:r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/d</a:t>
            </a:r>
          </a:p>
          <a:p>
            <a:pPr algn="ctr"/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995,66 kg/d</a:t>
            </a:r>
          </a:p>
        </p:txBody>
      </p:sp>
      <p:cxnSp>
        <p:nvCxnSpPr>
          <p:cNvPr id="348179" name="AutoShape 19">
            <a:extLst>
              <a:ext uri="{FF2B5EF4-FFF2-40B4-BE49-F238E27FC236}">
                <a16:creationId xmlns:a16="http://schemas.microsoft.com/office/drawing/2014/main" id="{BB9A646E-3400-467B-9FFE-1CE0CF1D9CE0}"/>
              </a:ext>
            </a:extLst>
          </p:cNvPr>
          <p:cNvCxnSpPr>
            <a:cxnSpLocks noChangeShapeType="1"/>
            <a:stCxn id="348178" idx="1"/>
          </p:cNvCxnSpPr>
          <p:nvPr/>
        </p:nvCxnSpPr>
        <p:spPr bwMode="auto">
          <a:xfrm rot="10800000" flipV="1">
            <a:off x="6227763" y="3284538"/>
            <a:ext cx="720725" cy="73025"/>
          </a:xfrm>
          <a:prstGeom prst="bentConnector3">
            <a:avLst>
              <a:gd name="adj1" fmla="val 50000"/>
            </a:avLst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8180" name="Rectangle 20">
            <a:extLst>
              <a:ext uri="{FF2B5EF4-FFF2-40B4-BE49-F238E27FC236}">
                <a16:creationId xmlns:a16="http://schemas.microsoft.com/office/drawing/2014/main" id="{F2061F3B-8FF9-406C-8FAE-F7D8373497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4025" y="5445125"/>
            <a:ext cx="12969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488,07 m</a:t>
            </a:r>
            <a:r>
              <a:rPr lang="pt-BR" altLang="pt-BR" sz="2000" baseline="30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3</a:t>
            </a:r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/d</a:t>
            </a:r>
          </a:p>
          <a:p>
            <a:pPr algn="ctr"/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8.960,98 kg/d</a:t>
            </a:r>
          </a:p>
        </p:txBody>
      </p:sp>
      <p:cxnSp>
        <p:nvCxnSpPr>
          <p:cNvPr id="348181" name="AutoShape 21">
            <a:extLst>
              <a:ext uri="{FF2B5EF4-FFF2-40B4-BE49-F238E27FC236}">
                <a16:creationId xmlns:a16="http://schemas.microsoft.com/office/drawing/2014/main" id="{A6876BA9-3E41-4E37-A9AA-39F902F797FA}"/>
              </a:ext>
            </a:extLst>
          </p:cNvPr>
          <p:cNvCxnSpPr>
            <a:cxnSpLocks noChangeShapeType="1"/>
            <a:stCxn id="348180" idx="1"/>
          </p:cNvCxnSpPr>
          <p:nvPr/>
        </p:nvCxnSpPr>
        <p:spPr bwMode="auto">
          <a:xfrm rot="10800000">
            <a:off x="6372225" y="5229225"/>
            <a:ext cx="431800" cy="431800"/>
          </a:xfrm>
          <a:prstGeom prst="bentConnector2">
            <a:avLst/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/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666" name="Picture 2">
            <a:extLst>
              <a:ext uri="{FF2B5EF4-FFF2-40B4-BE49-F238E27FC236}">
                <a16:creationId xmlns:a16="http://schemas.microsoft.com/office/drawing/2014/main" id="{913CD14E-0978-467A-A94A-A6D37A2A9254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69702" name="Group 38">
            <a:extLst>
              <a:ext uri="{FF2B5EF4-FFF2-40B4-BE49-F238E27FC236}">
                <a16:creationId xmlns:a16="http://schemas.microsoft.com/office/drawing/2014/main" id="{B19B8E71-82DC-48D1-8CE0-D9BB8B476160}"/>
              </a:ext>
            </a:extLst>
          </p:cNvPr>
          <p:cNvGrpSpPr>
            <a:grpSpLocks/>
          </p:cNvGrpSpPr>
          <p:nvPr/>
        </p:nvGrpSpPr>
        <p:grpSpPr bwMode="auto">
          <a:xfrm>
            <a:off x="250825" y="1773238"/>
            <a:ext cx="4841875" cy="2635250"/>
            <a:chOff x="204" y="1434"/>
            <a:chExt cx="3050" cy="1660"/>
          </a:xfrm>
        </p:grpSpPr>
        <p:sp>
          <p:nvSpPr>
            <p:cNvPr id="369669" name="Line 5">
              <a:extLst>
                <a:ext uri="{FF2B5EF4-FFF2-40B4-BE49-F238E27FC236}">
                  <a16:creationId xmlns:a16="http://schemas.microsoft.com/office/drawing/2014/main" id="{407726BF-BAAE-4E46-B749-5587615240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4" y="2840"/>
              <a:ext cx="3050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69670" name="Line 6">
              <a:extLst>
                <a:ext uri="{FF2B5EF4-FFF2-40B4-BE49-F238E27FC236}">
                  <a16:creationId xmlns:a16="http://schemas.microsoft.com/office/drawing/2014/main" id="{B7C78854-9F64-4E1F-AE60-7B47D0B900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1" y="1555"/>
              <a:ext cx="0" cy="1397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69671" name="Rectangle 7">
              <a:extLst>
                <a:ext uri="{FF2B5EF4-FFF2-40B4-BE49-F238E27FC236}">
                  <a16:creationId xmlns:a16="http://schemas.microsoft.com/office/drawing/2014/main" id="{576A1EA7-C918-4AD8-AF7B-4AC0390819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" y="1697"/>
              <a:ext cx="161" cy="1143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69672" name="Rectangle 8">
              <a:extLst>
                <a:ext uri="{FF2B5EF4-FFF2-40B4-BE49-F238E27FC236}">
                  <a16:creationId xmlns:a16="http://schemas.microsoft.com/office/drawing/2014/main" id="{E0F8378B-898B-4B51-893B-5DFFDC790F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5" y="1697"/>
              <a:ext cx="160" cy="1143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69673" name="Rectangle 9">
              <a:extLst>
                <a:ext uri="{FF2B5EF4-FFF2-40B4-BE49-F238E27FC236}">
                  <a16:creationId xmlns:a16="http://schemas.microsoft.com/office/drawing/2014/main" id="{227B737D-BECC-4BC1-98E7-4F14D4FB85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9" y="1697"/>
              <a:ext cx="160" cy="1143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69674" name="Rectangle 10">
              <a:extLst>
                <a:ext uri="{FF2B5EF4-FFF2-40B4-BE49-F238E27FC236}">
                  <a16:creationId xmlns:a16="http://schemas.microsoft.com/office/drawing/2014/main" id="{AA5D0D8D-30B9-4979-AA3C-62A9F2F1B3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6" y="1697"/>
              <a:ext cx="161" cy="1143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69675" name="Rectangle 11">
              <a:extLst>
                <a:ext uri="{FF2B5EF4-FFF2-40B4-BE49-F238E27FC236}">
                  <a16:creationId xmlns:a16="http://schemas.microsoft.com/office/drawing/2014/main" id="{A2198EF6-159C-4975-B94E-D9AD990DA8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5" y="1697"/>
              <a:ext cx="160" cy="1143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69676" name="Line 12">
              <a:extLst>
                <a:ext uri="{FF2B5EF4-FFF2-40B4-BE49-F238E27FC236}">
                  <a16:creationId xmlns:a16="http://schemas.microsoft.com/office/drawing/2014/main" id="{066146BD-7605-4E06-9A7B-A016DF02FA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1" y="2967"/>
              <a:ext cx="0" cy="1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69677" name="Line 13">
              <a:extLst>
                <a:ext uri="{FF2B5EF4-FFF2-40B4-BE49-F238E27FC236}">
                  <a16:creationId xmlns:a16="http://schemas.microsoft.com/office/drawing/2014/main" id="{858B339C-1A6E-45C1-9795-9053D92795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2" y="2962"/>
              <a:ext cx="0" cy="1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69678" name="Line 14">
              <a:extLst>
                <a:ext uri="{FF2B5EF4-FFF2-40B4-BE49-F238E27FC236}">
                  <a16:creationId xmlns:a16="http://schemas.microsoft.com/office/drawing/2014/main" id="{D0FCA615-18B1-42D6-A218-48ABEFD294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34" y="2957"/>
              <a:ext cx="0" cy="1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69679" name="Line 15">
              <a:extLst>
                <a:ext uri="{FF2B5EF4-FFF2-40B4-BE49-F238E27FC236}">
                  <a16:creationId xmlns:a16="http://schemas.microsoft.com/office/drawing/2014/main" id="{DC09B303-3E78-49CF-9F35-AD16DFD910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42" y="2962"/>
              <a:ext cx="0" cy="1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69680" name="Line 16">
              <a:extLst>
                <a:ext uri="{FF2B5EF4-FFF2-40B4-BE49-F238E27FC236}">
                  <a16:creationId xmlns:a16="http://schemas.microsoft.com/office/drawing/2014/main" id="{6843132A-C4E3-4EAA-BB1F-AC6B3489A1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0" y="2957"/>
              <a:ext cx="0" cy="1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69681" name="Line 17">
              <a:extLst>
                <a:ext uri="{FF2B5EF4-FFF2-40B4-BE49-F238E27FC236}">
                  <a16:creationId xmlns:a16="http://schemas.microsoft.com/office/drawing/2014/main" id="{BAD23F60-42B7-43AF-A84B-06B84697A1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58" y="2952"/>
              <a:ext cx="0" cy="1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69682" name="Rectangle 18">
              <a:extLst>
                <a:ext uri="{FF2B5EF4-FFF2-40B4-BE49-F238E27FC236}">
                  <a16:creationId xmlns:a16="http://schemas.microsoft.com/office/drawing/2014/main" id="{38DE43F0-9B68-4344-ABC5-2282C3F4EB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3" y="1697"/>
              <a:ext cx="160" cy="1143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69683" name="Line 19">
              <a:extLst>
                <a:ext uri="{FF2B5EF4-FFF2-40B4-BE49-F238E27FC236}">
                  <a16:creationId xmlns:a16="http://schemas.microsoft.com/office/drawing/2014/main" id="{5B1AA31D-BA45-47C6-94A8-60227EAFB2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8" y="3018"/>
              <a:ext cx="272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69684" name="Text Box 20">
              <a:extLst>
                <a:ext uri="{FF2B5EF4-FFF2-40B4-BE49-F238E27FC236}">
                  <a16:creationId xmlns:a16="http://schemas.microsoft.com/office/drawing/2014/main" id="{0626E069-0297-42FB-AACD-BFC0B95D65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4" y="2840"/>
              <a:ext cx="43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400">
                  <a:latin typeface="Garamond" panose="02020404030301010803" pitchFamily="18" charset="0"/>
                </a:rPr>
                <a:t>t horas</a:t>
              </a:r>
            </a:p>
          </p:txBody>
        </p:sp>
        <p:sp>
          <p:nvSpPr>
            <p:cNvPr id="369685" name="Text Box 21">
              <a:extLst>
                <a:ext uri="{FF2B5EF4-FFF2-40B4-BE49-F238E27FC236}">
                  <a16:creationId xmlns:a16="http://schemas.microsoft.com/office/drawing/2014/main" id="{75CD1C7C-F337-4B76-AFE3-3CC24F54DD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4" y="2840"/>
              <a:ext cx="43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400">
                  <a:latin typeface="Garamond" panose="02020404030301010803" pitchFamily="18" charset="0"/>
                </a:rPr>
                <a:t>t horas</a:t>
              </a:r>
            </a:p>
          </p:txBody>
        </p:sp>
        <p:sp>
          <p:nvSpPr>
            <p:cNvPr id="369686" name="Text Box 22">
              <a:extLst>
                <a:ext uri="{FF2B5EF4-FFF2-40B4-BE49-F238E27FC236}">
                  <a16:creationId xmlns:a16="http://schemas.microsoft.com/office/drawing/2014/main" id="{CCE9A9F5-6665-42C5-8F61-54ADC12F19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82" y="2840"/>
              <a:ext cx="43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400">
                  <a:latin typeface="Garamond" panose="02020404030301010803" pitchFamily="18" charset="0"/>
                </a:rPr>
                <a:t>t horas</a:t>
              </a:r>
            </a:p>
          </p:txBody>
        </p:sp>
        <p:sp>
          <p:nvSpPr>
            <p:cNvPr id="369687" name="Text Box 23">
              <a:extLst>
                <a:ext uri="{FF2B5EF4-FFF2-40B4-BE49-F238E27FC236}">
                  <a16:creationId xmlns:a16="http://schemas.microsoft.com/office/drawing/2014/main" id="{F7BC2D6A-4EEA-4263-8783-BD066E9CD7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1" y="2840"/>
              <a:ext cx="43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400">
                  <a:latin typeface="Garamond" panose="02020404030301010803" pitchFamily="18" charset="0"/>
                </a:rPr>
                <a:t>t horas</a:t>
              </a:r>
            </a:p>
          </p:txBody>
        </p:sp>
        <p:sp>
          <p:nvSpPr>
            <p:cNvPr id="369688" name="Text Box 24">
              <a:extLst>
                <a:ext uri="{FF2B5EF4-FFF2-40B4-BE49-F238E27FC236}">
                  <a16:creationId xmlns:a16="http://schemas.microsoft.com/office/drawing/2014/main" id="{3EA9C3CC-84A3-44B5-A3D0-6EF726684C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83" y="2840"/>
              <a:ext cx="43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400">
                  <a:latin typeface="Garamond" panose="02020404030301010803" pitchFamily="18" charset="0"/>
                </a:rPr>
                <a:t>t horas</a:t>
              </a:r>
            </a:p>
          </p:txBody>
        </p:sp>
        <p:sp>
          <p:nvSpPr>
            <p:cNvPr id="369689" name="Text Box 25">
              <a:extLst>
                <a:ext uri="{FF2B5EF4-FFF2-40B4-BE49-F238E27FC236}">
                  <a16:creationId xmlns:a16="http://schemas.microsoft.com/office/drawing/2014/main" id="{0C8C2336-08C4-414A-A6F2-F23A9B57CD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4" y="1434"/>
              <a:ext cx="610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pt-BR" altLang="pt-BR" sz="1400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anose="02020404030301010803" pitchFamily="18" charset="0"/>
                </a:rPr>
                <a:t>t</a:t>
              </a:r>
              <a:r>
                <a:rPr lang="pt-BR" altLang="pt-BR" sz="1400" baseline="-25000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anose="02020404030301010803" pitchFamily="18" charset="0"/>
                </a:rPr>
                <a:t>d</a:t>
              </a:r>
              <a:r>
                <a:rPr lang="pt-BR" altLang="pt-BR" sz="1400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anose="02020404030301010803" pitchFamily="18" charset="0"/>
                </a:rPr>
                <a:t> minutos</a:t>
              </a:r>
            </a:p>
            <a:p>
              <a:pPr algn="ctr"/>
              <a:r>
                <a:rPr lang="pt-BR" altLang="pt-BR" sz="1400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anose="02020404030301010803" pitchFamily="18" charset="0"/>
                </a:rPr>
                <a:t>Q</a:t>
              </a:r>
              <a:r>
                <a:rPr lang="pt-BR" altLang="pt-BR" sz="1400" baseline="-25000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anose="02020404030301010803" pitchFamily="18" charset="0"/>
                </a:rPr>
                <a:t>af</a:t>
              </a:r>
              <a:r>
                <a:rPr lang="pt-BR" altLang="pt-BR" sz="1400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anose="02020404030301010803" pitchFamily="18" charset="0"/>
                </a:rPr>
                <a:t> l/s</a:t>
              </a:r>
            </a:p>
          </p:txBody>
        </p:sp>
        <p:cxnSp>
          <p:nvCxnSpPr>
            <p:cNvPr id="369690" name="AutoShape 26">
              <a:extLst>
                <a:ext uri="{FF2B5EF4-FFF2-40B4-BE49-F238E27FC236}">
                  <a16:creationId xmlns:a16="http://schemas.microsoft.com/office/drawing/2014/main" id="{F78CED43-C85A-49C8-93B2-233892104AC7}"/>
                </a:ext>
              </a:extLst>
            </p:cNvPr>
            <p:cNvCxnSpPr>
              <a:cxnSpLocks noChangeShapeType="1"/>
              <a:stCxn id="369689" idx="1"/>
              <a:endCxn id="369671" idx="0"/>
            </p:cNvCxnSpPr>
            <p:nvPr/>
          </p:nvCxnSpPr>
          <p:spPr bwMode="auto">
            <a:xfrm rot="10800000" flipV="1">
              <a:off x="317" y="1506"/>
              <a:ext cx="984" cy="191"/>
            </a:xfrm>
            <a:prstGeom prst="curvedConnector2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9691" name="AutoShape 27">
              <a:extLst>
                <a:ext uri="{FF2B5EF4-FFF2-40B4-BE49-F238E27FC236}">
                  <a16:creationId xmlns:a16="http://schemas.microsoft.com/office/drawing/2014/main" id="{18875015-1E5A-4053-BD66-031F4B108326}"/>
                </a:ext>
              </a:extLst>
            </p:cNvPr>
            <p:cNvCxnSpPr>
              <a:cxnSpLocks noChangeShapeType="1"/>
              <a:stCxn id="369689" idx="1"/>
              <a:endCxn id="369672" idx="0"/>
            </p:cNvCxnSpPr>
            <p:nvPr/>
          </p:nvCxnSpPr>
          <p:spPr bwMode="auto">
            <a:xfrm rot="10800000" flipV="1">
              <a:off x="825" y="1506"/>
              <a:ext cx="476" cy="191"/>
            </a:xfrm>
            <a:prstGeom prst="curvedConnector2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9692" name="AutoShape 28">
              <a:extLst>
                <a:ext uri="{FF2B5EF4-FFF2-40B4-BE49-F238E27FC236}">
                  <a16:creationId xmlns:a16="http://schemas.microsoft.com/office/drawing/2014/main" id="{BD50AA89-486F-494D-B2C5-253894FBCCC9}"/>
                </a:ext>
              </a:extLst>
            </p:cNvPr>
            <p:cNvCxnSpPr>
              <a:cxnSpLocks noChangeShapeType="1"/>
              <a:stCxn id="369689" idx="1"/>
              <a:endCxn id="369673" idx="0"/>
            </p:cNvCxnSpPr>
            <p:nvPr/>
          </p:nvCxnSpPr>
          <p:spPr bwMode="auto">
            <a:xfrm rot="10800000" flipH="1" flipV="1">
              <a:off x="1301" y="1506"/>
              <a:ext cx="28" cy="191"/>
            </a:xfrm>
            <a:prstGeom prst="curvedConnector4">
              <a:avLst>
                <a:gd name="adj1" fmla="val -306384"/>
                <a:gd name="adj2" fmla="val 88236"/>
              </a:avLst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9693" name="AutoShape 29">
              <a:extLst>
                <a:ext uri="{FF2B5EF4-FFF2-40B4-BE49-F238E27FC236}">
                  <a16:creationId xmlns:a16="http://schemas.microsoft.com/office/drawing/2014/main" id="{41B0AFB2-791C-4DA9-8D6F-AA3448D6CF50}"/>
                </a:ext>
              </a:extLst>
            </p:cNvPr>
            <p:cNvCxnSpPr>
              <a:cxnSpLocks noChangeShapeType="1"/>
              <a:stCxn id="369689" idx="3"/>
              <a:endCxn id="369674" idx="0"/>
            </p:cNvCxnSpPr>
            <p:nvPr/>
          </p:nvCxnSpPr>
          <p:spPr bwMode="auto">
            <a:xfrm flipH="1">
              <a:off x="1837" y="1506"/>
              <a:ext cx="61" cy="191"/>
            </a:xfrm>
            <a:prstGeom prst="curvedConnector4">
              <a:avLst>
                <a:gd name="adj1" fmla="val -138463"/>
                <a:gd name="adj2" fmla="val 87940"/>
              </a:avLst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9694" name="AutoShape 30">
              <a:extLst>
                <a:ext uri="{FF2B5EF4-FFF2-40B4-BE49-F238E27FC236}">
                  <a16:creationId xmlns:a16="http://schemas.microsoft.com/office/drawing/2014/main" id="{8ED79416-0C02-49CE-B24E-080C9F958808}"/>
                </a:ext>
              </a:extLst>
            </p:cNvPr>
            <p:cNvCxnSpPr>
              <a:cxnSpLocks noChangeShapeType="1"/>
              <a:stCxn id="369689" idx="3"/>
              <a:endCxn id="369675" idx="0"/>
            </p:cNvCxnSpPr>
            <p:nvPr/>
          </p:nvCxnSpPr>
          <p:spPr bwMode="auto">
            <a:xfrm>
              <a:off x="1898" y="1506"/>
              <a:ext cx="447" cy="191"/>
            </a:xfrm>
            <a:prstGeom prst="curvedConnector2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9695" name="AutoShape 31">
              <a:extLst>
                <a:ext uri="{FF2B5EF4-FFF2-40B4-BE49-F238E27FC236}">
                  <a16:creationId xmlns:a16="http://schemas.microsoft.com/office/drawing/2014/main" id="{EE9C69DE-5908-42A0-B906-B98B285EB947}"/>
                </a:ext>
              </a:extLst>
            </p:cNvPr>
            <p:cNvCxnSpPr>
              <a:cxnSpLocks noChangeShapeType="1"/>
              <a:stCxn id="369689" idx="3"/>
              <a:endCxn id="369682" idx="0"/>
            </p:cNvCxnSpPr>
            <p:nvPr/>
          </p:nvCxnSpPr>
          <p:spPr bwMode="auto">
            <a:xfrm>
              <a:off x="1898" y="1506"/>
              <a:ext cx="955" cy="191"/>
            </a:xfrm>
            <a:prstGeom prst="curvedConnector2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69696" name="Rectangle 32">
              <a:extLst>
                <a:ext uri="{FF2B5EF4-FFF2-40B4-BE49-F238E27FC236}">
                  <a16:creationId xmlns:a16="http://schemas.microsoft.com/office/drawing/2014/main" id="{25BE5AE2-7E93-4963-AFE3-33780974C8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" y="2693"/>
              <a:ext cx="2634" cy="152"/>
            </a:xfrm>
            <a:prstGeom prst="rect">
              <a:avLst/>
            </a:prstGeom>
            <a:solidFill>
              <a:schemeClr val="folHlink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69697" name="Text Box 33">
              <a:extLst>
                <a:ext uri="{FF2B5EF4-FFF2-40B4-BE49-F238E27FC236}">
                  <a16:creationId xmlns:a16="http://schemas.microsoft.com/office/drawing/2014/main" id="{374D2E15-3AB1-40FA-A24C-44C931E214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6" y="2226"/>
              <a:ext cx="896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pt-BR" altLang="pt-BR" sz="1400" b="0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anose="02020404030301010803" pitchFamily="18" charset="0"/>
                </a:rPr>
                <a:t>Vazão equalizada </a:t>
              </a:r>
            </a:p>
            <a:p>
              <a:pPr algn="ctr"/>
              <a:r>
                <a:rPr lang="pt-BR" altLang="pt-BR" sz="1400" b="0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anose="02020404030301010803" pitchFamily="18" charset="0"/>
                </a:rPr>
                <a:t>de alimentação !!!</a:t>
              </a:r>
            </a:p>
          </p:txBody>
        </p:sp>
        <p:cxnSp>
          <p:nvCxnSpPr>
            <p:cNvPr id="369698" name="AutoShape 34">
              <a:extLst>
                <a:ext uri="{FF2B5EF4-FFF2-40B4-BE49-F238E27FC236}">
                  <a16:creationId xmlns:a16="http://schemas.microsoft.com/office/drawing/2014/main" id="{771B928C-2BAC-40F1-A23F-562C65F744AF}"/>
                </a:ext>
              </a:extLst>
            </p:cNvPr>
            <p:cNvCxnSpPr>
              <a:cxnSpLocks noChangeShapeType="1"/>
              <a:stCxn id="369697" idx="2"/>
              <a:endCxn id="369696" idx="0"/>
            </p:cNvCxnSpPr>
            <p:nvPr/>
          </p:nvCxnSpPr>
          <p:spPr bwMode="auto">
            <a:xfrm rot="5400000">
              <a:off x="1778" y="2297"/>
              <a:ext cx="236" cy="555"/>
            </a:xfrm>
            <a:prstGeom prst="curvedConnector3">
              <a:avLst>
                <a:gd name="adj1" fmla="val 50000"/>
              </a:avLst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69700" name="Rectangle 36">
            <a:extLst>
              <a:ext uri="{FF2B5EF4-FFF2-40B4-BE49-F238E27FC236}">
                <a16:creationId xmlns:a16="http://schemas.microsoft.com/office/drawing/2014/main" id="{FF3555A9-963B-4BA0-B4B2-82A87A432F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146050"/>
            <a:ext cx="8785225" cy="1655763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Ctr="1"/>
          <a:lstStyle/>
          <a:p>
            <a:r>
              <a:rPr lang="pt-BR" altLang="pt-BR"/>
              <a:t>DIMENSIONAMENTO DO TANQUE DE EQUALIZAÇÃO DE LODOS</a:t>
            </a:r>
          </a:p>
        </p:txBody>
      </p:sp>
      <p:graphicFrame>
        <p:nvGraphicFramePr>
          <p:cNvPr id="369703" name="Object 39">
            <a:extLst>
              <a:ext uri="{FF2B5EF4-FFF2-40B4-BE49-F238E27FC236}">
                <a16:creationId xmlns:a16="http://schemas.microsoft.com/office/drawing/2014/main" id="{CF2ECA00-B7B9-412E-84AF-FBB25296E24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5288" y="4652963"/>
          <a:ext cx="4686300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708" name="Equation" r:id="rId4" imgW="4686120" imgH="952200" progId="Equation.3">
                  <p:embed/>
                </p:oleObj>
              </mc:Choice>
              <mc:Fallback>
                <p:oleObj name="Equation" r:id="rId4" imgW="4686120" imgH="952200" progId="Equation.3">
                  <p:embed/>
                  <p:pic>
                    <p:nvPicPr>
                      <p:cNvPr id="0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4652963"/>
                        <a:ext cx="4686300" cy="952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9704" name="Text Box 40">
            <a:extLst>
              <a:ext uri="{FF2B5EF4-FFF2-40B4-BE49-F238E27FC236}">
                <a16:creationId xmlns:a16="http://schemas.microsoft.com/office/drawing/2014/main" id="{0D0C3FAE-D175-4992-BEDE-2683F7A96A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0775" y="2205038"/>
            <a:ext cx="4105275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altLang="pt-BR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Descargas dos decantadores: admitido 5 minutos a cada 30 minutos !!!</a:t>
            </a:r>
          </a:p>
        </p:txBody>
      </p:sp>
      <p:graphicFrame>
        <p:nvGraphicFramePr>
          <p:cNvPr id="369705" name="Object 41">
            <a:extLst>
              <a:ext uri="{FF2B5EF4-FFF2-40B4-BE49-F238E27FC236}">
                <a16:creationId xmlns:a16="http://schemas.microsoft.com/office/drawing/2014/main" id="{F8273D4F-BF8D-46ED-A2DC-7FBA57F88F3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40200" y="5734050"/>
          <a:ext cx="4737100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709" name="Equation" r:id="rId6" imgW="4736880" imgH="952200" progId="Equation.3">
                  <p:embed/>
                </p:oleObj>
              </mc:Choice>
              <mc:Fallback>
                <p:oleObj name="Equation" r:id="rId6" imgW="4736880" imgH="952200" progId="Equation.3">
                  <p:embed/>
                  <p:pic>
                    <p:nvPicPr>
                      <p:cNvPr id="0" name="Object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0200" y="5734050"/>
                        <a:ext cx="4737100" cy="952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42" name="Picture 2">
            <a:extLst>
              <a:ext uri="{FF2B5EF4-FFF2-40B4-BE49-F238E27FC236}">
                <a16:creationId xmlns:a16="http://schemas.microsoft.com/office/drawing/2014/main" id="{6A44F764-03B4-41CD-96E4-165DB8EBB5B5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43" name="Rectangle 3">
            <a:extLst>
              <a:ext uri="{FF2B5EF4-FFF2-40B4-BE49-F238E27FC236}">
                <a16:creationId xmlns:a16="http://schemas.microsoft.com/office/drawing/2014/main" id="{19371D92-600D-4274-8D29-91DFF32AAE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146050"/>
            <a:ext cx="8785225" cy="1655763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Ctr="1"/>
          <a:lstStyle/>
          <a:p>
            <a:r>
              <a:rPr lang="pt-BR" altLang="pt-BR" sz="4000"/>
              <a:t>DIMENSIONAMENTO DO TANQUE DE EQUALIZAÇÃO DE LODOS</a:t>
            </a:r>
          </a:p>
        </p:txBody>
      </p:sp>
      <p:grpSp>
        <p:nvGrpSpPr>
          <p:cNvPr id="368644" name="Group 4">
            <a:extLst>
              <a:ext uri="{FF2B5EF4-FFF2-40B4-BE49-F238E27FC236}">
                <a16:creationId xmlns:a16="http://schemas.microsoft.com/office/drawing/2014/main" id="{51BFC1EA-E73B-42DF-B9E6-18156F77F2D2}"/>
              </a:ext>
            </a:extLst>
          </p:cNvPr>
          <p:cNvGrpSpPr>
            <a:grpSpLocks/>
          </p:cNvGrpSpPr>
          <p:nvPr/>
        </p:nvGrpSpPr>
        <p:grpSpPr bwMode="auto">
          <a:xfrm>
            <a:off x="666750" y="1700213"/>
            <a:ext cx="8208963" cy="4911725"/>
            <a:chOff x="420" y="1071"/>
            <a:chExt cx="5171" cy="3094"/>
          </a:xfrm>
        </p:grpSpPr>
        <p:sp>
          <p:nvSpPr>
            <p:cNvPr id="368645" name="Line 5">
              <a:extLst>
                <a:ext uri="{FF2B5EF4-FFF2-40B4-BE49-F238E27FC236}">
                  <a16:creationId xmlns:a16="http://schemas.microsoft.com/office/drawing/2014/main" id="{AC71AF34-CB8B-46D1-9FAA-3AA3F7BA4D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0" y="3712"/>
              <a:ext cx="5171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68646" name="Line 6">
              <a:extLst>
                <a:ext uri="{FF2B5EF4-FFF2-40B4-BE49-F238E27FC236}">
                  <a16:creationId xmlns:a16="http://schemas.microsoft.com/office/drawing/2014/main" id="{956D6937-5DA6-4C74-ABB3-2694A64F22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2" y="1417"/>
              <a:ext cx="0" cy="249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68647" name="Rectangle 7">
              <a:extLst>
                <a:ext uri="{FF2B5EF4-FFF2-40B4-BE49-F238E27FC236}">
                  <a16:creationId xmlns:a16="http://schemas.microsoft.com/office/drawing/2014/main" id="{C7DEBAA5-FDA4-44A1-B332-714499D9FE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" y="1670"/>
              <a:ext cx="272" cy="2042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68648" name="Rectangle 8">
              <a:extLst>
                <a:ext uri="{FF2B5EF4-FFF2-40B4-BE49-F238E27FC236}">
                  <a16:creationId xmlns:a16="http://schemas.microsoft.com/office/drawing/2014/main" id="{BB8900B2-D435-4D1F-A756-196DF7957B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7" y="1670"/>
              <a:ext cx="272" cy="2042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68649" name="Rectangle 9">
              <a:extLst>
                <a:ext uri="{FF2B5EF4-FFF2-40B4-BE49-F238E27FC236}">
                  <a16:creationId xmlns:a16="http://schemas.microsoft.com/office/drawing/2014/main" id="{FFBA1057-8839-47D7-A834-10AD4133B2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1" y="1670"/>
              <a:ext cx="272" cy="2042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68650" name="Rectangle 10">
              <a:extLst>
                <a:ext uri="{FF2B5EF4-FFF2-40B4-BE49-F238E27FC236}">
                  <a16:creationId xmlns:a16="http://schemas.microsoft.com/office/drawing/2014/main" id="{5B556CBC-A187-48AF-851C-EF53C561E7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2" y="1670"/>
              <a:ext cx="272" cy="2042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68651" name="Rectangle 11">
              <a:extLst>
                <a:ext uri="{FF2B5EF4-FFF2-40B4-BE49-F238E27FC236}">
                  <a16:creationId xmlns:a16="http://schemas.microsoft.com/office/drawing/2014/main" id="{23CAA951-E2F8-499C-92C7-414DAC9241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4" y="1670"/>
              <a:ext cx="272" cy="2042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68652" name="Line 12">
              <a:extLst>
                <a:ext uri="{FF2B5EF4-FFF2-40B4-BE49-F238E27FC236}">
                  <a16:creationId xmlns:a16="http://schemas.microsoft.com/office/drawing/2014/main" id="{85E0C26F-AFF4-47C6-8495-24BF96D869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2" y="3938"/>
              <a:ext cx="0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68653" name="Line 13">
              <a:extLst>
                <a:ext uri="{FF2B5EF4-FFF2-40B4-BE49-F238E27FC236}">
                  <a16:creationId xmlns:a16="http://schemas.microsoft.com/office/drawing/2014/main" id="{986748D7-9833-4F7A-977C-9A634E3E4C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67" y="3930"/>
              <a:ext cx="0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68654" name="Line 14">
              <a:extLst>
                <a:ext uri="{FF2B5EF4-FFF2-40B4-BE49-F238E27FC236}">
                  <a16:creationId xmlns:a16="http://schemas.microsoft.com/office/drawing/2014/main" id="{366A5BBF-A04F-4718-8935-FA52A4924B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35" y="3921"/>
              <a:ext cx="0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68655" name="Line 15">
              <a:extLst>
                <a:ext uri="{FF2B5EF4-FFF2-40B4-BE49-F238E27FC236}">
                  <a16:creationId xmlns:a16="http://schemas.microsoft.com/office/drawing/2014/main" id="{1EA7B77A-59AC-4F75-ABDC-3CCE4BDB0F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97" y="3930"/>
              <a:ext cx="0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68656" name="Line 16">
              <a:extLst>
                <a:ext uri="{FF2B5EF4-FFF2-40B4-BE49-F238E27FC236}">
                  <a16:creationId xmlns:a16="http://schemas.microsoft.com/office/drawing/2014/main" id="{5E55B4A1-B351-40F4-B048-1E059C6B8B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58" y="3921"/>
              <a:ext cx="0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68657" name="Line 17">
              <a:extLst>
                <a:ext uri="{FF2B5EF4-FFF2-40B4-BE49-F238E27FC236}">
                  <a16:creationId xmlns:a16="http://schemas.microsoft.com/office/drawing/2014/main" id="{0332129F-2322-4160-AD2D-21F6F9CAC2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20" y="3912"/>
              <a:ext cx="0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68658" name="Rectangle 18">
              <a:extLst>
                <a:ext uri="{FF2B5EF4-FFF2-40B4-BE49-F238E27FC236}">
                  <a16:creationId xmlns:a16="http://schemas.microsoft.com/office/drawing/2014/main" id="{0F510F0E-7B86-4E4E-AE87-443C40D0AC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5" y="1670"/>
              <a:ext cx="272" cy="2042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68659" name="Line 19">
              <a:extLst>
                <a:ext uri="{FF2B5EF4-FFF2-40B4-BE49-F238E27FC236}">
                  <a16:creationId xmlns:a16="http://schemas.microsoft.com/office/drawing/2014/main" id="{74B5CFBA-3A25-4AB7-9CE1-D71EC43601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1" y="4029"/>
              <a:ext cx="462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68660" name="Text Box 20">
              <a:extLst>
                <a:ext uri="{FF2B5EF4-FFF2-40B4-BE49-F238E27FC236}">
                  <a16:creationId xmlns:a16="http://schemas.microsoft.com/office/drawing/2014/main" id="{27A54AE2-284B-4281-A8D1-FE2B9448EB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3" y="3786"/>
              <a:ext cx="53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>
                  <a:latin typeface="Garamond" panose="02020404030301010803" pitchFamily="18" charset="0"/>
                </a:rPr>
                <a:t>30 min</a:t>
              </a:r>
            </a:p>
          </p:txBody>
        </p:sp>
        <p:sp>
          <p:nvSpPr>
            <p:cNvPr id="368661" name="Text Box 21">
              <a:extLst>
                <a:ext uri="{FF2B5EF4-FFF2-40B4-BE49-F238E27FC236}">
                  <a16:creationId xmlns:a16="http://schemas.microsoft.com/office/drawing/2014/main" id="{ECECD862-1CA7-4923-AE6F-CA2A82090D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00" y="3793"/>
              <a:ext cx="53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>
                  <a:latin typeface="Garamond" panose="02020404030301010803" pitchFamily="18" charset="0"/>
                </a:rPr>
                <a:t>30 min</a:t>
              </a:r>
            </a:p>
          </p:txBody>
        </p:sp>
        <p:sp>
          <p:nvSpPr>
            <p:cNvPr id="368662" name="Text Box 22">
              <a:extLst>
                <a:ext uri="{FF2B5EF4-FFF2-40B4-BE49-F238E27FC236}">
                  <a16:creationId xmlns:a16="http://schemas.microsoft.com/office/drawing/2014/main" id="{9A030D74-2E26-4123-A36A-7AABB8C243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23" y="3793"/>
              <a:ext cx="53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>
                  <a:latin typeface="Garamond" panose="02020404030301010803" pitchFamily="18" charset="0"/>
                </a:rPr>
                <a:t>30 min</a:t>
              </a:r>
            </a:p>
          </p:txBody>
        </p:sp>
        <p:sp>
          <p:nvSpPr>
            <p:cNvPr id="368663" name="Text Box 23">
              <a:extLst>
                <a:ext uri="{FF2B5EF4-FFF2-40B4-BE49-F238E27FC236}">
                  <a16:creationId xmlns:a16="http://schemas.microsoft.com/office/drawing/2014/main" id="{4806A050-C8EA-4A6E-AA84-A11FC6BF11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30" y="3793"/>
              <a:ext cx="53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>
                  <a:latin typeface="Garamond" panose="02020404030301010803" pitchFamily="18" charset="0"/>
                </a:rPr>
                <a:t>30 min</a:t>
              </a:r>
            </a:p>
          </p:txBody>
        </p:sp>
        <p:sp>
          <p:nvSpPr>
            <p:cNvPr id="368664" name="Text Box 24">
              <a:extLst>
                <a:ext uri="{FF2B5EF4-FFF2-40B4-BE49-F238E27FC236}">
                  <a16:creationId xmlns:a16="http://schemas.microsoft.com/office/drawing/2014/main" id="{0EBBDC09-74BD-4DEB-94AF-B99BF4A077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7" y="3793"/>
              <a:ext cx="53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>
                  <a:latin typeface="Garamond" panose="02020404030301010803" pitchFamily="18" charset="0"/>
                </a:rPr>
                <a:t>30 min</a:t>
              </a:r>
            </a:p>
          </p:txBody>
        </p:sp>
        <p:sp>
          <p:nvSpPr>
            <p:cNvPr id="368665" name="Text Box 25">
              <a:extLst>
                <a:ext uri="{FF2B5EF4-FFF2-40B4-BE49-F238E27FC236}">
                  <a16:creationId xmlns:a16="http://schemas.microsoft.com/office/drawing/2014/main" id="{395A78EC-B56F-4E6C-BA0A-8FF135122C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24" y="1071"/>
              <a:ext cx="922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pt-BR" altLang="pt-BR" sz="2400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anose="02020404030301010803" pitchFamily="18" charset="0"/>
                </a:rPr>
                <a:t>5 minutos</a:t>
              </a:r>
            </a:p>
            <a:p>
              <a:pPr algn="ctr"/>
              <a:r>
                <a:rPr lang="pt-BR" altLang="pt-BR" sz="2400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anose="02020404030301010803" pitchFamily="18" charset="0"/>
                </a:rPr>
                <a:t>172,86 l/s</a:t>
              </a:r>
            </a:p>
          </p:txBody>
        </p:sp>
        <p:cxnSp>
          <p:nvCxnSpPr>
            <p:cNvPr id="368666" name="AutoShape 26">
              <a:extLst>
                <a:ext uri="{FF2B5EF4-FFF2-40B4-BE49-F238E27FC236}">
                  <a16:creationId xmlns:a16="http://schemas.microsoft.com/office/drawing/2014/main" id="{F88C3C49-DD4C-4A5C-8E3B-E55CDE780781}"/>
                </a:ext>
              </a:extLst>
            </p:cNvPr>
            <p:cNvCxnSpPr>
              <a:cxnSpLocks noChangeShapeType="1"/>
              <a:stCxn id="368665" idx="1"/>
              <a:endCxn id="368647" idx="0"/>
            </p:cNvCxnSpPr>
            <p:nvPr/>
          </p:nvCxnSpPr>
          <p:spPr bwMode="auto">
            <a:xfrm rot="10800000" flipV="1">
              <a:off x="611" y="1330"/>
              <a:ext cx="1669" cy="340"/>
            </a:xfrm>
            <a:prstGeom prst="curvedConnector2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8667" name="AutoShape 27">
              <a:extLst>
                <a:ext uri="{FF2B5EF4-FFF2-40B4-BE49-F238E27FC236}">
                  <a16:creationId xmlns:a16="http://schemas.microsoft.com/office/drawing/2014/main" id="{51D4D58D-E812-4571-81C9-6ADE3B597C64}"/>
                </a:ext>
              </a:extLst>
            </p:cNvPr>
            <p:cNvCxnSpPr>
              <a:cxnSpLocks noChangeShapeType="1"/>
              <a:stCxn id="368665" idx="1"/>
              <a:endCxn id="368648" idx="0"/>
            </p:cNvCxnSpPr>
            <p:nvPr/>
          </p:nvCxnSpPr>
          <p:spPr bwMode="auto">
            <a:xfrm rot="10800000" flipV="1">
              <a:off x="1473" y="1330"/>
              <a:ext cx="807" cy="340"/>
            </a:xfrm>
            <a:prstGeom prst="curvedConnector2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8668" name="AutoShape 28">
              <a:extLst>
                <a:ext uri="{FF2B5EF4-FFF2-40B4-BE49-F238E27FC236}">
                  <a16:creationId xmlns:a16="http://schemas.microsoft.com/office/drawing/2014/main" id="{AC06E0DC-8DD1-49BD-BF6C-9087A56E6548}"/>
                </a:ext>
              </a:extLst>
            </p:cNvPr>
            <p:cNvCxnSpPr>
              <a:cxnSpLocks noChangeShapeType="1"/>
              <a:stCxn id="368665" idx="1"/>
              <a:endCxn id="368649" idx="0"/>
            </p:cNvCxnSpPr>
            <p:nvPr/>
          </p:nvCxnSpPr>
          <p:spPr bwMode="auto">
            <a:xfrm rot="10800000" flipH="1" flipV="1">
              <a:off x="2280" y="1330"/>
              <a:ext cx="47" cy="340"/>
            </a:xfrm>
            <a:prstGeom prst="curvedConnector4">
              <a:avLst>
                <a:gd name="adj1" fmla="val -306384"/>
                <a:gd name="adj2" fmla="val 88236"/>
              </a:avLst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8669" name="AutoShape 29">
              <a:extLst>
                <a:ext uri="{FF2B5EF4-FFF2-40B4-BE49-F238E27FC236}">
                  <a16:creationId xmlns:a16="http://schemas.microsoft.com/office/drawing/2014/main" id="{C6E52394-B849-4DD2-953B-AA22B319A9E0}"/>
                </a:ext>
              </a:extLst>
            </p:cNvPr>
            <p:cNvCxnSpPr>
              <a:cxnSpLocks noChangeShapeType="1"/>
              <a:stCxn id="368665" idx="3"/>
              <a:endCxn id="368650" idx="0"/>
            </p:cNvCxnSpPr>
            <p:nvPr/>
          </p:nvCxnSpPr>
          <p:spPr bwMode="auto">
            <a:xfrm flipH="1">
              <a:off x="3188" y="1330"/>
              <a:ext cx="104" cy="340"/>
            </a:xfrm>
            <a:prstGeom prst="curvedConnector4">
              <a:avLst>
                <a:gd name="adj1" fmla="val -138463"/>
                <a:gd name="adj2" fmla="val 87940"/>
              </a:avLst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8670" name="AutoShape 30">
              <a:extLst>
                <a:ext uri="{FF2B5EF4-FFF2-40B4-BE49-F238E27FC236}">
                  <a16:creationId xmlns:a16="http://schemas.microsoft.com/office/drawing/2014/main" id="{92A49E59-788E-492C-BFC3-26EE2D6177F9}"/>
                </a:ext>
              </a:extLst>
            </p:cNvPr>
            <p:cNvCxnSpPr>
              <a:cxnSpLocks noChangeShapeType="1"/>
              <a:stCxn id="368665" idx="3"/>
              <a:endCxn id="368651" idx="0"/>
            </p:cNvCxnSpPr>
            <p:nvPr/>
          </p:nvCxnSpPr>
          <p:spPr bwMode="auto">
            <a:xfrm>
              <a:off x="3292" y="1330"/>
              <a:ext cx="758" cy="340"/>
            </a:xfrm>
            <a:prstGeom prst="curvedConnector2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8671" name="AutoShape 31">
              <a:extLst>
                <a:ext uri="{FF2B5EF4-FFF2-40B4-BE49-F238E27FC236}">
                  <a16:creationId xmlns:a16="http://schemas.microsoft.com/office/drawing/2014/main" id="{39519C6C-381D-4F4D-BC54-A41707618450}"/>
                </a:ext>
              </a:extLst>
            </p:cNvPr>
            <p:cNvCxnSpPr>
              <a:cxnSpLocks noChangeShapeType="1"/>
              <a:stCxn id="368665" idx="3"/>
              <a:endCxn id="368658" idx="0"/>
            </p:cNvCxnSpPr>
            <p:nvPr/>
          </p:nvCxnSpPr>
          <p:spPr bwMode="auto">
            <a:xfrm>
              <a:off x="3292" y="1330"/>
              <a:ext cx="1619" cy="340"/>
            </a:xfrm>
            <a:prstGeom prst="curvedConnector2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68672" name="Rectangle 32">
            <a:extLst>
              <a:ext uri="{FF2B5EF4-FFF2-40B4-BE49-F238E27FC236}">
                <a16:creationId xmlns:a16="http://schemas.microsoft.com/office/drawing/2014/main" id="{DBFA4D4F-3CE9-4A0F-A185-CEF523EC10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8688" y="5473700"/>
            <a:ext cx="7089775" cy="431800"/>
          </a:xfrm>
          <a:prstGeom prst="rect">
            <a:avLst/>
          </a:prstGeom>
          <a:solidFill>
            <a:schemeClr val="folHlink">
              <a:alpha val="60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68673" name="Text Box 33">
            <a:extLst>
              <a:ext uri="{FF2B5EF4-FFF2-40B4-BE49-F238E27FC236}">
                <a16:creationId xmlns:a16="http://schemas.microsoft.com/office/drawing/2014/main" id="{6D8999B0-19E6-41FE-8CF0-6A2D8328D7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7650" y="3908425"/>
            <a:ext cx="1263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altLang="pt-BR" sz="24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28,81 l/s</a:t>
            </a:r>
          </a:p>
        </p:txBody>
      </p:sp>
      <p:cxnSp>
        <p:nvCxnSpPr>
          <p:cNvPr id="368674" name="AutoShape 34">
            <a:extLst>
              <a:ext uri="{FF2B5EF4-FFF2-40B4-BE49-F238E27FC236}">
                <a16:creationId xmlns:a16="http://schemas.microsoft.com/office/drawing/2014/main" id="{99FA9B0D-F8D6-421E-B77C-FC5FC8E4BF86}"/>
              </a:ext>
            </a:extLst>
          </p:cNvPr>
          <p:cNvCxnSpPr>
            <a:cxnSpLocks noChangeShapeType="1"/>
            <a:stCxn id="368673" idx="2"/>
            <a:endCxn id="368672" idx="0"/>
          </p:cNvCxnSpPr>
          <p:nvPr/>
        </p:nvCxnSpPr>
        <p:spPr bwMode="auto">
          <a:xfrm rot="5400000">
            <a:off x="4662487" y="4176713"/>
            <a:ext cx="1108075" cy="1485900"/>
          </a:xfrm>
          <a:prstGeom prst="curvedConnector3">
            <a:avLst>
              <a:gd name="adj1" fmla="val 50000"/>
            </a:avLst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/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690" name="Picture 2">
            <a:extLst>
              <a:ext uri="{FF2B5EF4-FFF2-40B4-BE49-F238E27FC236}">
                <a16:creationId xmlns:a16="http://schemas.microsoft.com/office/drawing/2014/main" id="{7B56B4CA-0CEC-4FA9-AA86-2997CDE671AC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70691" name="Group 3">
            <a:extLst>
              <a:ext uri="{FF2B5EF4-FFF2-40B4-BE49-F238E27FC236}">
                <a16:creationId xmlns:a16="http://schemas.microsoft.com/office/drawing/2014/main" id="{B02F3466-8458-420E-B203-66140A9C2381}"/>
              </a:ext>
            </a:extLst>
          </p:cNvPr>
          <p:cNvGrpSpPr>
            <a:grpSpLocks/>
          </p:cNvGrpSpPr>
          <p:nvPr/>
        </p:nvGrpSpPr>
        <p:grpSpPr bwMode="auto">
          <a:xfrm>
            <a:off x="250825" y="1946275"/>
            <a:ext cx="4841875" cy="2635250"/>
            <a:chOff x="204" y="1434"/>
            <a:chExt cx="3050" cy="1660"/>
          </a:xfrm>
        </p:grpSpPr>
        <p:sp>
          <p:nvSpPr>
            <p:cNvPr id="370692" name="Line 4">
              <a:extLst>
                <a:ext uri="{FF2B5EF4-FFF2-40B4-BE49-F238E27FC236}">
                  <a16:creationId xmlns:a16="http://schemas.microsoft.com/office/drawing/2014/main" id="{15CD6AC7-8C51-4904-B14D-9F5251E92F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4" y="2840"/>
              <a:ext cx="3050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70693" name="Line 5">
              <a:extLst>
                <a:ext uri="{FF2B5EF4-FFF2-40B4-BE49-F238E27FC236}">
                  <a16:creationId xmlns:a16="http://schemas.microsoft.com/office/drawing/2014/main" id="{67D01B60-E7B8-4E85-A76C-DF23133CEA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1" y="1555"/>
              <a:ext cx="0" cy="1397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70694" name="Rectangle 6">
              <a:extLst>
                <a:ext uri="{FF2B5EF4-FFF2-40B4-BE49-F238E27FC236}">
                  <a16:creationId xmlns:a16="http://schemas.microsoft.com/office/drawing/2014/main" id="{67DF280B-3C3F-438C-922D-E7FA035AAB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" y="1697"/>
              <a:ext cx="161" cy="1143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70695" name="Rectangle 7">
              <a:extLst>
                <a:ext uri="{FF2B5EF4-FFF2-40B4-BE49-F238E27FC236}">
                  <a16:creationId xmlns:a16="http://schemas.microsoft.com/office/drawing/2014/main" id="{80C53132-A332-4100-9627-9D592FE044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5" y="1697"/>
              <a:ext cx="160" cy="1143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70696" name="Rectangle 8">
              <a:extLst>
                <a:ext uri="{FF2B5EF4-FFF2-40B4-BE49-F238E27FC236}">
                  <a16:creationId xmlns:a16="http://schemas.microsoft.com/office/drawing/2014/main" id="{598E4A6F-9CBB-4A2E-BB49-7B4FEE98B1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9" y="1697"/>
              <a:ext cx="160" cy="1143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70697" name="Rectangle 9">
              <a:extLst>
                <a:ext uri="{FF2B5EF4-FFF2-40B4-BE49-F238E27FC236}">
                  <a16:creationId xmlns:a16="http://schemas.microsoft.com/office/drawing/2014/main" id="{2632682D-B7C8-4EE5-94C1-74F3825625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6" y="1697"/>
              <a:ext cx="161" cy="1143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70698" name="Rectangle 10">
              <a:extLst>
                <a:ext uri="{FF2B5EF4-FFF2-40B4-BE49-F238E27FC236}">
                  <a16:creationId xmlns:a16="http://schemas.microsoft.com/office/drawing/2014/main" id="{14E340F3-C305-4AB6-ABEF-0286ECA815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5" y="1697"/>
              <a:ext cx="160" cy="1143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70699" name="Line 11">
              <a:extLst>
                <a:ext uri="{FF2B5EF4-FFF2-40B4-BE49-F238E27FC236}">
                  <a16:creationId xmlns:a16="http://schemas.microsoft.com/office/drawing/2014/main" id="{8148617E-36BD-486E-92AB-C6995A01F1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1" y="2967"/>
              <a:ext cx="0" cy="1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70700" name="Line 12">
              <a:extLst>
                <a:ext uri="{FF2B5EF4-FFF2-40B4-BE49-F238E27FC236}">
                  <a16:creationId xmlns:a16="http://schemas.microsoft.com/office/drawing/2014/main" id="{A6D4D9BC-69FB-4B9C-9E04-B7832DF6FC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2" y="2962"/>
              <a:ext cx="0" cy="1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70701" name="Line 13">
              <a:extLst>
                <a:ext uri="{FF2B5EF4-FFF2-40B4-BE49-F238E27FC236}">
                  <a16:creationId xmlns:a16="http://schemas.microsoft.com/office/drawing/2014/main" id="{570266DD-BA0C-4094-9894-49F671A25F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34" y="2957"/>
              <a:ext cx="0" cy="1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70702" name="Line 14">
              <a:extLst>
                <a:ext uri="{FF2B5EF4-FFF2-40B4-BE49-F238E27FC236}">
                  <a16:creationId xmlns:a16="http://schemas.microsoft.com/office/drawing/2014/main" id="{59E68CDA-EC52-474D-9024-22705DC8CE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42" y="2962"/>
              <a:ext cx="0" cy="1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70703" name="Line 15">
              <a:extLst>
                <a:ext uri="{FF2B5EF4-FFF2-40B4-BE49-F238E27FC236}">
                  <a16:creationId xmlns:a16="http://schemas.microsoft.com/office/drawing/2014/main" id="{5084F45A-1D75-4D19-AA0F-AAFD8E2EE9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0" y="2957"/>
              <a:ext cx="0" cy="1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70704" name="Line 16">
              <a:extLst>
                <a:ext uri="{FF2B5EF4-FFF2-40B4-BE49-F238E27FC236}">
                  <a16:creationId xmlns:a16="http://schemas.microsoft.com/office/drawing/2014/main" id="{056EB815-126B-408C-BF30-479F2A61C5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58" y="2952"/>
              <a:ext cx="0" cy="1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70705" name="Rectangle 17">
              <a:extLst>
                <a:ext uri="{FF2B5EF4-FFF2-40B4-BE49-F238E27FC236}">
                  <a16:creationId xmlns:a16="http://schemas.microsoft.com/office/drawing/2014/main" id="{2EBF3A12-B248-4E6B-AC11-56ECD1A884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3" y="1697"/>
              <a:ext cx="160" cy="1143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70706" name="Line 18">
              <a:extLst>
                <a:ext uri="{FF2B5EF4-FFF2-40B4-BE49-F238E27FC236}">
                  <a16:creationId xmlns:a16="http://schemas.microsoft.com/office/drawing/2014/main" id="{FCB0E182-17BE-4261-86F2-1E68682225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8" y="3018"/>
              <a:ext cx="272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70707" name="Text Box 19">
              <a:extLst>
                <a:ext uri="{FF2B5EF4-FFF2-40B4-BE49-F238E27FC236}">
                  <a16:creationId xmlns:a16="http://schemas.microsoft.com/office/drawing/2014/main" id="{DEB64EBB-3C02-4494-946A-5AA32863D2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4" y="2840"/>
              <a:ext cx="43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400">
                  <a:latin typeface="Garamond" panose="02020404030301010803" pitchFamily="18" charset="0"/>
                </a:rPr>
                <a:t>t horas</a:t>
              </a:r>
            </a:p>
          </p:txBody>
        </p:sp>
        <p:sp>
          <p:nvSpPr>
            <p:cNvPr id="370708" name="Text Box 20">
              <a:extLst>
                <a:ext uri="{FF2B5EF4-FFF2-40B4-BE49-F238E27FC236}">
                  <a16:creationId xmlns:a16="http://schemas.microsoft.com/office/drawing/2014/main" id="{8919807A-15B3-41AC-AC9C-81E058818D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4" y="2840"/>
              <a:ext cx="43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400">
                  <a:latin typeface="Garamond" panose="02020404030301010803" pitchFamily="18" charset="0"/>
                </a:rPr>
                <a:t>t horas</a:t>
              </a:r>
            </a:p>
          </p:txBody>
        </p:sp>
        <p:sp>
          <p:nvSpPr>
            <p:cNvPr id="370709" name="Text Box 21">
              <a:extLst>
                <a:ext uri="{FF2B5EF4-FFF2-40B4-BE49-F238E27FC236}">
                  <a16:creationId xmlns:a16="http://schemas.microsoft.com/office/drawing/2014/main" id="{416891C8-3DDD-4804-904A-3A3962B8C0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82" y="2840"/>
              <a:ext cx="43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400">
                  <a:latin typeface="Garamond" panose="02020404030301010803" pitchFamily="18" charset="0"/>
                </a:rPr>
                <a:t>t horas</a:t>
              </a:r>
            </a:p>
          </p:txBody>
        </p:sp>
        <p:sp>
          <p:nvSpPr>
            <p:cNvPr id="370710" name="Text Box 22">
              <a:extLst>
                <a:ext uri="{FF2B5EF4-FFF2-40B4-BE49-F238E27FC236}">
                  <a16:creationId xmlns:a16="http://schemas.microsoft.com/office/drawing/2014/main" id="{AA38492F-1448-4DD7-AB66-4C23A72E35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1" y="2840"/>
              <a:ext cx="43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400">
                  <a:latin typeface="Garamond" panose="02020404030301010803" pitchFamily="18" charset="0"/>
                </a:rPr>
                <a:t>t horas</a:t>
              </a:r>
            </a:p>
          </p:txBody>
        </p:sp>
        <p:sp>
          <p:nvSpPr>
            <p:cNvPr id="370711" name="Text Box 23">
              <a:extLst>
                <a:ext uri="{FF2B5EF4-FFF2-40B4-BE49-F238E27FC236}">
                  <a16:creationId xmlns:a16="http://schemas.microsoft.com/office/drawing/2014/main" id="{3727D3F4-7B7D-42FB-B7F6-1430A2580A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83" y="2840"/>
              <a:ext cx="43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400">
                  <a:latin typeface="Garamond" panose="02020404030301010803" pitchFamily="18" charset="0"/>
                </a:rPr>
                <a:t>t horas</a:t>
              </a:r>
            </a:p>
          </p:txBody>
        </p:sp>
        <p:sp>
          <p:nvSpPr>
            <p:cNvPr id="370712" name="Text Box 24">
              <a:extLst>
                <a:ext uri="{FF2B5EF4-FFF2-40B4-BE49-F238E27FC236}">
                  <a16:creationId xmlns:a16="http://schemas.microsoft.com/office/drawing/2014/main" id="{7B6731D5-B8A3-401C-B434-189739E254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4" y="1434"/>
              <a:ext cx="610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pt-BR" altLang="pt-BR" sz="1400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anose="02020404030301010803" pitchFamily="18" charset="0"/>
                </a:rPr>
                <a:t>t</a:t>
              </a:r>
              <a:r>
                <a:rPr lang="pt-BR" altLang="pt-BR" sz="1400" baseline="-25000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anose="02020404030301010803" pitchFamily="18" charset="0"/>
                </a:rPr>
                <a:t>d</a:t>
              </a:r>
              <a:r>
                <a:rPr lang="pt-BR" altLang="pt-BR" sz="1400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anose="02020404030301010803" pitchFamily="18" charset="0"/>
                </a:rPr>
                <a:t> minutos</a:t>
              </a:r>
            </a:p>
            <a:p>
              <a:pPr algn="ctr"/>
              <a:r>
                <a:rPr lang="pt-BR" altLang="pt-BR" sz="1400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anose="02020404030301010803" pitchFamily="18" charset="0"/>
                </a:rPr>
                <a:t>Q</a:t>
              </a:r>
              <a:r>
                <a:rPr lang="pt-BR" altLang="pt-BR" sz="1400" baseline="-25000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anose="02020404030301010803" pitchFamily="18" charset="0"/>
                </a:rPr>
                <a:t>af</a:t>
              </a:r>
              <a:r>
                <a:rPr lang="pt-BR" altLang="pt-BR" sz="1400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anose="02020404030301010803" pitchFamily="18" charset="0"/>
                </a:rPr>
                <a:t> l/s</a:t>
              </a:r>
            </a:p>
          </p:txBody>
        </p:sp>
        <p:cxnSp>
          <p:nvCxnSpPr>
            <p:cNvPr id="370713" name="AutoShape 25">
              <a:extLst>
                <a:ext uri="{FF2B5EF4-FFF2-40B4-BE49-F238E27FC236}">
                  <a16:creationId xmlns:a16="http://schemas.microsoft.com/office/drawing/2014/main" id="{0651E814-76C5-4465-9CA0-91778594C321}"/>
                </a:ext>
              </a:extLst>
            </p:cNvPr>
            <p:cNvCxnSpPr>
              <a:cxnSpLocks noChangeShapeType="1"/>
              <a:stCxn id="370712" idx="1"/>
              <a:endCxn id="370694" idx="0"/>
            </p:cNvCxnSpPr>
            <p:nvPr/>
          </p:nvCxnSpPr>
          <p:spPr bwMode="auto">
            <a:xfrm rot="10800000" flipV="1">
              <a:off x="317" y="1506"/>
              <a:ext cx="984" cy="191"/>
            </a:xfrm>
            <a:prstGeom prst="curvedConnector2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70714" name="AutoShape 26">
              <a:extLst>
                <a:ext uri="{FF2B5EF4-FFF2-40B4-BE49-F238E27FC236}">
                  <a16:creationId xmlns:a16="http://schemas.microsoft.com/office/drawing/2014/main" id="{21A9A8D1-24BD-4276-95EA-066B4EB542B3}"/>
                </a:ext>
              </a:extLst>
            </p:cNvPr>
            <p:cNvCxnSpPr>
              <a:cxnSpLocks noChangeShapeType="1"/>
              <a:stCxn id="370712" idx="1"/>
              <a:endCxn id="370695" idx="0"/>
            </p:cNvCxnSpPr>
            <p:nvPr/>
          </p:nvCxnSpPr>
          <p:spPr bwMode="auto">
            <a:xfrm rot="10800000" flipV="1">
              <a:off x="825" y="1506"/>
              <a:ext cx="476" cy="191"/>
            </a:xfrm>
            <a:prstGeom prst="curvedConnector2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70715" name="AutoShape 27">
              <a:extLst>
                <a:ext uri="{FF2B5EF4-FFF2-40B4-BE49-F238E27FC236}">
                  <a16:creationId xmlns:a16="http://schemas.microsoft.com/office/drawing/2014/main" id="{78C9FE64-5BE8-4A67-9819-920FCED18D1E}"/>
                </a:ext>
              </a:extLst>
            </p:cNvPr>
            <p:cNvCxnSpPr>
              <a:cxnSpLocks noChangeShapeType="1"/>
              <a:stCxn id="370712" idx="1"/>
              <a:endCxn id="370696" idx="0"/>
            </p:cNvCxnSpPr>
            <p:nvPr/>
          </p:nvCxnSpPr>
          <p:spPr bwMode="auto">
            <a:xfrm rot="10800000" flipH="1" flipV="1">
              <a:off x="1301" y="1506"/>
              <a:ext cx="28" cy="191"/>
            </a:xfrm>
            <a:prstGeom prst="curvedConnector4">
              <a:avLst>
                <a:gd name="adj1" fmla="val -306384"/>
                <a:gd name="adj2" fmla="val 88236"/>
              </a:avLst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70716" name="AutoShape 28">
              <a:extLst>
                <a:ext uri="{FF2B5EF4-FFF2-40B4-BE49-F238E27FC236}">
                  <a16:creationId xmlns:a16="http://schemas.microsoft.com/office/drawing/2014/main" id="{B3FF4C8F-79C2-4098-BEBC-94B0E48D3CA8}"/>
                </a:ext>
              </a:extLst>
            </p:cNvPr>
            <p:cNvCxnSpPr>
              <a:cxnSpLocks noChangeShapeType="1"/>
              <a:stCxn id="370712" idx="3"/>
              <a:endCxn id="370697" idx="0"/>
            </p:cNvCxnSpPr>
            <p:nvPr/>
          </p:nvCxnSpPr>
          <p:spPr bwMode="auto">
            <a:xfrm flipH="1">
              <a:off x="1837" y="1506"/>
              <a:ext cx="61" cy="191"/>
            </a:xfrm>
            <a:prstGeom prst="curvedConnector4">
              <a:avLst>
                <a:gd name="adj1" fmla="val -138463"/>
                <a:gd name="adj2" fmla="val 87940"/>
              </a:avLst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70717" name="AutoShape 29">
              <a:extLst>
                <a:ext uri="{FF2B5EF4-FFF2-40B4-BE49-F238E27FC236}">
                  <a16:creationId xmlns:a16="http://schemas.microsoft.com/office/drawing/2014/main" id="{C2CF835C-20E6-4B60-9EF2-6D30A33E97CB}"/>
                </a:ext>
              </a:extLst>
            </p:cNvPr>
            <p:cNvCxnSpPr>
              <a:cxnSpLocks noChangeShapeType="1"/>
              <a:stCxn id="370712" idx="3"/>
              <a:endCxn id="370698" idx="0"/>
            </p:cNvCxnSpPr>
            <p:nvPr/>
          </p:nvCxnSpPr>
          <p:spPr bwMode="auto">
            <a:xfrm>
              <a:off x="1898" y="1506"/>
              <a:ext cx="447" cy="191"/>
            </a:xfrm>
            <a:prstGeom prst="curvedConnector2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70718" name="AutoShape 30">
              <a:extLst>
                <a:ext uri="{FF2B5EF4-FFF2-40B4-BE49-F238E27FC236}">
                  <a16:creationId xmlns:a16="http://schemas.microsoft.com/office/drawing/2014/main" id="{CAE485E5-763F-467B-991E-922735960E6F}"/>
                </a:ext>
              </a:extLst>
            </p:cNvPr>
            <p:cNvCxnSpPr>
              <a:cxnSpLocks noChangeShapeType="1"/>
              <a:stCxn id="370712" idx="3"/>
              <a:endCxn id="370705" idx="0"/>
            </p:cNvCxnSpPr>
            <p:nvPr/>
          </p:nvCxnSpPr>
          <p:spPr bwMode="auto">
            <a:xfrm>
              <a:off x="1898" y="1506"/>
              <a:ext cx="955" cy="191"/>
            </a:xfrm>
            <a:prstGeom prst="curvedConnector2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70719" name="Rectangle 31">
              <a:extLst>
                <a:ext uri="{FF2B5EF4-FFF2-40B4-BE49-F238E27FC236}">
                  <a16:creationId xmlns:a16="http://schemas.microsoft.com/office/drawing/2014/main" id="{4CCE8B44-A7C9-4ED4-B8B2-824EC1775B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" y="2693"/>
              <a:ext cx="2634" cy="152"/>
            </a:xfrm>
            <a:prstGeom prst="rect">
              <a:avLst/>
            </a:prstGeom>
            <a:solidFill>
              <a:schemeClr val="folHlink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70720" name="Text Box 32">
              <a:extLst>
                <a:ext uri="{FF2B5EF4-FFF2-40B4-BE49-F238E27FC236}">
                  <a16:creationId xmlns:a16="http://schemas.microsoft.com/office/drawing/2014/main" id="{3486E8A2-08E1-4329-B6F9-E13D05BD3C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6" y="2226"/>
              <a:ext cx="896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pt-BR" altLang="pt-BR" sz="1400" b="0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anose="02020404030301010803" pitchFamily="18" charset="0"/>
                </a:rPr>
                <a:t>Vazão equalizada </a:t>
              </a:r>
            </a:p>
            <a:p>
              <a:pPr algn="ctr"/>
              <a:r>
                <a:rPr lang="pt-BR" altLang="pt-BR" sz="1400" b="0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anose="02020404030301010803" pitchFamily="18" charset="0"/>
                </a:rPr>
                <a:t>de alimentação !!!</a:t>
              </a:r>
            </a:p>
          </p:txBody>
        </p:sp>
        <p:cxnSp>
          <p:nvCxnSpPr>
            <p:cNvPr id="370721" name="AutoShape 33">
              <a:extLst>
                <a:ext uri="{FF2B5EF4-FFF2-40B4-BE49-F238E27FC236}">
                  <a16:creationId xmlns:a16="http://schemas.microsoft.com/office/drawing/2014/main" id="{A68432B2-AF8C-41F1-AF21-ACD2E1D2E595}"/>
                </a:ext>
              </a:extLst>
            </p:cNvPr>
            <p:cNvCxnSpPr>
              <a:cxnSpLocks noChangeShapeType="1"/>
              <a:stCxn id="370720" idx="2"/>
              <a:endCxn id="370719" idx="0"/>
            </p:cNvCxnSpPr>
            <p:nvPr/>
          </p:nvCxnSpPr>
          <p:spPr bwMode="auto">
            <a:xfrm rot="5400000">
              <a:off x="1778" y="2297"/>
              <a:ext cx="236" cy="555"/>
            </a:xfrm>
            <a:prstGeom prst="curvedConnector3">
              <a:avLst>
                <a:gd name="adj1" fmla="val 50000"/>
              </a:avLst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70722" name="Rectangle 34">
            <a:extLst>
              <a:ext uri="{FF2B5EF4-FFF2-40B4-BE49-F238E27FC236}">
                <a16:creationId xmlns:a16="http://schemas.microsoft.com/office/drawing/2014/main" id="{A9EB44BF-D912-44E8-B7A9-59D7C0B64E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146050"/>
            <a:ext cx="8785225" cy="1655763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Ctr="1"/>
          <a:lstStyle/>
          <a:p>
            <a:r>
              <a:rPr lang="pt-BR" altLang="pt-BR"/>
              <a:t>DIMENSIONAMENTO DO TANQUE DE EQUALIZAÇÃO DE LODOS</a:t>
            </a:r>
          </a:p>
        </p:txBody>
      </p:sp>
      <p:sp>
        <p:nvSpPr>
          <p:cNvPr id="370724" name="Text Box 36">
            <a:extLst>
              <a:ext uri="{FF2B5EF4-FFF2-40B4-BE49-F238E27FC236}">
                <a16:creationId xmlns:a16="http://schemas.microsoft.com/office/drawing/2014/main" id="{48BA151C-4E0C-4CE6-B1D9-B3BCAC6BDB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2060575"/>
            <a:ext cx="410527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</a:pPr>
            <a:r>
              <a:rPr lang="pt-BR" altLang="pt-BR" sz="28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Vamos adotar um tanque único com volume total igual a 100 m</a:t>
            </a:r>
            <a:r>
              <a:rPr lang="pt-BR" altLang="pt-BR" sz="2800" baseline="300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3</a:t>
            </a:r>
            <a:r>
              <a:rPr lang="pt-BR" altLang="pt-BR" sz="28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 !!!</a:t>
            </a:r>
          </a:p>
        </p:txBody>
      </p:sp>
      <p:graphicFrame>
        <p:nvGraphicFramePr>
          <p:cNvPr id="370726" name="Object 38">
            <a:extLst>
              <a:ext uri="{FF2B5EF4-FFF2-40B4-BE49-F238E27FC236}">
                <a16:creationId xmlns:a16="http://schemas.microsoft.com/office/drawing/2014/main" id="{C04BD516-B25A-4A30-BCE1-7A413FCBC67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0825" y="5013325"/>
          <a:ext cx="50927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732" name="Equation" r:id="rId4" imgW="5092560" imgH="469800" progId="Equation.3">
                  <p:embed/>
                </p:oleObj>
              </mc:Choice>
              <mc:Fallback>
                <p:oleObj name="Equation" r:id="rId4" imgW="5092560" imgH="469800" progId="Equation.3">
                  <p:embed/>
                  <p:pic>
                    <p:nvPicPr>
                      <p:cNvPr id="0" name="Object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5013325"/>
                        <a:ext cx="5092700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0727" name="Object 39">
            <a:extLst>
              <a:ext uri="{FF2B5EF4-FFF2-40B4-BE49-F238E27FC236}">
                <a16:creationId xmlns:a16="http://schemas.microsoft.com/office/drawing/2014/main" id="{6F765D7E-9753-4DD2-82DC-D1C0F5ECEC2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87450" y="5734050"/>
          <a:ext cx="2489200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733" name="Equation" r:id="rId6" imgW="2489040" imgH="520560" progId="Equation.3">
                  <p:embed/>
                </p:oleObj>
              </mc:Choice>
              <mc:Fallback>
                <p:oleObj name="Equation" r:id="rId6" imgW="2489040" imgH="520560" progId="Equation.3">
                  <p:embed/>
                  <p:pic>
                    <p:nvPicPr>
                      <p:cNvPr id="0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450" y="5734050"/>
                        <a:ext cx="2489200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70728" name="Picture 40" descr="Eta Alto Tiete ETEP 045">
            <a:extLst>
              <a:ext uri="{FF2B5EF4-FFF2-40B4-BE49-F238E27FC236}">
                <a16:creationId xmlns:a16="http://schemas.microsoft.com/office/drawing/2014/main" id="{AEBFDF18-23A0-48BB-81AF-099F8E97B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7400" y="4365625"/>
            <a:ext cx="2879725" cy="216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70729" name="AutoShape 41">
            <a:extLst>
              <a:ext uri="{FF2B5EF4-FFF2-40B4-BE49-F238E27FC236}">
                <a16:creationId xmlns:a16="http://schemas.microsoft.com/office/drawing/2014/main" id="{52DC4CBE-CDD2-4FC0-9A48-944D94597282}"/>
              </a:ext>
            </a:extLst>
          </p:cNvPr>
          <p:cNvCxnSpPr>
            <a:cxnSpLocks noChangeShapeType="1"/>
            <a:stCxn id="370724" idx="2"/>
            <a:endCxn id="370728" idx="0"/>
          </p:cNvCxnSpPr>
          <p:nvPr/>
        </p:nvCxnSpPr>
        <p:spPr bwMode="auto">
          <a:xfrm rot="16200000" flipH="1">
            <a:off x="6821488" y="3879850"/>
            <a:ext cx="504825" cy="466725"/>
          </a:xfrm>
          <a:prstGeom prst="curvedConnector3">
            <a:avLst>
              <a:gd name="adj1" fmla="val 50000"/>
            </a:avLst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/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738" name="Picture 2">
            <a:extLst>
              <a:ext uri="{FF2B5EF4-FFF2-40B4-BE49-F238E27FC236}">
                <a16:creationId xmlns:a16="http://schemas.microsoft.com/office/drawing/2014/main" id="{7D4A84BC-4D1F-4FCC-83CC-F2D9D7C70363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72739" name="Group 3">
            <a:extLst>
              <a:ext uri="{FF2B5EF4-FFF2-40B4-BE49-F238E27FC236}">
                <a16:creationId xmlns:a16="http://schemas.microsoft.com/office/drawing/2014/main" id="{F3C7DE9D-7022-49FC-8D8E-FD648D50358D}"/>
              </a:ext>
            </a:extLst>
          </p:cNvPr>
          <p:cNvGrpSpPr>
            <a:grpSpLocks/>
          </p:cNvGrpSpPr>
          <p:nvPr/>
        </p:nvGrpSpPr>
        <p:grpSpPr bwMode="auto">
          <a:xfrm>
            <a:off x="250825" y="1844675"/>
            <a:ext cx="4841875" cy="2635250"/>
            <a:chOff x="204" y="1434"/>
            <a:chExt cx="3050" cy="1660"/>
          </a:xfrm>
        </p:grpSpPr>
        <p:sp>
          <p:nvSpPr>
            <p:cNvPr id="372740" name="Line 4">
              <a:extLst>
                <a:ext uri="{FF2B5EF4-FFF2-40B4-BE49-F238E27FC236}">
                  <a16:creationId xmlns:a16="http://schemas.microsoft.com/office/drawing/2014/main" id="{4B87B0E5-C68C-4D9B-BCD4-1FA2642075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4" y="2840"/>
              <a:ext cx="3050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72741" name="Line 5">
              <a:extLst>
                <a:ext uri="{FF2B5EF4-FFF2-40B4-BE49-F238E27FC236}">
                  <a16:creationId xmlns:a16="http://schemas.microsoft.com/office/drawing/2014/main" id="{7D799351-C57D-426C-B0C8-73A11B82A2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1" y="1555"/>
              <a:ext cx="0" cy="1397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72742" name="Rectangle 6">
              <a:extLst>
                <a:ext uri="{FF2B5EF4-FFF2-40B4-BE49-F238E27FC236}">
                  <a16:creationId xmlns:a16="http://schemas.microsoft.com/office/drawing/2014/main" id="{88858333-7C75-4133-9548-DC995534E2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" y="1697"/>
              <a:ext cx="161" cy="1143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72743" name="Rectangle 7">
              <a:extLst>
                <a:ext uri="{FF2B5EF4-FFF2-40B4-BE49-F238E27FC236}">
                  <a16:creationId xmlns:a16="http://schemas.microsoft.com/office/drawing/2014/main" id="{DCF20B05-1819-4697-8761-D426AF4D7A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5" y="1697"/>
              <a:ext cx="160" cy="1143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72744" name="Rectangle 8">
              <a:extLst>
                <a:ext uri="{FF2B5EF4-FFF2-40B4-BE49-F238E27FC236}">
                  <a16:creationId xmlns:a16="http://schemas.microsoft.com/office/drawing/2014/main" id="{683454DB-D734-4DCD-AA24-ED59FF681E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9" y="1697"/>
              <a:ext cx="160" cy="1143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72745" name="Rectangle 9">
              <a:extLst>
                <a:ext uri="{FF2B5EF4-FFF2-40B4-BE49-F238E27FC236}">
                  <a16:creationId xmlns:a16="http://schemas.microsoft.com/office/drawing/2014/main" id="{0C82F3AE-4435-463C-8F65-86F28D2F6A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6" y="1697"/>
              <a:ext cx="161" cy="1143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72746" name="Rectangle 10">
              <a:extLst>
                <a:ext uri="{FF2B5EF4-FFF2-40B4-BE49-F238E27FC236}">
                  <a16:creationId xmlns:a16="http://schemas.microsoft.com/office/drawing/2014/main" id="{05E10975-56DD-4FC5-8C0C-1EEBBFCBD3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5" y="1697"/>
              <a:ext cx="160" cy="1143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72747" name="Line 11">
              <a:extLst>
                <a:ext uri="{FF2B5EF4-FFF2-40B4-BE49-F238E27FC236}">
                  <a16:creationId xmlns:a16="http://schemas.microsoft.com/office/drawing/2014/main" id="{5C6EA9D3-DE16-4F25-A2E4-263F5DA939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1" y="2967"/>
              <a:ext cx="0" cy="1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72748" name="Line 12">
              <a:extLst>
                <a:ext uri="{FF2B5EF4-FFF2-40B4-BE49-F238E27FC236}">
                  <a16:creationId xmlns:a16="http://schemas.microsoft.com/office/drawing/2014/main" id="{C61955A3-A5CD-4E55-B786-72DE9F293C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2" y="2962"/>
              <a:ext cx="0" cy="1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72749" name="Line 13">
              <a:extLst>
                <a:ext uri="{FF2B5EF4-FFF2-40B4-BE49-F238E27FC236}">
                  <a16:creationId xmlns:a16="http://schemas.microsoft.com/office/drawing/2014/main" id="{7345249F-8BAD-490B-B638-2C0833F0E1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34" y="2957"/>
              <a:ext cx="0" cy="1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72750" name="Line 14">
              <a:extLst>
                <a:ext uri="{FF2B5EF4-FFF2-40B4-BE49-F238E27FC236}">
                  <a16:creationId xmlns:a16="http://schemas.microsoft.com/office/drawing/2014/main" id="{FA16CB8B-C606-4B88-8A28-71E6C54941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42" y="2962"/>
              <a:ext cx="0" cy="1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72751" name="Line 15">
              <a:extLst>
                <a:ext uri="{FF2B5EF4-FFF2-40B4-BE49-F238E27FC236}">
                  <a16:creationId xmlns:a16="http://schemas.microsoft.com/office/drawing/2014/main" id="{337ADA5D-1E29-4073-8B41-2CF7613425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0" y="2957"/>
              <a:ext cx="0" cy="1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72752" name="Line 16">
              <a:extLst>
                <a:ext uri="{FF2B5EF4-FFF2-40B4-BE49-F238E27FC236}">
                  <a16:creationId xmlns:a16="http://schemas.microsoft.com/office/drawing/2014/main" id="{F694DB65-E4D6-42F1-9D9F-C0FA5AF17F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58" y="2952"/>
              <a:ext cx="0" cy="1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72753" name="Rectangle 17">
              <a:extLst>
                <a:ext uri="{FF2B5EF4-FFF2-40B4-BE49-F238E27FC236}">
                  <a16:creationId xmlns:a16="http://schemas.microsoft.com/office/drawing/2014/main" id="{E8519D8F-2ED5-4B3B-82E2-DC0E095BA9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3" y="1697"/>
              <a:ext cx="160" cy="1143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72754" name="Line 18">
              <a:extLst>
                <a:ext uri="{FF2B5EF4-FFF2-40B4-BE49-F238E27FC236}">
                  <a16:creationId xmlns:a16="http://schemas.microsoft.com/office/drawing/2014/main" id="{658AC814-3EEB-4EB9-83BD-D6C91D5BF9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8" y="3018"/>
              <a:ext cx="272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72755" name="Text Box 19">
              <a:extLst>
                <a:ext uri="{FF2B5EF4-FFF2-40B4-BE49-F238E27FC236}">
                  <a16:creationId xmlns:a16="http://schemas.microsoft.com/office/drawing/2014/main" id="{1F227273-178E-4D18-BCDA-FC5D1146C8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4" y="2840"/>
              <a:ext cx="43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400">
                  <a:latin typeface="Garamond" panose="02020404030301010803" pitchFamily="18" charset="0"/>
                </a:rPr>
                <a:t>t horas</a:t>
              </a:r>
            </a:p>
          </p:txBody>
        </p:sp>
        <p:sp>
          <p:nvSpPr>
            <p:cNvPr id="372756" name="Text Box 20">
              <a:extLst>
                <a:ext uri="{FF2B5EF4-FFF2-40B4-BE49-F238E27FC236}">
                  <a16:creationId xmlns:a16="http://schemas.microsoft.com/office/drawing/2014/main" id="{DFA9BA5C-4800-41B0-9B49-6692BAEE3C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4" y="2840"/>
              <a:ext cx="43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400">
                  <a:latin typeface="Garamond" panose="02020404030301010803" pitchFamily="18" charset="0"/>
                </a:rPr>
                <a:t>t horas</a:t>
              </a:r>
            </a:p>
          </p:txBody>
        </p:sp>
        <p:sp>
          <p:nvSpPr>
            <p:cNvPr id="372757" name="Text Box 21">
              <a:extLst>
                <a:ext uri="{FF2B5EF4-FFF2-40B4-BE49-F238E27FC236}">
                  <a16:creationId xmlns:a16="http://schemas.microsoft.com/office/drawing/2014/main" id="{7AABAB4A-A322-4716-81C3-2641FAD246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82" y="2840"/>
              <a:ext cx="43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400">
                  <a:latin typeface="Garamond" panose="02020404030301010803" pitchFamily="18" charset="0"/>
                </a:rPr>
                <a:t>t horas</a:t>
              </a:r>
            </a:p>
          </p:txBody>
        </p:sp>
        <p:sp>
          <p:nvSpPr>
            <p:cNvPr id="372758" name="Text Box 22">
              <a:extLst>
                <a:ext uri="{FF2B5EF4-FFF2-40B4-BE49-F238E27FC236}">
                  <a16:creationId xmlns:a16="http://schemas.microsoft.com/office/drawing/2014/main" id="{3D11225B-0C3D-491E-A48F-871053CFD2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1" y="2840"/>
              <a:ext cx="43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400">
                  <a:latin typeface="Garamond" panose="02020404030301010803" pitchFamily="18" charset="0"/>
                </a:rPr>
                <a:t>t horas</a:t>
              </a:r>
            </a:p>
          </p:txBody>
        </p:sp>
        <p:sp>
          <p:nvSpPr>
            <p:cNvPr id="372759" name="Text Box 23">
              <a:extLst>
                <a:ext uri="{FF2B5EF4-FFF2-40B4-BE49-F238E27FC236}">
                  <a16:creationId xmlns:a16="http://schemas.microsoft.com/office/drawing/2014/main" id="{B7DEBDEB-25BE-4F8D-AC86-23A9AC96A3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83" y="2840"/>
              <a:ext cx="43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400">
                  <a:latin typeface="Garamond" panose="02020404030301010803" pitchFamily="18" charset="0"/>
                </a:rPr>
                <a:t>t horas</a:t>
              </a:r>
            </a:p>
          </p:txBody>
        </p:sp>
        <p:sp>
          <p:nvSpPr>
            <p:cNvPr id="372760" name="Text Box 24">
              <a:extLst>
                <a:ext uri="{FF2B5EF4-FFF2-40B4-BE49-F238E27FC236}">
                  <a16:creationId xmlns:a16="http://schemas.microsoft.com/office/drawing/2014/main" id="{9BE0DB3F-C5B2-4B9F-8DAF-BBC03498EA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4" y="1434"/>
              <a:ext cx="610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pt-BR" altLang="pt-BR" sz="1400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anose="02020404030301010803" pitchFamily="18" charset="0"/>
                </a:rPr>
                <a:t>t</a:t>
              </a:r>
              <a:r>
                <a:rPr lang="pt-BR" altLang="pt-BR" sz="1400" baseline="-25000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anose="02020404030301010803" pitchFamily="18" charset="0"/>
                </a:rPr>
                <a:t>d</a:t>
              </a:r>
              <a:r>
                <a:rPr lang="pt-BR" altLang="pt-BR" sz="1400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anose="02020404030301010803" pitchFamily="18" charset="0"/>
                </a:rPr>
                <a:t> minutos</a:t>
              </a:r>
            </a:p>
            <a:p>
              <a:pPr algn="ctr"/>
              <a:r>
                <a:rPr lang="pt-BR" altLang="pt-BR" sz="1400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anose="02020404030301010803" pitchFamily="18" charset="0"/>
                </a:rPr>
                <a:t>Q</a:t>
              </a:r>
              <a:r>
                <a:rPr lang="pt-BR" altLang="pt-BR" sz="1400" baseline="-25000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anose="02020404030301010803" pitchFamily="18" charset="0"/>
                </a:rPr>
                <a:t>af</a:t>
              </a:r>
              <a:r>
                <a:rPr lang="pt-BR" altLang="pt-BR" sz="1400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anose="02020404030301010803" pitchFamily="18" charset="0"/>
                </a:rPr>
                <a:t> l/s</a:t>
              </a:r>
            </a:p>
          </p:txBody>
        </p:sp>
        <p:cxnSp>
          <p:nvCxnSpPr>
            <p:cNvPr id="372761" name="AutoShape 25">
              <a:extLst>
                <a:ext uri="{FF2B5EF4-FFF2-40B4-BE49-F238E27FC236}">
                  <a16:creationId xmlns:a16="http://schemas.microsoft.com/office/drawing/2014/main" id="{9041F60D-53B8-42E5-811F-C5CD808EA6D4}"/>
                </a:ext>
              </a:extLst>
            </p:cNvPr>
            <p:cNvCxnSpPr>
              <a:cxnSpLocks noChangeShapeType="1"/>
              <a:stCxn id="372760" idx="1"/>
              <a:endCxn id="372742" idx="0"/>
            </p:cNvCxnSpPr>
            <p:nvPr/>
          </p:nvCxnSpPr>
          <p:spPr bwMode="auto">
            <a:xfrm rot="10800000" flipV="1">
              <a:off x="317" y="1506"/>
              <a:ext cx="984" cy="191"/>
            </a:xfrm>
            <a:prstGeom prst="curvedConnector2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72762" name="AutoShape 26">
              <a:extLst>
                <a:ext uri="{FF2B5EF4-FFF2-40B4-BE49-F238E27FC236}">
                  <a16:creationId xmlns:a16="http://schemas.microsoft.com/office/drawing/2014/main" id="{1F2E2B04-6F11-4DFC-A1D9-99E1550195D3}"/>
                </a:ext>
              </a:extLst>
            </p:cNvPr>
            <p:cNvCxnSpPr>
              <a:cxnSpLocks noChangeShapeType="1"/>
              <a:stCxn id="372760" idx="1"/>
              <a:endCxn id="372743" idx="0"/>
            </p:cNvCxnSpPr>
            <p:nvPr/>
          </p:nvCxnSpPr>
          <p:spPr bwMode="auto">
            <a:xfrm rot="10800000" flipV="1">
              <a:off x="825" y="1506"/>
              <a:ext cx="476" cy="191"/>
            </a:xfrm>
            <a:prstGeom prst="curvedConnector2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72763" name="AutoShape 27">
              <a:extLst>
                <a:ext uri="{FF2B5EF4-FFF2-40B4-BE49-F238E27FC236}">
                  <a16:creationId xmlns:a16="http://schemas.microsoft.com/office/drawing/2014/main" id="{CF699C8F-88A4-4ABE-AA5F-3D81E4D279C6}"/>
                </a:ext>
              </a:extLst>
            </p:cNvPr>
            <p:cNvCxnSpPr>
              <a:cxnSpLocks noChangeShapeType="1"/>
              <a:stCxn id="372760" idx="1"/>
              <a:endCxn id="372744" idx="0"/>
            </p:cNvCxnSpPr>
            <p:nvPr/>
          </p:nvCxnSpPr>
          <p:spPr bwMode="auto">
            <a:xfrm rot="10800000" flipH="1" flipV="1">
              <a:off x="1301" y="1506"/>
              <a:ext cx="28" cy="191"/>
            </a:xfrm>
            <a:prstGeom prst="curvedConnector4">
              <a:avLst>
                <a:gd name="adj1" fmla="val -306384"/>
                <a:gd name="adj2" fmla="val 88236"/>
              </a:avLst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72764" name="AutoShape 28">
              <a:extLst>
                <a:ext uri="{FF2B5EF4-FFF2-40B4-BE49-F238E27FC236}">
                  <a16:creationId xmlns:a16="http://schemas.microsoft.com/office/drawing/2014/main" id="{DE02401E-E2F9-4B7E-A914-84C99A931B35}"/>
                </a:ext>
              </a:extLst>
            </p:cNvPr>
            <p:cNvCxnSpPr>
              <a:cxnSpLocks noChangeShapeType="1"/>
              <a:stCxn id="372760" idx="3"/>
              <a:endCxn id="372745" idx="0"/>
            </p:cNvCxnSpPr>
            <p:nvPr/>
          </p:nvCxnSpPr>
          <p:spPr bwMode="auto">
            <a:xfrm flipH="1">
              <a:off x="1837" y="1506"/>
              <a:ext cx="61" cy="191"/>
            </a:xfrm>
            <a:prstGeom prst="curvedConnector4">
              <a:avLst>
                <a:gd name="adj1" fmla="val -138463"/>
                <a:gd name="adj2" fmla="val 87940"/>
              </a:avLst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72765" name="AutoShape 29">
              <a:extLst>
                <a:ext uri="{FF2B5EF4-FFF2-40B4-BE49-F238E27FC236}">
                  <a16:creationId xmlns:a16="http://schemas.microsoft.com/office/drawing/2014/main" id="{52FD594D-931E-4BFC-B862-FD6F4A0BEADC}"/>
                </a:ext>
              </a:extLst>
            </p:cNvPr>
            <p:cNvCxnSpPr>
              <a:cxnSpLocks noChangeShapeType="1"/>
              <a:stCxn id="372760" idx="3"/>
              <a:endCxn id="372746" idx="0"/>
            </p:cNvCxnSpPr>
            <p:nvPr/>
          </p:nvCxnSpPr>
          <p:spPr bwMode="auto">
            <a:xfrm>
              <a:off x="1898" y="1506"/>
              <a:ext cx="447" cy="191"/>
            </a:xfrm>
            <a:prstGeom prst="curvedConnector2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72766" name="AutoShape 30">
              <a:extLst>
                <a:ext uri="{FF2B5EF4-FFF2-40B4-BE49-F238E27FC236}">
                  <a16:creationId xmlns:a16="http://schemas.microsoft.com/office/drawing/2014/main" id="{DD434D68-2211-4D07-9837-7A3D136E8597}"/>
                </a:ext>
              </a:extLst>
            </p:cNvPr>
            <p:cNvCxnSpPr>
              <a:cxnSpLocks noChangeShapeType="1"/>
              <a:stCxn id="372760" idx="3"/>
              <a:endCxn id="372753" idx="0"/>
            </p:cNvCxnSpPr>
            <p:nvPr/>
          </p:nvCxnSpPr>
          <p:spPr bwMode="auto">
            <a:xfrm>
              <a:off x="1898" y="1506"/>
              <a:ext cx="955" cy="191"/>
            </a:xfrm>
            <a:prstGeom prst="curvedConnector2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72767" name="Rectangle 31">
              <a:extLst>
                <a:ext uri="{FF2B5EF4-FFF2-40B4-BE49-F238E27FC236}">
                  <a16:creationId xmlns:a16="http://schemas.microsoft.com/office/drawing/2014/main" id="{CCAD5705-E917-4081-B143-5E86B044DE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" y="2693"/>
              <a:ext cx="2634" cy="152"/>
            </a:xfrm>
            <a:prstGeom prst="rect">
              <a:avLst/>
            </a:prstGeom>
            <a:solidFill>
              <a:schemeClr val="folHlink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72768" name="Text Box 32">
              <a:extLst>
                <a:ext uri="{FF2B5EF4-FFF2-40B4-BE49-F238E27FC236}">
                  <a16:creationId xmlns:a16="http://schemas.microsoft.com/office/drawing/2014/main" id="{C007DDC7-AAC5-4F58-967B-723A1CF675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6" y="2226"/>
              <a:ext cx="896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pt-BR" altLang="pt-BR" sz="1400" b="0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anose="02020404030301010803" pitchFamily="18" charset="0"/>
                </a:rPr>
                <a:t>Vazão equalizada </a:t>
              </a:r>
            </a:p>
            <a:p>
              <a:pPr algn="ctr"/>
              <a:r>
                <a:rPr lang="pt-BR" altLang="pt-BR" sz="1400" b="0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anose="02020404030301010803" pitchFamily="18" charset="0"/>
                </a:rPr>
                <a:t>de alimentação !!!</a:t>
              </a:r>
            </a:p>
          </p:txBody>
        </p:sp>
        <p:cxnSp>
          <p:nvCxnSpPr>
            <p:cNvPr id="372769" name="AutoShape 33">
              <a:extLst>
                <a:ext uri="{FF2B5EF4-FFF2-40B4-BE49-F238E27FC236}">
                  <a16:creationId xmlns:a16="http://schemas.microsoft.com/office/drawing/2014/main" id="{E5FD5FFA-1A66-4CC6-90DC-B30EF08FC8F4}"/>
                </a:ext>
              </a:extLst>
            </p:cNvPr>
            <p:cNvCxnSpPr>
              <a:cxnSpLocks noChangeShapeType="1"/>
              <a:stCxn id="372768" idx="2"/>
              <a:endCxn id="372767" idx="0"/>
            </p:cNvCxnSpPr>
            <p:nvPr/>
          </p:nvCxnSpPr>
          <p:spPr bwMode="auto">
            <a:xfrm rot="5400000">
              <a:off x="1778" y="2297"/>
              <a:ext cx="236" cy="555"/>
            </a:xfrm>
            <a:prstGeom prst="curvedConnector3">
              <a:avLst>
                <a:gd name="adj1" fmla="val 50000"/>
              </a:avLst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72770" name="Rectangle 34">
            <a:extLst>
              <a:ext uri="{FF2B5EF4-FFF2-40B4-BE49-F238E27FC236}">
                <a16:creationId xmlns:a16="http://schemas.microsoft.com/office/drawing/2014/main" id="{31479714-B06E-4E33-BBA4-6903F810EF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146050"/>
            <a:ext cx="8785225" cy="1655763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Ctr="1"/>
          <a:lstStyle/>
          <a:p>
            <a:r>
              <a:rPr lang="pt-BR" altLang="pt-BR"/>
              <a:t>DIMENSIONAMENTO DOS ADENSADORES POR GRAVIDADE</a:t>
            </a:r>
          </a:p>
        </p:txBody>
      </p:sp>
      <p:sp>
        <p:nvSpPr>
          <p:cNvPr id="372776" name="Text Box 40">
            <a:extLst>
              <a:ext uri="{FF2B5EF4-FFF2-40B4-BE49-F238E27FC236}">
                <a16:creationId xmlns:a16="http://schemas.microsoft.com/office/drawing/2014/main" id="{9EB4800E-D450-48A0-B8F5-451882937C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2276475"/>
            <a:ext cx="4105275" cy="151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</a:pPr>
            <a:r>
              <a:rPr lang="pt-BR" altLang="pt-BR" sz="28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Vamos adotar uma carga de sólidos igual a 40 kg/m</a:t>
            </a:r>
            <a:r>
              <a:rPr lang="pt-BR" altLang="pt-BR" sz="2800" baseline="300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2</a:t>
            </a:r>
            <a:r>
              <a:rPr lang="pt-BR" altLang="pt-BR" sz="28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/d</a:t>
            </a:r>
          </a:p>
        </p:txBody>
      </p:sp>
      <p:graphicFrame>
        <p:nvGraphicFramePr>
          <p:cNvPr id="372777" name="Object 41">
            <a:extLst>
              <a:ext uri="{FF2B5EF4-FFF2-40B4-BE49-F238E27FC236}">
                <a16:creationId xmlns:a16="http://schemas.microsoft.com/office/drawing/2014/main" id="{DCBF419E-03EF-4788-90DC-B4180EF22DB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5288" y="4868863"/>
          <a:ext cx="46101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2781" name="Equation" r:id="rId4" imgW="4609800" imgH="914400" progId="Equation.3">
                  <p:embed/>
                </p:oleObj>
              </mc:Choice>
              <mc:Fallback>
                <p:oleObj name="Equation" r:id="rId4" imgW="4609800" imgH="914400" progId="Equation.3">
                  <p:embed/>
                  <p:pic>
                    <p:nvPicPr>
                      <p:cNvPr id="0" name="Object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4868863"/>
                        <a:ext cx="4610100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2778" name="Object 42">
            <a:extLst>
              <a:ext uri="{FF2B5EF4-FFF2-40B4-BE49-F238E27FC236}">
                <a16:creationId xmlns:a16="http://schemas.microsoft.com/office/drawing/2014/main" id="{14C2E950-3134-4E07-8369-347127B07C5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48263" y="5589588"/>
          <a:ext cx="3479800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2782" name="Equation" r:id="rId6" imgW="3479760" imgH="863280" progId="Equation.3">
                  <p:embed/>
                </p:oleObj>
              </mc:Choice>
              <mc:Fallback>
                <p:oleObj name="Equation" r:id="rId6" imgW="3479760" imgH="863280" progId="Equation.3">
                  <p:embed/>
                  <p:pic>
                    <p:nvPicPr>
                      <p:cNvPr id="0" name="Object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263" y="5589588"/>
                        <a:ext cx="3479800" cy="86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762" name="Picture 2">
            <a:extLst>
              <a:ext uri="{FF2B5EF4-FFF2-40B4-BE49-F238E27FC236}">
                <a16:creationId xmlns:a16="http://schemas.microsoft.com/office/drawing/2014/main" id="{177D0B0D-5240-4A1B-BF14-EC9584F58960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73763" name="Group 3">
            <a:extLst>
              <a:ext uri="{FF2B5EF4-FFF2-40B4-BE49-F238E27FC236}">
                <a16:creationId xmlns:a16="http://schemas.microsoft.com/office/drawing/2014/main" id="{004BBF36-8D0B-42DF-A554-726331F1690E}"/>
              </a:ext>
            </a:extLst>
          </p:cNvPr>
          <p:cNvGrpSpPr>
            <a:grpSpLocks/>
          </p:cNvGrpSpPr>
          <p:nvPr/>
        </p:nvGrpSpPr>
        <p:grpSpPr bwMode="auto">
          <a:xfrm>
            <a:off x="250825" y="1844675"/>
            <a:ext cx="4841875" cy="2635250"/>
            <a:chOff x="204" y="1434"/>
            <a:chExt cx="3050" cy="1660"/>
          </a:xfrm>
        </p:grpSpPr>
        <p:sp>
          <p:nvSpPr>
            <p:cNvPr id="373764" name="Line 4">
              <a:extLst>
                <a:ext uri="{FF2B5EF4-FFF2-40B4-BE49-F238E27FC236}">
                  <a16:creationId xmlns:a16="http://schemas.microsoft.com/office/drawing/2014/main" id="{76AD33BE-CBFA-41D5-B7E6-F2D532E2A5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4" y="2840"/>
              <a:ext cx="3050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73765" name="Line 5">
              <a:extLst>
                <a:ext uri="{FF2B5EF4-FFF2-40B4-BE49-F238E27FC236}">
                  <a16:creationId xmlns:a16="http://schemas.microsoft.com/office/drawing/2014/main" id="{E054163A-9DCE-46AB-BAAD-4F338C72F9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1" y="1555"/>
              <a:ext cx="0" cy="1397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73766" name="Rectangle 6">
              <a:extLst>
                <a:ext uri="{FF2B5EF4-FFF2-40B4-BE49-F238E27FC236}">
                  <a16:creationId xmlns:a16="http://schemas.microsoft.com/office/drawing/2014/main" id="{7308500D-B764-4781-A949-C2AD31715A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" y="1697"/>
              <a:ext cx="161" cy="1143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73767" name="Rectangle 7">
              <a:extLst>
                <a:ext uri="{FF2B5EF4-FFF2-40B4-BE49-F238E27FC236}">
                  <a16:creationId xmlns:a16="http://schemas.microsoft.com/office/drawing/2014/main" id="{DA24A366-E1F4-49F1-A103-EFC5773C3A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5" y="1697"/>
              <a:ext cx="160" cy="1143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73768" name="Rectangle 8">
              <a:extLst>
                <a:ext uri="{FF2B5EF4-FFF2-40B4-BE49-F238E27FC236}">
                  <a16:creationId xmlns:a16="http://schemas.microsoft.com/office/drawing/2014/main" id="{0D6AD447-3E72-4EAC-BB38-F71B987611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9" y="1697"/>
              <a:ext cx="160" cy="1143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73769" name="Rectangle 9">
              <a:extLst>
                <a:ext uri="{FF2B5EF4-FFF2-40B4-BE49-F238E27FC236}">
                  <a16:creationId xmlns:a16="http://schemas.microsoft.com/office/drawing/2014/main" id="{83557189-9BA1-4070-8C4D-ED88630B00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6" y="1697"/>
              <a:ext cx="161" cy="1143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73770" name="Rectangle 10">
              <a:extLst>
                <a:ext uri="{FF2B5EF4-FFF2-40B4-BE49-F238E27FC236}">
                  <a16:creationId xmlns:a16="http://schemas.microsoft.com/office/drawing/2014/main" id="{A6F6BEBE-F22A-4897-8CC3-C65861B61E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5" y="1697"/>
              <a:ext cx="160" cy="1143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73771" name="Line 11">
              <a:extLst>
                <a:ext uri="{FF2B5EF4-FFF2-40B4-BE49-F238E27FC236}">
                  <a16:creationId xmlns:a16="http://schemas.microsoft.com/office/drawing/2014/main" id="{33149D9F-06E2-4D73-859D-24EC6F96C2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1" y="2967"/>
              <a:ext cx="0" cy="1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73772" name="Line 12">
              <a:extLst>
                <a:ext uri="{FF2B5EF4-FFF2-40B4-BE49-F238E27FC236}">
                  <a16:creationId xmlns:a16="http://schemas.microsoft.com/office/drawing/2014/main" id="{BE8D76D9-F440-444C-8C2A-8B6F024664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2" y="2962"/>
              <a:ext cx="0" cy="1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73773" name="Line 13">
              <a:extLst>
                <a:ext uri="{FF2B5EF4-FFF2-40B4-BE49-F238E27FC236}">
                  <a16:creationId xmlns:a16="http://schemas.microsoft.com/office/drawing/2014/main" id="{D84BB784-A537-492F-B8A7-DA3080965B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34" y="2957"/>
              <a:ext cx="0" cy="1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73774" name="Line 14">
              <a:extLst>
                <a:ext uri="{FF2B5EF4-FFF2-40B4-BE49-F238E27FC236}">
                  <a16:creationId xmlns:a16="http://schemas.microsoft.com/office/drawing/2014/main" id="{D2E8BA45-F1E4-4B29-B522-FF979DD8C0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42" y="2962"/>
              <a:ext cx="0" cy="1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73775" name="Line 15">
              <a:extLst>
                <a:ext uri="{FF2B5EF4-FFF2-40B4-BE49-F238E27FC236}">
                  <a16:creationId xmlns:a16="http://schemas.microsoft.com/office/drawing/2014/main" id="{2BFA3820-2365-46C7-A225-D12776997F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0" y="2957"/>
              <a:ext cx="0" cy="1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73776" name="Line 16">
              <a:extLst>
                <a:ext uri="{FF2B5EF4-FFF2-40B4-BE49-F238E27FC236}">
                  <a16:creationId xmlns:a16="http://schemas.microsoft.com/office/drawing/2014/main" id="{2F00AF84-5109-43A4-BD2C-A5F5C16C52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58" y="2952"/>
              <a:ext cx="0" cy="1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73777" name="Rectangle 17">
              <a:extLst>
                <a:ext uri="{FF2B5EF4-FFF2-40B4-BE49-F238E27FC236}">
                  <a16:creationId xmlns:a16="http://schemas.microsoft.com/office/drawing/2014/main" id="{F9B004CF-239B-4C0E-95D3-1ABF2DBCEC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3" y="1697"/>
              <a:ext cx="160" cy="1143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73778" name="Line 18">
              <a:extLst>
                <a:ext uri="{FF2B5EF4-FFF2-40B4-BE49-F238E27FC236}">
                  <a16:creationId xmlns:a16="http://schemas.microsoft.com/office/drawing/2014/main" id="{B58B29B1-C7F5-444D-92B6-97A7415C3F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8" y="3018"/>
              <a:ext cx="272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73779" name="Text Box 19">
              <a:extLst>
                <a:ext uri="{FF2B5EF4-FFF2-40B4-BE49-F238E27FC236}">
                  <a16:creationId xmlns:a16="http://schemas.microsoft.com/office/drawing/2014/main" id="{E4527275-DAB6-49B8-BFEB-17F18ECF68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4" y="2840"/>
              <a:ext cx="43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400">
                  <a:latin typeface="Garamond" panose="02020404030301010803" pitchFamily="18" charset="0"/>
                </a:rPr>
                <a:t>t horas</a:t>
              </a:r>
            </a:p>
          </p:txBody>
        </p:sp>
        <p:sp>
          <p:nvSpPr>
            <p:cNvPr id="373780" name="Text Box 20">
              <a:extLst>
                <a:ext uri="{FF2B5EF4-FFF2-40B4-BE49-F238E27FC236}">
                  <a16:creationId xmlns:a16="http://schemas.microsoft.com/office/drawing/2014/main" id="{626C3AA9-DB75-43D4-B404-8453AB7AC8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4" y="2840"/>
              <a:ext cx="43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400">
                  <a:latin typeface="Garamond" panose="02020404030301010803" pitchFamily="18" charset="0"/>
                </a:rPr>
                <a:t>t horas</a:t>
              </a:r>
            </a:p>
          </p:txBody>
        </p:sp>
        <p:sp>
          <p:nvSpPr>
            <p:cNvPr id="373781" name="Text Box 21">
              <a:extLst>
                <a:ext uri="{FF2B5EF4-FFF2-40B4-BE49-F238E27FC236}">
                  <a16:creationId xmlns:a16="http://schemas.microsoft.com/office/drawing/2014/main" id="{DCDDC951-6662-4582-B303-31AA178351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82" y="2840"/>
              <a:ext cx="43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400">
                  <a:latin typeface="Garamond" panose="02020404030301010803" pitchFamily="18" charset="0"/>
                </a:rPr>
                <a:t>t horas</a:t>
              </a:r>
            </a:p>
          </p:txBody>
        </p:sp>
        <p:sp>
          <p:nvSpPr>
            <p:cNvPr id="373782" name="Text Box 22">
              <a:extLst>
                <a:ext uri="{FF2B5EF4-FFF2-40B4-BE49-F238E27FC236}">
                  <a16:creationId xmlns:a16="http://schemas.microsoft.com/office/drawing/2014/main" id="{241B1089-2A3C-42A5-965D-B58B7A6466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1" y="2840"/>
              <a:ext cx="43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400">
                  <a:latin typeface="Garamond" panose="02020404030301010803" pitchFamily="18" charset="0"/>
                </a:rPr>
                <a:t>t horas</a:t>
              </a:r>
            </a:p>
          </p:txBody>
        </p:sp>
        <p:sp>
          <p:nvSpPr>
            <p:cNvPr id="373783" name="Text Box 23">
              <a:extLst>
                <a:ext uri="{FF2B5EF4-FFF2-40B4-BE49-F238E27FC236}">
                  <a16:creationId xmlns:a16="http://schemas.microsoft.com/office/drawing/2014/main" id="{28EEAEBB-5AB1-4ABC-B6AE-F0F88274C5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83" y="2840"/>
              <a:ext cx="43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400">
                  <a:latin typeface="Garamond" panose="02020404030301010803" pitchFamily="18" charset="0"/>
                </a:rPr>
                <a:t>t horas</a:t>
              </a:r>
            </a:p>
          </p:txBody>
        </p:sp>
        <p:sp>
          <p:nvSpPr>
            <p:cNvPr id="373784" name="Text Box 24">
              <a:extLst>
                <a:ext uri="{FF2B5EF4-FFF2-40B4-BE49-F238E27FC236}">
                  <a16:creationId xmlns:a16="http://schemas.microsoft.com/office/drawing/2014/main" id="{68949B03-3BC1-4A89-ABBE-C5823707DC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4" y="1434"/>
              <a:ext cx="610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pt-BR" altLang="pt-BR" sz="1400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anose="02020404030301010803" pitchFamily="18" charset="0"/>
                </a:rPr>
                <a:t>t</a:t>
              </a:r>
              <a:r>
                <a:rPr lang="pt-BR" altLang="pt-BR" sz="1400" baseline="-25000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anose="02020404030301010803" pitchFamily="18" charset="0"/>
                </a:rPr>
                <a:t>d</a:t>
              </a:r>
              <a:r>
                <a:rPr lang="pt-BR" altLang="pt-BR" sz="1400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anose="02020404030301010803" pitchFamily="18" charset="0"/>
                </a:rPr>
                <a:t> minutos</a:t>
              </a:r>
            </a:p>
            <a:p>
              <a:pPr algn="ctr"/>
              <a:r>
                <a:rPr lang="pt-BR" altLang="pt-BR" sz="1400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anose="02020404030301010803" pitchFamily="18" charset="0"/>
                </a:rPr>
                <a:t>Q</a:t>
              </a:r>
              <a:r>
                <a:rPr lang="pt-BR" altLang="pt-BR" sz="1400" baseline="-25000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anose="02020404030301010803" pitchFamily="18" charset="0"/>
                </a:rPr>
                <a:t>af</a:t>
              </a:r>
              <a:r>
                <a:rPr lang="pt-BR" altLang="pt-BR" sz="1400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anose="02020404030301010803" pitchFamily="18" charset="0"/>
                </a:rPr>
                <a:t> l/s</a:t>
              </a:r>
            </a:p>
          </p:txBody>
        </p:sp>
        <p:cxnSp>
          <p:nvCxnSpPr>
            <p:cNvPr id="373785" name="AutoShape 25">
              <a:extLst>
                <a:ext uri="{FF2B5EF4-FFF2-40B4-BE49-F238E27FC236}">
                  <a16:creationId xmlns:a16="http://schemas.microsoft.com/office/drawing/2014/main" id="{61B0C1D6-FD5E-46F2-82A3-66B7446CFDF2}"/>
                </a:ext>
              </a:extLst>
            </p:cNvPr>
            <p:cNvCxnSpPr>
              <a:cxnSpLocks noChangeShapeType="1"/>
              <a:stCxn id="373784" idx="1"/>
              <a:endCxn id="373766" idx="0"/>
            </p:cNvCxnSpPr>
            <p:nvPr/>
          </p:nvCxnSpPr>
          <p:spPr bwMode="auto">
            <a:xfrm rot="10800000" flipV="1">
              <a:off x="317" y="1506"/>
              <a:ext cx="984" cy="191"/>
            </a:xfrm>
            <a:prstGeom prst="curvedConnector2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73786" name="AutoShape 26">
              <a:extLst>
                <a:ext uri="{FF2B5EF4-FFF2-40B4-BE49-F238E27FC236}">
                  <a16:creationId xmlns:a16="http://schemas.microsoft.com/office/drawing/2014/main" id="{DAEA9365-F18D-4F16-9535-80142B359EF4}"/>
                </a:ext>
              </a:extLst>
            </p:cNvPr>
            <p:cNvCxnSpPr>
              <a:cxnSpLocks noChangeShapeType="1"/>
              <a:stCxn id="373784" idx="1"/>
              <a:endCxn id="373767" idx="0"/>
            </p:cNvCxnSpPr>
            <p:nvPr/>
          </p:nvCxnSpPr>
          <p:spPr bwMode="auto">
            <a:xfrm rot="10800000" flipV="1">
              <a:off x="825" y="1506"/>
              <a:ext cx="476" cy="191"/>
            </a:xfrm>
            <a:prstGeom prst="curvedConnector2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73787" name="AutoShape 27">
              <a:extLst>
                <a:ext uri="{FF2B5EF4-FFF2-40B4-BE49-F238E27FC236}">
                  <a16:creationId xmlns:a16="http://schemas.microsoft.com/office/drawing/2014/main" id="{53E01353-7FF2-4D9E-A69F-E91369BFB03A}"/>
                </a:ext>
              </a:extLst>
            </p:cNvPr>
            <p:cNvCxnSpPr>
              <a:cxnSpLocks noChangeShapeType="1"/>
              <a:stCxn id="373784" idx="1"/>
              <a:endCxn id="373768" idx="0"/>
            </p:cNvCxnSpPr>
            <p:nvPr/>
          </p:nvCxnSpPr>
          <p:spPr bwMode="auto">
            <a:xfrm rot="10800000" flipH="1" flipV="1">
              <a:off x="1301" y="1506"/>
              <a:ext cx="28" cy="191"/>
            </a:xfrm>
            <a:prstGeom prst="curvedConnector4">
              <a:avLst>
                <a:gd name="adj1" fmla="val -306384"/>
                <a:gd name="adj2" fmla="val 88236"/>
              </a:avLst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73788" name="AutoShape 28">
              <a:extLst>
                <a:ext uri="{FF2B5EF4-FFF2-40B4-BE49-F238E27FC236}">
                  <a16:creationId xmlns:a16="http://schemas.microsoft.com/office/drawing/2014/main" id="{5A810671-CC30-4ED8-9E64-D722B0BD5303}"/>
                </a:ext>
              </a:extLst>
            </p:cNvPr>
            <p:cNvCxnSpPr>
              <a:cxnSpLocks noChangeShapeType="1"/>
              <a:stCxn id="373784" idx="3"/>
              <a:endCxn id="373769" idx="0"/>
            </p:cNvCxnSpPr>
            <p:nvPr/>
          </p:nvCxnSpPr>
          <p:spPr bwMode="auto">
            <a:xfrm flipH="1">
              <a:off x="1837" y="1506"/>
              <a:ext cx="61" cy="191"/>
            </a:xfrm>
            <a:prstGeom prst="curvedConnector4">
              <a:avLst>
                <a:gd name="adj1" fmla="val -138463"/>
                <a:gd name="adj2" fmla="val 87940"/>
              </a:avLst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73789" name="AutoShape 29">
              <a:extLst>
                <a:ext uri="{FF2B5EF4-FFF2-40B4-BE49-F238E27FC236}">
                  <a16:creationId xmlns:a16="http://schemas.microsoft.com/office/drawing/2014/main" id="{0B09E979-535D-44DF-AA43-EAF024ADE438}"/>
                </a:ext>
              </a:extLst>
            </p:cNvPr>
            <p:cNvCxnSpPr>
              <a:cxnSpLocks noChangeShapeType="1"/>
              <a:stCxn id="373784" idx="3"/>
              <a:endCxn id="373770" idx="0"/>
            </p:cNvCxnSpPr>
            <p:nvPr/>
          </p:nvCxnSpPr>
          <p:spPr bwMode="auto">
            <a:xfrm>
              <a:off x="1898" y="1506"/>
              <a:ext cx="447" cy="191"/>
            </a:xfrm>
            <a:prstGeom prst="curvedConnector2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73790" name="AutoShape 30">
              <a:extLst>
                <a:ext uri="{FF2B5EF4-FFF2-40B4-BE49-F238E27FC236}">
                  <a16:creationId xmlns:a16="http://schemas.microsoft.com/office/drawing/2014/main" id="{60DD9877-6F99-4E36-9F23-7FECA3BD3BD2}"/>
                </a:ext>
              </a:extLst>
            </p:cNvPr>
            <p:cNvCxnSpPr>
              <a:cxnSpLocks noChangeShapeType="1"/>
              <a:stCxn id="373784" idx="3"/>
              <a:endCxn id="373777" idx="0"/>
            </p:cNvCxnSpPr>
            <p:nvPr/>
          </p:nvCxnSpPr>
          <p:spPr bwMode="auto">
            <a:xfrm>
              <a:off x="1898" y="1506"/>
              <a:ext cx="955" cy="191"/>
            </a:xfrm>
            <a:prstGeom prst="curvedConnector2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73791" name="Rectangle 31">
              <a:extLst>
                <a:ext uri="{FF2B5EF4-FFF2-40B4-BE49-F238E27FC236}">
                  <a16:creationId xmlns:a16="http://schemas.microsoft.com/office/drawing/2014/main" id="{6687488F-4E4C-4794-ABDE-382CF4FCAD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" y="2693"/>
              <a:ext cx="2634" cy="152"/>
            </a:xfrm>
            <a:prstGeom prst="rect">
              <a:avLst/>
            </a:prstGeom>
            <a:solidFill>
              <a:schemeClr val="folHlink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73792" name="Text Box 32">
              <a:extLst>
                <a:ext uri="{FF2B5EF4-FFF2-40B4-BE49-F238E27FC236}">
                  <a16:creationId xmlns:a16="http://schemas.microsoft.com/office/drawing/2014/main" id="{E317C549-911C-4B24-8D40-F2F420E9DD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6" y="2226"/>
              <a:ext cx="896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pt-BR" altLang="pt-BR" sz="1400" b="0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anose="02020404030301010803" pitchFamily="18" charset="0"/>
                </a:rPr>
                <a:t>Vazão equalizada </a:t>
              </a:r>
            </a:p>
            <a:p>
              <a:pPr algn="ctr"/>
              <a:r>
                <a:rPr lang="pt-BR" altLang="pt-BR" sz="1400" b="0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anose="02020404030301010803" pitchFamily="18" charset="0"/>
                </a:rPr>
                <a:t>de alimentação !!!</a:t>
              </a:r>
            </a:p>
          </p:txBody>
        </p:sp>
        <p:cxnSp>
          <p:nvCxnSpPr>
            <p:cNvPr id="373793" name="AutoShape 33">
              <a:extLst>
                <a:ext uri="{FF2B5EF4-FFF2-40B4-BE49-F238E27FC236}">
                  <a16:creationId xmlns:a16="http://schemas.microsoft.com/office/drawing/2014/main" id="{C0C77959-7130-4B5E-9D74-F37EDA01F4A8}"/>
                </a:ext>
              </a:extLst>
            </p:cNvPr>
            <p:cNvCxnSpPr>
              <a:cxnSpLocks noChangeShapeType="1"/>
              <a:stCxn id="373792" idx="2"/>
              <a:endCxn id="373791" idx="0"/>
            </p:cNvCxnSpPr>
            <p:nvPr/>
          </p:nvCxnSpPr>
          <p:spPr bwMode="auto">
            <a:xfrm rot="5400000">
              <a:off x="1778" y="2297"/>
              <a:ext cx="236" cy="555"/>
            </a:xfrm>
            <a:prstGeom prst="curvedConnector3">
              <a:avLst>
                <a:gd name="adj1" fmla="val 50000"/>
              </a:avLst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73794" name="Rectangle 34">
            <a:extLst>
              <a:ext uri="{FF2B5EF4-FFF2-40B4-BE49-F238E27FC236}">
                <a16:creationId xmlns:a16="http://schemas.microsoft.com/office/drawing/2014/main" id="{D3E80286-8649-4DF5-AD1A-CC5BD9AB27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146050"/>
            <a:ext cx="8785225" cy="1655763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Ctr="1"/>
          <a:lstStyle/>
          <a:p>
            <a:r>
              <a:rPr lang="pt-BR" altLang="pt-BR"/>
              <a:t>DIMENSIONAMENTO DOS ADENSADORES POR GRAVIDADE</a:t>
            </a:r>
          </a:p>
        </p:txBody>
      </p:sp>
      <p:graphicFrame>
        <p:nvGraphicFramePr>
          <p:cNvPr id="373797" name="Object 37">
            <a:extLst>
              <a:ext uri="{FF2B5EF4-FFF2-40B4-BE49-F238E27FC236}">
                <a16:creationId xmlns:a16="http://schemas.microsoft.com/office/drawing/2014/main" id="{CCAA45C9-23DD-48ED-B6C6-83767CA9423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1188" y="4724400"/>
          <a:ext cx="3479800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3804" name="Equation" r:id="rId4" imgW="3479760" imgH="863280" progId="Equation.3">
                  <p:embed/>
                </p:oleObj>
              </mc:Choice>
              <mc:Fallback>
                <p:oleObj name="Equation" r:id="rId4" imgW="3479760" imgH="863280" progId="Equation.3">
                  <p:embed/>
                  <p:pic>
                    <p:nvPicPr>
                      <p:cNvPr id="0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4724400"/>
                        <a:ext cx="3479800" cy="86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3798" name="Object 38">
            <a:extLst>
              <a:ext uri="{FF2B5EF4-FFF2-40B4-BE49-F238E27FC236}">
                <a16:creationId xmlns:a16="http://schemas.microsoft.com/office/drawing/2014/main" id="{7381D71E-F72E-4432-8F30-0B92A9B691D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87450" y="5876925"/>
          <a:ext cx="21336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3805" name="Equation" r:id="rId6" imgW="2133360" imgH="431640" progId="Equation.3">
                  <p:embed/>
                </p:oleObj>
              </mc:Choice>
              <mc:Fallback>
                <p:oleObj name="Equation" r:id="rId6" imgW="2133360" imgH="431640" progId="Equation.3">
                  <p:embed/>
                  <p:pic>
                    <p:nvPicPr>
                      <p:cNvPr id="0" name="Object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450" y="5876925"/>
                        <a:ext cx="2133600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3799" name="Text Box 39">
            <a:extLst>
              <a:ext uri="{FF2B5EF4-FFF2-40B4-BE49-F238E27FC236}">
                <a16:creationId xmlns:a16="http://schemas.microsoft.com/office/drawing/2014/main" id="{A5F1CC7C-9BE6-430B-9D53-2710B933D9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2060575"/>
            <a:ext cx="410527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</a:pPr>
            <a:r>
              <a:rPr lang="pt-BR" altLang="pt-BR" sz="28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Vamos adotar 2 adensadores de 14 m de diâmetro cada !!!</a:t>
            </a:r>
          </a:p>
        </p:txBody>
      </p:sp>
      <p:graphicFrame>
        <p:nvGraphicFramePr>
          <p:cNvPr id="373800" name="Object 40">
            <a:extLst>
              <a:ext uri="{FF2B5EF4-FFF2-40B4-BE49-F238E27FC236}">
                <a16:creationId xmlns:a16="http://schemas.microsoft.com/office/drawing/2014/main" id="{E053B2E8-DAC5-4926-9B3C-4A7A04D39B4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00563" y="5084763"/>
          <a:ext cx="4279900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3806" name="Equation" r:id="rId8" imgW="4279680" imgH="977760" progId="Equation.3">
                  <p:embed/>
                </p:oleObj>
              </mc:Choice>
              <mc:Fallback>
                <p:oleObj name="Equation" r:id="rId8" imgW="4279680" imgH="977760" progId="Equation.3">
                  <p:embed/>
                  <p:pic>
                    <p:nvPicPr>
                      <p:cNvPr id="0" name="Object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563" y="5084763"/>
                        <a:ext cx="4279900" cy="977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825" name="Picture 41" descr="ETE Barueri - Adensador por gravidade">
            <a:extLst>
              <a:ext uri="{FF2B5EF4-FFF2-40B4-BE49-F238E27FC236}">
                <a16:creationId xmlns:a16="http://schemas.microsoft.com/office/drawing/2014/main" id="{6A7D44E5-27BA-449B-B755-4A82B7F6E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773238"/>
            <a:ext cx="3868738" cy="290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4786" name="Picture 2">
            <a:extLst>
              <a:ext uri="{FF2B5EF4-FFF2-40B4-BE49-F238E27FC236}">
                <a16:creationId xmlns:a16="http://schemas.microsoft.com/office/drawing/2014/main" id="{82BF5236-FA6E-4C7B-BBAA-C9DCB66BCEF3}"/>
              </a:ext>
            </a:extLst>
          </p:cNvPr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4818" name="Rectangle 34">
            <a:extLst>
              <a:ext uri="{FF2B5EF4-FFF2-40B4-BE49-F238E27FC236}">
                <a16:creationId xmlns:a16="http://schemas.microsoft.com/office/drawing/2014/main" id="{D0971968-95EE-4B7E-BDFA-91CF5EBF6B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146050"/>
            <a:ext cx="8785225" cy="1655763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Ctr="1"/>
          <a:lstStyle/>
          <a:p>
            <a:r>
              <a:rPr lang="pt-BR" altLang="pt-BR"/>
              <a:t>DIMENSIONAMENTO DOS ADENSADORES POR GRAVIDADE</a:t>
            </a:r>
          </a:p>
        </p:txBody>
      </p:sp>
      <p:graphicFrame>
        <p:nvGraphicFramePr>
          <p:cNvPr id="374822" name="Object 38">
            <a:extLst>
              <a:ext uri="{FF2B5EF4-FFF2-40B4-BE49-F238E27FC236}">
                <a16:creationId xmlns:a16="http://schemas.microsoft.com/office/drawing/2014/main" id="{A6231758-F759-4112-9CDA-B2DBE306F21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00563" y="3429000"/>
          <a:ext cx="4279900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4830" name="Equation" r:id="rId5" imgW="4279680" imgH="977760" progId="Equation.3">
                  <p:embed/>
                </p:oleObj>
              </mc:Choice>
              <mc:Fallback>
                <p:oleObj name="Equation" r:id="rId5" imgW="4279680" imgH="977760" progId="Equation.3">
                  <p:embed/>
                  <p:pic>
                    <p:nvPicPr>
                      <p:cNvPr id="0" name="Object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563" y="3429000"/>
                        <a:ext cx="4279900" cy="977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4823" name="Object 39">
            <a:extLst>
              <a:ext uri="{FF2B5EF4-FFF2-40B4-BE49-F238E27FC236}">
                <a16:creationId xmlns:a16="http://schemas.microsoft.com/office/drawing/2014/main" id="{395B94E9-605F-47B3-BB09-AC6F4C6ED4B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87675" y="4868863"/>
          <a:ext cx="59182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4831" name="Equation" r:id="rId7" imgW="5918040" imgH="914400" progId="Equation.3">
                  <p:embed/>
                </p:oleObj>
              </mc:Choice>
              <mc:Fallback>
                <p:oleObj name="Equation" r:id="rId7" imgW="5918040" imgH="914400" progId="Equation.3">
                  <p:embed/>
                  <p:pic>
                    <p:nvPicPr>
                      <p:cNvPr id="0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675" y="4868863"/>
                        <a:ext cx="5918200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4824" name="Object 40">
            <a:extLst>
              <a:ext uri="{FF2B5EF4-FFF2-40B4-BE49-F238E27FC236}">
                <a16:creationId xmlns:a16="http://schemas.microsoft.com/office/drawing/2014/main" id="{EB29C388-FE2F-4A49-A3EB-4072C304BBE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9388" y="5734050"/>
          <a:ext cx="5156200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4832" name="Equation" r:id="rId9" imgW="5155920" imgH="952200" progId="Equation.3">
                  <p:embed/>
                </p:oleObj>
              </mc:Choice>
              <mc:Fallback>
                <p:oleObj name="Equation" r:id="rId9" imgW="5155920" imgH="952200" progId="Equation.3">
                  <p:embed/>
                  <p:pic>
                    <p:nvPicPr>
                      <p:cNvPr id="0" name="Object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5734050"/>
                        <a:ext cx="5156200" cy="952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4826" name="Text Box 42">
            <a:extLst>
              <a:ext uri="{FF2B5EF4-FFF2-40B4-BE49-F238E27FC236}">
                <a16:creationId xmlns:a16="http://schemas.microsoft.com/office/drawing/2014/main" id="{61AFE67B-9AF4-4C35-8256-4B95723030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700213"/>
            <a:ext cx="410527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</a:pPr>
            <a:r>
              <a:rPr lang="pt-BR" altLang="pt-BR" sz="28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Adotados 02  adensadores de 14 m de diâmetro !!!</a:t>
            </a:r>
          </a:p>
        </p:txBody>
      </p:sp>
    </p:spTree>
  </p:cSld>
  <p:clrMapOvr>
    <a:masterClrMapping/>
  </p:clrMapOvr>
  <p:transition/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890" name="Picture 2">
            <a:extLst>
              <a:ext uri="{FF2B5EF4-FFF2-40B4-BE49-F238E27FC236}">
                <a16:creationId xmlns:a16="http://schemas.microsoft.com/office/drawing/2014/main" id="{80E4B9A6-985A-4E29-B4E4-10C60F43CA34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1891" name="Rectangle 3">
            <a:extLst>
              <a:ext uri="{FF2B5EF4-FFF2-40B4-BE49-F238E27FC236}">
                <a16:creationId xmlns:a16="http://schemas.microsoft.com/office/drawing/2014/main" id="{2C86D289-8717-44BD-9A8D-B0734719A5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666750"/>
            <a:ext cx="8207375" cy="1106488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Ctr="1"/>
          <a:lstStyle/>
          <a:p>
            <a:r>
              <a:rPr lang="pt-BR" altLang="pt-BR" sz="4000"/>
              <a:t>CONCEPÇÃO DE SISTEMAS DE ADENSAMENTO PARA LODOS DE ETAs</a:t>
            </a:r>
          </a:p>
        </p:txBody>
      </p:sp>
      <p:sp>
        <p:nvSpPr>
          <p:cNvPr id="421892" name="AutoShape 4">
            <a:extLst>
              <a:ext uri="{FF2B5EF4-FFF2-40B4-BE49-F238E27FC236}">
                <a16:creationId xmlns:a16="http://schemas.microsoft.com/office/drawing/2014/main" id="{A4D40E84-4038-4212-B1B7-C775D3E28E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5238" y="2347913"/>
            <a:ext cx="2016125" cy="720725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 b="0"/>
              <a:t>Decantadores</a:t>
            </a:r>
          </a:p>
        </p:txBody>
      </p:sp>
      <p:sp>
        <p:nvSpPr>
          <p:cNvPr id="421893" name="AutoShape 5">
            <a:extLst>
              <a:ext uri="{FF2B5EF4-FFF2-40B4-BE49-F238E27FC236}">
                <a16:creationId xmlns:a16="http://schemas.microsoft.com/office/drawing/2014/main" id="{35E7910E-A11E-4312-A099-BCC1B8B1CD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7850" y="3990975"/>
            <a:ext cx="2016125" cy="863600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 b="0"/>
              <a:t>Adensadores </a:t>
            </a:r>
          </a:p>
          <a:p>
            <a:pPr algn="ctr"/>
            <a:r>
              <a:rPr lang="pt-BR" altLang="pt-BR" b="0"/>
              <a:t>mecanizados</a:t>
            </a:r>
          </a:p>
        </p:txBody>
      </p:sp>
      <p:sp>
        <p:nvSpPr>
          <p:cNvPr id="421894" name="AutoShape 6">
            <a:extLst>
              <a:ext uri="{FF2B5EF4-FFF2-40B4-BE49-F238E27FC236}">
                <a16:creationId xmlns:a16="http://schemas.microsoft.com/office/drawing/2014/main" id="{033965F7-3BCF-42A7-8232-48A3E9A0B3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563" y="4076700"/>
            <a:ext cx="3600450" cy="720725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 b="0"/>
              <a:t>Tanque de equalização de lodo</a:t>
            </a:r>
          </a:p>
        </p:txBody>
      </p:sp>
      <p:cxnSp>
        <p:nvCxnSpPr>
          <p:cNvPr id="421895" name="AutoShape 7">
            <a:extLst>
              <a:ext uri="{FF2B5EF4-FFF2-40B4-BE49-F238E27FC236}">
                <a16:creationId xmlns:a16="http://schemas.microsoft.com/office/drawing/2014/main" id="{53424F78-8454-4DC2-BDE3-8E30B1CBEFC6}"/>
              </a:ext>
            </a:extLst>
          </p:cNvPr>
          <p:cNvCxnSpPr>
            <a:cxnSpLocks noChangeShapeType="1"/>
            <a:stCxn id="421892" idx="3"/>
            <a:endCxn id="421894" idx="0"/>
          </p:cNvCxnSpPr>
          <p:nvPr/>
        </p:nvCxnSpPr>
        <p:spPr bwMode="auto">
          <a:xfrm rot="16200000" flipH="1">
            <a:off x="1878013" y="3373438"/>
            <a:ext cx="1008062" cy="398462"/>
          </a:xfrm>
          <a:prstGeom prst="bentConnector3">
            <a:avLst>
              <a:gd name="adj1" fmla="val 49921"/>
            </a:avLst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1896" name="AutoShape 8">
            <a:extLst>
              <a:ext uri="{FF2B5EF4-FFF2-40B4-BE49-F238E27FC236}">
                <a16:creationId xmlns:a16="http://schemas.microsoft.com/office/drawing/2014/main" id="{6E4C4DEC-740C-473C-BE80-CAC09748844D}"/>
              </a:ext>
            </a:extLst>
          </p:cNvPr>
          <p:cNvCxnSpPr>
            <a:cxnSpLocks noChangeShapeType="1"/>
            <a:stCxn id="421894" idx="4"/>
            <a:endCxn id="421893" idx="2"/>
          </p:cNvCxnSpPr>
          <p:nvPr/>
        </p:nvCxnSpPr>
        <p:spPr bwMode="auto">
          <a:xfrm>
            <a:off x="4111625" y="4527550"/>
            <a:ext cx="1546225" cy="3175"/>
          </a:xfrm>
          <a:prstGeom prst="bentConnector3">
            <a:avLst>
              <a:gd name="adj1" fmla="val 55750"/>
            </a:avLst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21897" name="AutoShape 9">
            <a:extLst>
              <a:ext uri="{FF2B5EF4-FFF2-40B4-BE49-F238E27FC236}">
                <a16:creationId xmlns:a16="http://schemas.microsoft.com/office/drawing/2014/main" id="{16021DB8-25D9-4128-BA31-455967BAC2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0650" y="5516563"/>
            <a:ext cx="2016125" cy="720725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 b="0"/>
              <a:t>Lodo adensado</a:t>
            </a:r>
          </a:p>
        </p:txBody>
      </p:sp>
      <p:cxnSp>
        <p:nvCxnSpPr>
          <p:cNvPr id="421898" name="AutoShape 10">
            <a:extLst>
              <a:ext uri="{FF2B5EF4-FFF2-40B4-BE49-F238E27FC236}">
                <a16:creationId xmlns:a16="http://schemas.microsoft.com/office/drawing/2014/main" id="{5FF3C551-97FE-497D-8B2B-913EF3121FA1}"/>
              </a:ext>
            </a:extLst>
          </p:cNvPr>
          <p:cNvCxnSpPr>
            <a:cxnSpLocks noChangeShapeType="1"/>
            <a:stCxn id="421893" idx="3"/>
            <a:endCxn id="421897" idx="1"/>
          </p:cNvCxnSpPr>
          <p:nvPr/>
        </p:nvCxnSpPr>
        <p:spPr bwMode="auto">
          <a:xfrm rot="5400000">
            <a:off x="5281612" y="4421188"/>
            <a:ext cx="842963" cy="1709738"/>
          </a:xfrm>
          <a:prstGeom prst="bentConnector3">
            <a:avLst>
              <a:gd name="adj1" fmla="val 39171"/>
            </a:avLst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1899" name="AutoShape 11">
            <a:extLst>
              <a:ext uri="{FF2B5EF4-FFF2-40B4-BE49-F238E27FC236}">
                <a16:creationId xmlns:a16="http://schemas.microsoft.com/office/drawing/2014/main" id="{0D4FDFE1-8699-4277-806C-9DD3D2F4F21A}"/>
              </a:ext>
            </a:extLst>
          </p:cNvPr>
          <p:cNvCxnSpPr>
            <a:cxnSpLocks noChangeShapeType="1"/>
            <a:stCxn id="421893" idx="1"/>
          </p:cNvCxnSpPr>
          <p:nvPr/>
        </p:nvCxnSpPr>
        <p:spPr bwMode="auto">
          <a:xfrm rot="5400000" flipH="1">
            <a:off x="5649119" y="3298032"/>
            <a:ext cx="1404937" cy="412750"/>
          </a:xfrm>
          <a:prstGeom prst="bentConnector3">
            <a:avLst>
              <a:gd name="adj1" fmla="val 46440"/>
            </a:avLst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21900" name="Text Box 12">
            <a:extLst>
              <a:ext uri="{FF2B5EF4-FFF2-40B4-BE49-F238E27FC236}">
                <a16:creationId xmlns:a16="http://schemas.microsoft.com/office/drawing/2014/main" id="{5E02AD89-44A8-4D71-BC06-D8A8A03C3E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2349500"/>
            <a:ext cx="28749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b="0"/>
              <a:t>Retorno para início da ETA</a:t>
            </a:r>
          </a:p>
        </p:txBody>
      </p:sp>
      <p:sp>
        <p:nvSpPr>
          <p:cNvPr id="421901" name="Rectangle 13">
            <a:extLst>
              <a:ext uri="{FF2B5EF4-FFF2-40B4-BE49-F238E27FC236}">
                <a16:creationId xmlns:a16="http://schemas.microsoft.com/office/drawing/2014/main" id="{5BF832BA-2CCB-4DEC-B4A6-A96A6F87CC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3286125"/>
            <a:ext cx="12969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2.489,16 m</a:t>
            </a:r>
            <a:r>
              <a:rPr lang="pt-BR" altLang="pt-BR" sz="2000" baseline="30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3</a:t>
            </a:r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/d</a:t>
            </a:r>
          </a:p>
          <a:p>
            <a:pPr algn="ctr"/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9.956,64 kg/d</a:t>
            </a:r>
          </a:p>
        </p:txBody>
      </p:sp>
      <p:cxnSp>
        <p:nvCxnSpPr>
          <p:cNvPr id="421902" name="AutoShape 14">
            <a:extLst>
              <a:ext uri="{FF2B5EF4-FFF2-40B4-BE49-F238E27FC236}">
                <a16:creationId xmlns:a16="http://schemas.microsoft.com/office/drawing/2014/main" id="{112FC7C0-4AA9-41BD-89CE-5D2BD62637ED}"/>
              </a:ext>
            </a:extLst>
          </p:cNvPr>
          <p:cNvCxnSpPr>
            <a:cxnSpLocks noChangeShapeType="1"/>
            <a:stCxn id="421901" idx="3"/>
          </p:cNvCxnSpPr>
          <p:nvPr/>
        </p:nvCxnSpPr>
        <p:spPr bwMode="auto">
          <a:xfrm>
            <a:off x="1620838" y="3502025"/>
            <a:ext cx="503237" cy="71438"/>
          </a:xfrm>
          <a:prstGeom prst="bentConnector3">
            <a:avLst>
              <a:gd name="adj1" fmla="val 49843"/>
            </a:avLst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21903" name="Rectangle 15">
            <a:extLst>
              <a:ext uri="{FF2B5EF4-FFF2-40B4-BE49-F238E27FC236}">
                <a16:creationId xmlns:a16="http://schemas.microsoft.com/office/drawing/2014/main" id="{0325681E-8E49-4BC3-A18D-2F0E42F2B2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6100" y="3429000"/>
            <a:ext cx="12969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2.489,16 m</a:t>
            </a:r>
            <a:r>
              <a:rPr lang="pt-BR" altLang="pt-BR" sz="2000" baseline="30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3</a:t>
            </a:r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/d</a:t>
            </a:r>
          </a:p>
          <a:p>
            <a:pPr algn="ctr"/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9.956,64 kg/d</a:t>
            </a:r>
          </a:p>
        </p:txBody>
      </p:sp>
      <p:cxnSp>
        <p:nvCxnSpPr>
          <p:cNvPr id="421904" name="AutoShape 16">
            <a:extLst>
              <a:ext uri="{FF2B5EF4-FFF2-40B4-BE49-F238E27FC236}">
                <a16:creationId xmlns:a16="http://schemas.microsoft.com/office/drawing/2014/main" id="{68133FB2-54AF-4005-B44F-3F2DF8895460}"/>
              </a:ext>
            </a:extLst>
          </p:cNvPr>
          <p:cNvCxnSpPr>
            <a:cxnSpLocks noChangeShapeType="1"/>
            <a:stCxn id="421903" idx="2"/>
          </p:cNvCxnSpPr>
          <p:nvPr/>
        </p:nvCxnSpPr>
        <p:spPr bwMode="auto">
          <a:xfrm rot="5400000">
            <a:off x="4680744" y="4183856"/>
            <a:ext cx="647700" cy="1588"/>
          </a:xfrm>
          <a:prstGeom prst="bentConnector3">
            <a:avLst>
              <a:gd name="adj1" fmla="val 50000"/>
            </a:avLst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21905" name="Rectangle 17">
            <a:extLst>
              <a:ext uri="{FF2B5EF4-FFF2-40B4-BE49-F238E27FC236}">
                <a16:creationId xmlns:a16="http://schemas.microsoft.com/office/drawing/2014/main" id="{CCCF9700-F370-4B0B-8215-64147A5C01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8488" y="3068638"/>
            <a:ext cx="1296987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2.001,09 m</a:t>
            </a:r>
            <a:r>
              <a:rPr lang="pt-BR" altLang="pt-BR" sz="2000" baseline="30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3</a:t>
            </a:r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/d</a:t>
            </a:r>
          </a:p>
          <a:p>
            <a:pPr algn="ctr"/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995,66 kg/d</a:t>
            </a:r>
          </a:p>
        </p:txBody>
      </p:sp>
      <p:cxnSp>
        <p:nvCxnSpPr>
          <p:cNvPr id="421906" name="AutoShape 18">
            <a:extLst>
              <a:ext uri="{FF2B5EF4-FFF2-40B4-BE49-F238E27FC236}">
                <a16:creationId xmlns:a16="http://schemas.microsoft.com/office/drawing/2014/main" id="{BAC199B6-5150-463C-979A-B2B591A462E4}"/>
              </a:ext>
            </a:extLst>
          </p:cNvPr>
          <p:cNvCxnSpPr>
            <a:cxnSpLocks noChangeShapeType="1"/>
            <a:stCxn id="421905" idx="1"/>
          </p:cNvCxnSpPr>
          <p:nvPr/>
        </p:nvCxnSpPr>
        <p:spPr bwMode="auto">
          <a:xfrm rot="10800000" flipV="1">
            <a:off x="6227763" y="3284538"/>
            <a:ext cx="720725" cy="73025"/>
          </a:xfrm>
          <a:prstGeom prst="bentConnector3">
            <a:avLst>
              <a:gd name="adj1" fmla="val 50000"/>
            </a:avLst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21907" name="Rectangle 19">
            <a:extLst>
              <a:ext uri="{FF2B5EF4-FFF2-40B4-BE49-F238E27FC236}">
                <a16:creationId xmlns:a16="http://schemas.microsoft.com/office/drawing/2014/main" id="{A269EA1C-BC83-4442-9AE7-4CF16F9566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4025" y="5445125"/>
            <a:ext cx="12969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488,07 m</a:t>
            </a:r>
            <a:r>
              <a:rPr lang="pt-BR" altLang="pt-BR" sz="2000" baseline="30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3</a:t>
            </a:r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/d</a:t>
            </a:r>
          </a:p>
          <a:p>
            <a:pPr algn="ctr"/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8.960,98 kg/d</a:t>
            </a:r>
          </a:p>
        </p:txBody>
      </p:sp>
      <p:cxnSp>
        <p:nvCxnSpPr>
          <p:cNvPr id="421908" name="AutoShape 20">
            <a:extLst>
              <a:ext uri="{FF2B5EF4-FFF2-40B4-BE49-F238E27FC236}">
                <a16:creationId xmlns:a16="http://schemas.microsoft.com/office/drawing/2014/main" id="{0293E9FE-761A-494F-86A4-00BA9663B710}"/>
              </a:ext>
            </a:extLst>
          </p:cNvPr>
          <p:cNvCxnSpPr>
            <a:cxnSpLocks noChangeShapeType="1"/>
            <a:stCxn id="421907" idx="1"/>
          </p:cNvCxnSpPr>
          <p:nvPr/>
        </p:nvCxnSpPr>
        <p:spPr bwMode="auto">
          <a:xfrm rot="10800000">
            <a:off x="6372225" y="5229225"/>
            <a:ext cx="431800" cy="431800"/>
          </a:xfrm>
          <a:prstGeom prst="bentConnector2">
            <a:avLst/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/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866" name="Picture 2">
            <a:extLst>
              <a:ext uri="{FF2B5EF4-FFF2-40B4-BE49-F238E27FC236}">
                <a16:creationId xmlns:a16="http://schemas.microsoft.com/office/drawing/2014/main" id="{4CFE6561-35F9-441C-B2ED-61FDDC1C9290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20867" name="Group 3">
            <a:extLst>
              <a:ext uri="{FF2B5EF4-FFF2-40B4-BE49-F238E27FC236}">
                <a16:creationId xmlns:a16="http://schemas.microsoft.com/office/drawing/2014/main" id="{A814D064-6A1E-4B12-95F3-D8DF105DC39A}"/>
              </a:ext>
            </a:extLst>
          </p:cNvPr>
          <p:cNvGrpSpPr>
            <a:grpSpLocks/>
          </p:cNvGrpSpPr>
          <p:nvPr/>
        </p:nvGrpSpPr>
        <p:grpSpPr bwMode="auto">
          <a:xfrm>
            <a:off x="250825" y="1844675"/>
            <a:ext cx="4841875" cy="2635250"/>
            <a:chOff x="204" y="1434"/>
            <a:chExt cx="3050" cy="1660"/>
          </a:xfrm>
        </p:grpSpPr>
        <p:sp>
          <p:nvSpPr>
            <p:cNvPr id="420868" name="Line 4">
              <a:extLst>
                <a:ext uri="{FF2B5EF4-FFF2-40B4-BE49-F238E27FC236}">
                  <a16:creationId xmlns:a16="http://schemas.microsoft.com/office/drawing/2014/main" id="{B54ABE79-AE77-42F6-A423-E08EDAF921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4" y="2840"/>
              <a:ext cx="3050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20869" name="Line 5">
              <a:extLst>
                <a:ext uri="{FF2B5EF4-FFF2-40B4-BE49-F238E27FC236}">
                  <a16:creationId xmlns:a16="http://schemas.microsoft.com/office/drawing/2014/main" id="{E2A52AE5-73CB-412D-A376-486D62B069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1" y="1555"/>
              <a:ext cx="0" cy="1397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20870" name="Rectangle 6">
              <a:extLst>
                <a:ext uri="{FF2B5EF4-FFF2-40B4-BE49-F238E27FC236}">
                  <a16:creationId xmlns:a16="http://schemas.microsoft.com/office/drawing/2014/main" id="{7F6B65D3-F3B2-4F66-8227-F2C34B0546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" y="1697"/>
              <a:ext cx="161" cy="1143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20871" name="Rectangle 7">
              <a:extLst>
                <a:ext uri="{FF2B5EF4-FFF2-40B4-BE49-F238E27FC236}">
                  <a16:creationId xmlns:a16="http://schemas.microsoft.com/office/drawing/2014/main" id="{D32463BA-283F-408E-B5A7-0019E404D8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5" y="1697"/>
              <a:ext cx="160" cy="1143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20872" name="Rectangle 8">
              <a:extLst>
                <a:ext uri="{FF2B5EF4-FFF2-40B4-BE49-F238E27FC236}">
                  <a16:creationId xmlns:a16="http://schemas.microsoft.com/office/drawing/2014/main" id="{C180002F-F351-4E91-819B-BEA227FD08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9" y="1697"/>
              <a:ext cx="160" cy="1143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20873" name="Rectangle 9">
              <a:extLst>
                <a:ext uri="{FF2B5EF4-FFF2-40B4-BE49-F238E27FC236}">
                  <a16:creationId xmlns:a16="http://schemas.microsoft.com/office/drawing/2014/main" id="{0ABA6D49-7C43-49B3-8397-CAB1003880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6" y="1697"/>
              <a:ext cx="161" cy="1143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20874" name="Rectangle 10">
              <a:extLst>
                <a:ext uri="{FF2B5EF4-FFF2-40B4-BE49-F238E27FC236}">
                  <a16:creationId xmlns:a16="http://schemas.microsoft.com/office/drawing/2014/main" id="{E0587522-6AAD-408C-A9DB-6F2145ED45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5" y="1697"/>
              <a:ext cx="160" cy="1143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20875" name="Line 11">
              <a:extLst>
                <a:ext uri="{FF2B5EF4-FFF2-40B4-BE49-F238E27FC236}">
                  <a16:creationId xmlns:a16="http://schemas.microsoft.com/office/drawing/2014/main" id="{64EDAF6C-FD25-4540-954D-7F720E95C9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1" y="2967"/>
              <a:ext cx="0" cy="1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20876" name="Line 12">
              <a:extLst>
                <a:ext uri="{FF2B5EF4-FFF2-40B4-BE49-F238E27FC236}">
                  <a16:creationId xmlns:a16="http://schemas.microsoft.com/office/drawing/2014/main" id="{05EECC15-AA97-46BB-B689-07603AEBEB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2" y="2962"/>
              <a:ext cx="0" cy="1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20877" name="Line 13">
              <a:extLst>
                <a:ext uri="{FF2B5EF4-FFF2-40B4-BE49-F238E27FC236}">
                  <a16:creationId xmlns:a16="http://schemas.microsoft.com/office/drawing/2014/main" id="{EECAA0E2-5445-4D1A-802B-049126E405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34" y="2957"/>
              <a:ext cx="0" cy="1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20878" name="Line 14">
              <a:extLst>
                <a:ext uri="{FF2B5EF4-FFF2-40B4-BE49-F238E27FC236}">
                  <a16:creationId xmlns:a16="http://schemas.microsoft.com/office/drawing/2014/main" id="{CADA73A3-5B14-4311-A103-4E098EF635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42" y="2962"/>
              <a:ext cx="0" cy="1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20879" name="Line 15">
              <a:extLst>
                <a:ext uri="{FF2B5EF4-FFF2-40B4-BE49-F238E27FC236}">
                  <a16:creationId xmlns:a16="http://schemas.microsoft.com/office/drawing/2014/main" id="{970F970D-C0BC-4247-AE45-2619201897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0" y="2957"/>
              <a:ext cx="0" cy="1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20880" name="Line 16">
              <a:extLst>
                <a:ext uri="{FF2B5EF4-FFF2-40B4-BE49-F238E27FC236}">
                  <a16:creationId xmlns:a16="http://schemas.microsoft.com/office/drawing/2014/main" id="{DEBB41AD-EF3D-43DB-859C-6E6B4A06CF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58" y="2952"/>
              <a:ext cx="0" cy="1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20881" name="Rectangle 17">
              <a:extLst>
                <a:ext uri="{FF2B5EF4-FFF2-40B4-BE49-F238E27FC236}">
                  <a16:creationId xmlns:a16="http://schemas.microsoft.com/office/drawing/2014/main" id="{F86C052D-8867-4909-A92F-A5311CC3DE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3" y="1697"/>
              <a:ext cx="160" cy="1143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20882" name="Line 18">
              <a:extLst>
                <a:ext uri="{FF2B5EF4-FFF2-40B4-BE49-F238E27FC236}">
                  <a16:creationId xmlns:a16="http://schemas.microsoft.com/office/drawing/2014/main" id="{A9F51E28-D7D4-49CA-A0EE-127461E716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8" y="3018"/>
              <a:ext cx="272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20883" name="Text Box 19">
              <a:extLst>
                <a:ext uri="{FF2B5EF4-FFF2-40B4-BE49-F238E27FC236}">
                  <a16:creationId xmlns:a16="http://schemas.microsoft.com/office/drawing/2014/main" id="{8D885211-3D18-4BBA-B539-B523593093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4" y="2840"/>
              <a:ext cx="43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400">
                  <a:latin typeface="Garamond" panose="02020404030301010803" pitchFamily="18" charset="0"/>
                </a:rPr>
                <a:t>t horas</a:t>
              </a:r>
            </a:p>
          </p:txBody>
        </p:sp>
        <p:sp>
          <p:nvSpPr>
            <p:cNvPr id="420884" name="Text Box 20">
              <a:extLst>
                <a:ext uri="{FF2B5EF4-FFF2-40B4-BE49-F238E27FC236}">
                  <a16:creationId xmlns:a16="http://schemas.microsoft.com/office/drawing/2014/main" id="{EFD726DB-151A-4314-87C9-2DBEBA6A46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4" y="2840"/>
              <a:ext cx="43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400">
                  <a:latin typeface="Garamond" panose="02020404030301010803" pitchFamily="18" charset="0"/>
                </a:rPr>
                <a:t>t horas</a:t>
              </a:r>
            </a:p>
          </p:txBody>
        </p:sp>
        <p:sp>
          <p:nvSpPr>
            <p:cNvPr id="420885" name="Text Box 21">
              <a:extLst>
                <a:ext uri="{FF2B5EF4-FFF2-40B4-BE49-F238E27FC236}">
                  <a16:creationId xmlns:a16="http://schemas.microsoft.com/office/drawing/2014/main" id="{9A0C5984-3D21-4E7F-A71A-CE8DFD8740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82" y="2840"/>
              <a:ext cx="43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400">
                  <a:latin typeface="Garamond" panose="02020404030301010803" pitchFamily="18" charset="0"/>
                </a:rPr>
                <a:t>t horas</a:t>
              </a:r>
            </a:p>
          </p:txBody>
        </p:sp>
        <p:sp>
          <p:nvSpPr>
            <p:cNvPr id="420886" name="Text Box 22">
              <a:extLst>
                <a:ext uri="{FF2B5EF4-FFF2-40B4-BE49-F238E27FC236}">
                  <a16:creationId xmlns:a16="http://schemas.microsoft.com/office/drawing/2014/main" id="{D89132BA-4BAF-426A-9CD8-ADF91F4DDD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1" y="2840"/>
              <a:ext cx="43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400">
                  <a:latin typeface="Garamond" panose="02020404030301010803" pitchFamily="18" charset="0"/>
                </a:rPr>
                <a:t>t horas</a:t>
              </a:r>
            </a:p>
          </p:txBody>
        </p:sp>
        <p:sp>
          <p:nvSpPr>
            <p:cNvPr id="420887" name="Text Box 23">
              <a:extLst>
                <a:ext uri="{FF2B5EF4-FFF2-40B4-BE49-F238E27FC236}">
                  <a16:creationId xmlns:a16="http://schemas.microsoft.com/office/drawing/2014/main" id="{2ED29F2B-5DD3-4FA5-93ED-8032BEB785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83" y="2840"/>
              <a:ext cx="43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400">
                  <a:latin typeface="Garamond" panose="02020404030301010803" pitchFamily="18" charset="0"/>
                </a:rPr>
                <a:t>t horas</a:t>
              </a:r>
            </a:p>
          </p:txBody>
        </p:sp>
        <p:sp>
          <p:nvSpPr>
            <p:cNvPr id="420888" name="Text Box 24">
              <a:extLst>
                <a:ext uri="{FF2B5EF4-FFF2-40B4-BE49-F238E27FC236}">
                  <a16:creationId xmlns:a16="http://schemas.microsoft.com/office/drawing/2014/main" id="{3810A23B-7589-4EFA-90EB-35A19B78C0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4" y="1434"/>
              <a:ext cx="610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pt-BR" altLang="pt-BR" sz="1400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anose="02020404030301010803" pitchFamily="18" charset="0"/>
                </a:rPr>
                <a:t>t</a:t>
              </a:r>
              <a:r>
                <a:rPr lang="pt-BR" altLang="pt-BR" sz="1400" baseline="-25000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anose="02020404030301010803" pitchFamily="18" charset="0"/>
                </a:rPr>
                <a:t>d</a:t>
              </a:r>
              <a:r>
                <a:rPr lang="pt-BR" altLang="pt-BR" sz="1400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anose="02020404030301010803" pitchFamily="18" charset="0"/>
                </a:rPr>
                <a:t> minutos</a:t>
              </a:r>
            </a:p>
            <a:p>
              <a:pPr algn="ctr"/>
              <a:r>
                <a:rPr lang="pt-BR" altLang="pt-BR" sz="1400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anose="02020404030301010803" pitchFamily="18" charset="0"/>
                </a:rPr>
                <a:t>Q</a:t>
              </a:r>
              <a:r>
                <a:rPr lang="pt-BR" altLang="pt-BR" sz="1400" baseline="-25000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anose="02020404030301010803" pitchFamily="18" charset="0"/>
                </a:rPr>
                <a:t>af</a:t>
              </a:r>
              <a:r>
                <a:rPr lang="pt-BR" altLang="pt-BR" sz="1400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anose="02020404030301010803" pitchFamily="18" charset="0"/>
                </a:rPr>
                <a:t> l/s</a:t>
              </a:r>
            </a:p>
          </p:txBody>
        </p:sp>
        <p:cxnSp>
          <p:nvCxnSpPr>
            <p:cNvPr id="420889" name="AutoShape 25">
              <a:extLst>
                <a:ext uri="{FF2B5EF4-FFF2-40B4-BE49-F238E27FC236}">
                  <a16:creationId xmlns:a16="http://schemas.microsoft.com/office/drawing/2014/main" id="{7789227D-91E1-4D5E-9B0E-E835E06CA668}"/>
                </a:ext>
              </a:extLst>
            </p:cNvPr>
            <p:cNvCxnSpPr>
              <a:cxnSpLocks noChangeShapeType="1"/>
              <a:stCxn id="420888" idx="1"/>
              <a:endCxn id="420870" idx="0"/>
            </p:cNvCxnSpPr>
            <p:nvPr/>
          </p:nvCxnSpPr>
          <p:spPr bwMode="auto">
            <a:xfrm rot="10800000" flipV="1">
              <a:off x="317" y="1506"/>
              <a:ext cx="984" cy="191"/>
            </a:xfrm>
            <a:prstGeom prst="curvedConnector2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0890" name="AutoShape 26">
              <a:extLst>
                <a:ext uri="{FF2B5EF4-FFF2-40B4-BE49-F238E27FC236}">
                  <a16:creationId xmlns:a16="http://schemas.microsoft.com/office/drawing/2014/main" id="{94EC12F6-BD0A-405A-8A2A-C2697F7482AE}"/>
                </a:ext>
              </a:extLst>
            </p:cNvPr>
            <p:cNvCxnSpPr>
              <a:cxnSpLocks noChangeShapeType="1"/>
              <a:stCxn id="420888" idx="1"/>
              <a:endCxn id="420871" idx="0"/>
            </p:cNvCxnSpPr>
            <p:nvPr/>
          </p:nvCxnSpPr>
          <p:spPr bwMode="auto">
            <a:xfrm rot="10800000" flipV="1">
              <a:off x="825" y="1506"/>
              <a:ext cx="476" cy="191"/>
            </a:xfrm>
            <a:prstGeom prst="curvedConnector2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0891" name="AutoShape 27">
              <a:extLst>
                <a:ext uri="{FF2B5EF4-FFF2-40B4-BE49-F238E27FC236}">
                  <a16:creationId xmlns:a16="http://schemas.microsoft.com/office/drawing/2014/main" id="{222A2E73-7C54-4C88-ACF5-ED72A954F592}"/>
                </a:ext>
              </a:extLst>
            </p:cNvPr>
            <p:cNvCxnSpPr>
              <a:cxnSpLocks noChangeShapeType="1"/>
              <a:stCxn id="420888" idx="1"/>
              <a:endCxn id="420872" idx="0"/>
            </p:cNvCxnSpPr>
            <p:nvPr/>
          </p:nvCxnSpPr>
          <p:spPr bwMode="auto">
            <a:xfrm rot="10800000" flipH="1" flipV="1">
              <a:off x="1301" y="1506"/>
              <a:ext cx="28" cy="191"/>
            </a:xfrm>
            <a:prstGeom prst="curvedConnector4">
              <a:avLst>
                <a:gd name="adj1" fmla="val -306384"/>
                <a:gd name="adj2" fmla="val 88236"/>
              </a:avLst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0892" name="AutoShape 28">
              <a:extLst>
                <a:ext uri="{FF2B5EF4-FFF2-40B4-BE49-F238E27FC236}">
                  <a16:creationId xmlns:a16="http://schemas.microsoft.com/office/drawing/2014/main" id="{C163E8C0-D18A-457F-A7CA-00468C69E576}"/>
                </a:ext>
              </a:extLst>
            </p:cNvPr>
            <p:cNvCxnSpPr>
              <a:cxnSpLocks noChangeShapeType="1"/>
              <a:stCxn id="420888" idx="3"/>
              <a:endCxn id="420873" idx="0"/>
            </p:cNvCxnSpPr>
            <p:nvPr/>
          </p:nvCxnSpPr>
          <p:spPr bwMode="auto">
            <a:xfrm flipH="1">
              <a:off x="1837" y="1506"/>
              <a:ext cx="61" cy="191"/>
            </a:xfrm>
            <a:prstGeom prst="curvedConnector4">
              <a:avLst>
                <a:gd name="adj1" fmla="val -138463"/>
                <a:gd name="adj2" fmla="val 87940"/>
              </a:avLst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0893" name="AutoShape 29">
              <a:extLst>
                <a:ext uri="{FF2B5EF4-FFF2-40B4-BE49-F238E27FC236}">
                  <a16:creationId xmlns:a16="http://schemas.microsoft.com/office/drawing/2014/main" id="{BA26A45D-5BD5-4219-AD3F-01607F13E959}"/>
                </a:ext>
              </a:extLst>
            </p:cNvPr>
            <p:cNvCxnSpPr>
              <a:cxnSpLocks noChangeShapeType="1"/>
              <a:stCxn id="420888" idx="3"/>
              <a:endCxn id="420874" idx="0"/>
            </p:cNvCxnSpPr>
            <p:nvPr/>
          </p:nvCxnSpPr>
          <p:spPr bwMode="auto">
            <a:xfrm>
              <a:off x="1898" y="1506"/>
              <a:ext cx="447" cy="191"/>
            </a:xfrm>
            <a:prstGeom prst="curvedConnector2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0894" name="AutoShape 30">
              <a:extLst>
                <a:ext uri="{FF2B5EF4-FFF2-40B4-BE49-F238E27FC236}">
                  <a16:creationId xmlns:a16="http://schemas.microsoft.com/office/drawing/2014/main" id="{8BB0DAF4-D33B-4D8B-8CF6-D930122DAB06}"/>
                </a:ext>
              </a:extLst>
            </p:cNvPr>
            <p:cNvCxnSpPr>
              <a:cxnSpLocks noChangeShapeType="1"/>
              <a:stCxn id="420888" idx="3"/>
              <a:endCxn id="420881" idx="0"/>
            </p:cNvCxnSpPr>
            <p:nvPr/>
          </p:nvCxnSpPr>
          <p:spPr bwMode="auto">
            <a:xfrm>
              <a:off x="1898" y="1506"/>
              <a:ext cx="955" cy="191"/>
            </a:xfrm>
            <a:prstGeom prst="curvedConnector2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20895" name="Rectangle 31">
              <a:extLst>
                <a:ext uri="{FF2B5EF4-FFF2-40B4-BE49-F238E27FC236}">
                  <a16:creationId xmlns:a16="http://schemas.microsoft.com/office/drawing/2014/main" id="{5529442F-CB25-495D-84A4-77CBE302C1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" y="2693"/>
              <a:ext cx="2634" cy="152"/>
            </a:xfrm>
            <a:prstGeom prst="rect">
              <a:avLst/>
            </a:prstGeom>
            <a:solidFill>
              <a:schemeClr val="folHlink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20896" name="Text Box 32">
              <a:extLst>
                <a:ext uri="{FF2B5EF4-FFF2-40B4-BE49-F238E27FC236}">
                  <a16:creationId xmlns:a16="http://schemas.microsoft.com/office/drawing/2014/main" id="{C6D8124E-DA7D-428C-B317-8B46E7FB3A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6" y="2226"/>
              <a:ext cx="896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pt-BR" altLang="pt-BR" sz="1400" b="0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anose="02020404030301010803" pitchFamily="18" charset="0"/>
                </a:rPr>
                <a:t>Vazão equalizada </a:t>
              </a:r>
            </a:p>
            <a:p>
              <a:pPr algn="ctr"/>
              <a:r>
                <a:rPr lang="pt-BR" altLang="pt-BR" sz="1400" b="0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anose="02020404030301010803" pitchFamily="18" charset="0"/>
                </a:rPr>
                <a:t>de alimentação !!!</a:t>
              </a:r>
            </a:p>
          </p:txBody>
        </p:sp>
        <p:cxnSp>
          <p:nvCxnSpPr>
            <p:cNvPr id="420897" name="AutoShape 33">
              <a:extLst>
                <a:ext uri="{FF2B5EF4-FFF2-40B4-BE49-F238E27FC236}">
                  <a16:creationId xmlns:a16="http://schemas.microsoft.com/office/drawing/2014/main" id="{9081BAD1-12FD-4E19-AF15-B84A73D7DA00}"/>
                </a:ext>
              </a:extLst>
            </p:cNvPr>
            <p:cNvCxnSpPr>
              <a:cxnSpLocks noChangeShapeType="1"/>
              <a:stCxn id="420896" idx="2"/>
              <a:endCxn id="420895" idx="0"/>
            </p:cNvCxnSpPr>
            <p:nvPr/>
          </p:nvCxnSpPr>
          <p:spPr bwMode="auto">
            <a:xfrm rot="5400000">
              <a:off x="1778" y="2297"/>
              <a:ext cx="236" cy="555"/>
            </a:xfrm>
            <a:prstGeom prst="curvedConnector3">
              <a:avLst>
                <a:gd name="adj1" fmla="val 50000"/>
              </a:avLst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420898" name="Rectangle 34">
            <a:extLst>
              <a:ext uri="{FF2B5EF4-FFF2-40B4-BE49-F238E27FC236}">
                <a16:creationId xmlns:a16="http://schemas.microsoft.com/office/drawing/2014/main" id="{E03B792A-1942-4194-8C9A-AA68F485A3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Ctr="1"/>
          <a:lstStyle/>
          <a:p>
            <a:r>
              <a:rPr lang="pt-BR" altLang="pt-BR" sz="4000"/>
              <a:t>DIMENSIONAMENTO DOS ADENSADORES MECÂNICOS</a:t>
            </a:r>
          </a:p>
        </p:txBody>
      </p:sp>
      <p:sp>
        <p:nvSpPr>
          <p:cNvPr id="420899" name="Text Box 35">
            <a:extLst>
              <a:ext uri="{FF2B5EF4-FFF2-40B4-BE49-F238E27FC236}">
                <a16:creationId xmlns:a16="http://schemas.microsoft.com/office/drawing/2014/main" id="{718E83FD-1D86-44C4-B931-4719E630C0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2276475"/>
            <a:ext cx="4105275" cy="151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</a:pPr>
            <a:r>
              <a:rPr lang="pt-BR" altLang="pt-BR" sz="28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Horas de funcionamento: 8 horas por dia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</a:pPr>
            <a:r>
              <a:rPr lang="pt-BR" altLang="pt-BR" sz="28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Vazão unitária: 100 m</a:t>
            </a:r>
            <a:r>
              <a:rPr lang="pt-BR" altLang="pt-BR" sz="2800" baseline="300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3</a:t>
            </a:r>
            <a:r>
              <a:rPr lang="pt-BR" altLang="pt-BR" sz="28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/hora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</a:pPr>
            <a:endParaRPr lang="pt-BR" altLang="pt-BR" sz="28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420902" name="Text Box 38">
            <a:extLst>
              <a:ext uri="{FF2B5EF4-FFF2-40B4-BE49-F238E27FC236}">
                <a16:creationId xmlns:a16="http://schemas.microsoft.com/office/drawing/2014/main" id="{85751A28-8293-4578-966B-1F8B5B5E81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797425"/>
            <a:ext cx="8424862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</a:pPr>
            <a:r>
              <a:rPr lang="pt-BR" altLang="pt-BR" sz="28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Cálculo da vazão afluente aos adensadores</a:t>
            </a:r>
          </a:p>
        </p:txBody>
      </p:sp>
      <p:graphicFrame>
        <p:nvGraphicFramePr>
          <p:cNvPr id="420903" name="Object 39">
            <a:extLst>
              <a:ext uri="{FF2B5EF4-FFF2-40B4-BE49-F238E27FC236}">
                <a16:creationId xmlns:a16="http://schemas.microsoft.com/office/drawing/2014/main" id="{8B4D5255-7552-4C1B-9DCA-89D64C90B218}"/>
              </a:ext>
            </a:extLst>
          </p:cNvPr>
          <p:cNvGraphicFramePr>
            <a:graphicFrameLocks noChangeAspect="1"/>
          </p:cNvGraphicFramePr>
          <p:nvPr>
            <p:ph idx="1"/>
          </p:nvPr>
        </p:nvGraphicFramePr>
        <p:xfrm>
          <a:off x="1979613" y="5534025"/>
          <a:ext cx="5106987" cy="925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906" name="Equation" r:id="rId4" imgW="6235560" imgH="1130040" progId="Equation.3">
                  <p:embed/>
                </p:oleObj>
              </mc:Choice>
              <mc:Fallback>
                <p:oleObj name="Equation" r:id="rId4" imgW="6235560" imgH="1130040" progId="Equation.3">
                  <p:embed/>
                  <p:pic>
                    <p:nvPicPr>
                      <p:cNvPr id="0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613" y="5534025"/>
                        <a:ext cx="5106987" cy="925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962" name="Picture 2">
            <a:extLst>
              <a:ext uri="{FF2B5EF4-FFF2-40B4-BE49-F238E27FC236}">
                <a16:creationId xmlns:a16="http://schemas.microsoft.com/office/drawing/2014/main" id="{B7D5881A-39BC-462B-BD51-E9C2537E53D2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24963" name="Group 3">
            <a:extLst>
              <a:ext uri="{FF2B5EF4-FFF2-40B4-BE49-F238E27FC236}">
                <a16:creationId xmlns:a16="http://schemas.microsoft.com/office/drawing/2014/main" id="{04827046-258A-4E10-9C88-2545C17E3D1C}"/>
              </a:ext>
            </a:extLst>
          </p:cNvPr>
          <p:cNvGrpSpPr>
            <a:grpSpLocks/>
          </p:cNvGrpSpPr>
          <p:nvPr/>
        </p:nvGrpSpPr>
        <p:grpSpPr bwMode="auto">
          <a:xfrm>
            <a:off x="395288" y="2060575"/>
            <a:ext cx="4841875" cy="2635250"/>
            <a:chOff x="204" y="1434"/>
            <a:chExt cx="3050" cy="1660"/>
          </a:xfrm>
        </p:grpSpPr>
        <p:sp>
          <p:nvSpPr>
            <p:cNvPr id="424964" name="Line 4">
              <a:extLst>
                <a:ext uri="{FF2B5EF4-FFF2-40B4-BE49-F238E27FC236}">
                  <a16:creationId xmlns:a16="http://schemas.microsoft.com/office/drawing/2014/main" id="{2B5DEF8E-2290-425C-B04E-4F5EEF7E5C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4" y="2840"/>
              <a:ext cx="3050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24965" name="Line 5">
              <a:extLst>
                <a:ext uri="{FF2B5EF4-FFF2-40B4-BE49-F238E27FC236}">
                  <a16:creationId xmlns:a16="http://schemas.microsoft.com/office/drawing/2014/main" id="{9B643CCB-6407-4242-BA1E-8801B27F44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1" y="1555"/>
              <a:ext cx="0" cy="1397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24966" name="Rectangle 6">
              <a:extLst>
                <a:ext uri="{FF2B5EF4-FFF2-40B4-BE49-F238E27FC236}">
                  <a16:creationId xmlns:a16="http://schemas.microsoft.com/office/drawing/2014/main" id="{E1D5E3D7-445C-466F-84CB-97C98E4DAA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" y="1697"/>
              <a:ext cx="161" cy="1143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24967" name="Rectangle 7">
              <a:extLst>
                <a:ext uri="{FF2B5EF4-FFF2-40B4-BE49-F238E27FC236}">
                  <a16:creationId xmlns:a16="http://schemas.microsoft.com/office/drawing/2014/main" id="{11F28331-B5F6-4E0F-A443-F8A0FAE9FE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5" y="1697"/>
              <a:ext cx="160" cy="1143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24968" name="Rectangle 8">
              <a:extLst>
                <a:ext uri="{FF2B5EF4-FFF2-40B4-BE49-F238E27FC236}">
                  <a16:creationId xmlns:a16="http://schemas.microsoft.com/office/drawing/2014/main" id="{BDB1CBD0-58C8-4654-8BAB-B1C0DE50DE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9" y="1697"/>
              <a:ext cx="160" cy="1143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24969" name="Rectangle 9">
              <a:extLst>
                <a:ext uri="{FF2B5EF4-FFF2-40B4-BE49-F238E27FC236}">
                  <a16:creationId xmlns:a16="http://schemas.microsoft.com/office/drawing/2014/main" id="{E27EF4D0-9CFB-4604-84DF-F537796300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6" y="1697"/>
              <a:ext cx="161" cy="1143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24970" name="Rectangle 10">
              <a:extLst>
                <a:ext uri="{FF2B5EF4-FFF2-40B4-BE49-F238E27FC236}">
                  <a16:creationId xmlns:a16="http://schemas.microsoft.com/office/drawing/2014/main" id="{2838EDA4-51A9-4D9D-B375-756E8779A8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5" y="1697"/>
              <a:ext cx="160" cy="1143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24971" name="Line 11">
              <a:extLst>
                <a:ext uri="{FF2B5EF4-FFF2-40B4-BE49-F238E27FC236}">
                  <a16:creationId xmlns:a16="http://schemas.microsoft.com/office/drawing/2014/main" id="{195E71B8-200A-4A9B-B749-E9E8DFA20D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1" y="2967"/>
              <a:ext cx="0" cy="1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24972" name="Line 12">
              <a:extLst>
                <a:ext uri="{FF2B5EF4-FFF2-40B4-BE49-F238E27FC236}">
                  <a16:creationId xmlns:a16="http://schemas.microsoft.com/office/drawing/2014/main" id="{7CEFF6BC-597C-4CAE-AF44-A732D7BF81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2" y="2962"/>
              <a:ext cx="0" cy="1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24973" name="Line 13">
              <a:extLst>
                <a:ext uri="{FF2B5EF4-FFF2-40B4-BE49-F238E27FC236}">
                  <a16:creationId xmlns:a16="http://schemas.microsoft.com/office/drawing/2014/main" id="{B7D206D5-016F-43B1-90C1-83F6FBE1BD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34" y="2957"/>
              <a:ext cx="0" cy="1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24974" name="Line 14">
              <a:extLst>
                <a:ext uri="{FF2B5EF4-FFF2-40B4-BE49-F238E27FC236}">
                  <a16:creationId xmlns:a16="http://schemas.microsoft.com/office/drawing/2014/main" id="{173C497E-39D5-4D63-9B06-9A055EE584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42" y="2962"/>
              <a:ext cx="0" cy="1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24975" name="Line 15">
              <a:extLst>
                <a:ext uri="{FF2B5EF4-FFF2-40B4-BE49-F238E27FC236}">
                  <a16:creationId xmlns:a16="http://schemas.microsoft.com/office/drawing/2014/main" id="{54310154-6BA6-4EFC-ABC0-C0B6186020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0" y="2957"/>
              <a:ext cx="0" cy="1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24976" name="Line 16">
              <a:extLst>
                <a:ext uri="{FF2B5EF4-FFF2-40B4-BE49-F238E27FC236}">
                  <a16:creationId xmlns:a16="http://schemas.microsoft.com/office/drawing/2014/main" id="{E05F987F-E04B-4A95-B3EE-770EC63E79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58" y="2952"/>
              <a:ext cx="0" cy="1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24977" name="Rectangle 17">
              <a:extLst>
                <a:ext uri="{FF2B5EF4-FFF2-40B4-BE49-F238E27FC236}">
                  <a16:creationId xmlns:a16="http://schemas.microsoft.com/office/drawing/2014/main" id="{C8A67523-7081-476E-82D6-71EAC4E17D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3" y="1697"/>
              <a:ext cx="160" cy="1143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24978" name="Line 18">
              <a:extLst>
                <a:ext uri="{FF2B5EF4-FFF2-40B4-BE49-F238E27FC236}">
                  <a16:creationId xmlns:a16="http://schemas.microsoft.com/office/drawing/2014/main" id="{0B6446CB-6313-4E78-B98F-3CFD2E84A2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8" y="3018"/>
              <a:ext cx="272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24979" name="Text Box 19">
              <a:extLst>
                <a:ext uri="{FF2B5EF4-FFF2-40B4-BE49-F238E27FC236}">
                  <a16:creationId xmlns:a16="http://schemas.microsoft.com/office/drawing/2014/main" id="{03CBDC93-8191-452A-B277-DC340C6EDA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4" y="2840"/>
              <a:ext cx="43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400">
                  <a:latin typeface="Garamond" panose="02020404030301010803" pitchFamily="18" charset="0"/>
                </a:rPr>
                <a:t>t horas</a:t>
              </a:r>
            </a:p>
          </p:txBody>
        </p:sp>
        <p:sp>
          <p:nvSpPr>
            <p:cNvPr id="424980" name="Text Box 20">
              <a:extLst>
                <a:ext uri="{FF2B5EF4-FFF2-40B4-BE49-F238E27FC236}">
                  <a16:creationId xmlns:a16="http://schemas.microsoft.com/office/drawing/2014/main" id="{E25A1A2F-5647-40B2-AF01-545AB99886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4" y="2840"/>
              <a:ext cx="43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400">
                  <a:latin typeface="Garamond" panose="02020404030301010803" pitchFamily="18" charset="0"/>
                </a:rPr>
                <a:t>t horas</a:t>
              </a:r>
            </a:p>
          </p:txBody>
        </p:sp>
        <p:sp>
          <p:nvSpPr>
            <p:cNvPr id="424981" name="Text Box 21">
              <a:extLst>
                <a:ext uri="{FF2B5EF4-FFF2-40B4-BE49-F238E27FC236}">
                  <a16:creationId xmlns:a16="http://schemas.microsoft.com/office/drawing/2014/main" id="{1905DB02-47B3-4A81-AAB9-4A2741AD89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82" y="2840"/>
              <a:ext cx="43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400">
                  <a:latin typeface="Garamond" panose="02020404030301010803" pitchFamily="18" charset="0"/>
                </a:rPr>
                <a:t>t horas</a:t>
              </a:r>
            </a:p>
          </p:txBody>
        </p:sp>
        <p:sp>
          <p:nvSpPr>
            <p:cNvPr id="424982" name="Text Box 22">
              <a:extLst>
                <a:ext uri="{FF2B5EF4-FFF2-40B4-BE49-F238E27FC236}">
                  <a16:creationId xmlns:a16="http://schemas.microsoft.com/office/drawing/2014/main" id="{2133459E-EB5F-454B-805F-1A746A4AC7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1" y="2840"/>
              <a:ext cx="43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400">
                  <a:latin typeface="Garamond" panose="02020404030301010803" pitchFamily="18" charset="0"/>
                </a:rPr>
                <a:t>t horas</a:t>
              </a:r>
            </a:p>
          </p:txBody>
        </p:sp>
        <p:sp>
          <p:nvSpPr>
            <p:cNvPr id="424983" name="Text Box 23">
              <a:extLst>
                <a:ext uri="{FF2B5EF4-FFF2-40B4-BE49-F238E27FC236}">
                  <a16:creationId xmlns:a16="http://schemas.microsoft.com/office/drawing/2014/main" id="{AF8EBD1B-3518-4DF9-9DFE-9995AB9905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83" y="2840"/>
              <a:ext cx="43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400">
                  <a:latin typeface="Garamond" panose="02020404030301010803" pitchFamily="18" charset="0"/>
                </a:rPr>
                <a:t>t horas</a:t>
              </a:r>
            </a:p>
          </p:txBody>
        </p:sp>
        <p:sp>
          <p:nvSpPr>
            <p:cNvPr id="424984" name="Text Box 24">
              <a:extLst>
                <a:ext uri="{FF2B5EF4-FFF2-40B4-BE49-F238E27FC236}">
                  <a16:creationId xmlns:a16="http://schemas.microsoft.com/office/drawing/2014/main" id="{F0A01A81-2CE3-415E-8140-BB41F1C695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4" y="1434"/>
              <a:ext cx="610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pt-BR" altLang="pt-BR" sz="1400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anose="02020404030301010803" pitchFamily="18" charset="0"/>
                </a:rPr>
                <a:t>t</a:t>
              </a:r>
              <a:r>
                <a:rPr lang="pt-BR" altLang="pt-BR" sz="1400" baseline="-25000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anose="02020404030301010803" pitchFamily="18" charset="0"/>
                </a:rPr>
                <a:t>d</a:t>
              </a:r>
              <a:r>
                <a:rPr lang="pt-BR" altLang="pt-BR" sz="1400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anose="02020404030301010803" pitchFamily="18" charset="0"/>
                </a:rPr>
                <a:t> minutos</a:t>
              </a:r>
            </a:p>
            <a:p>
              <a:pPr algn="ctr"/>
              <a:r>
                <a:rPr lang="pt-BR" altLang="pt-BR" sz="1400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anose="02020404030301010803" pitchFamily="18" charset="0"/>
                </a:rPr>
                <a:t>Q</a:t>
              </a:r>
              <a:r>
                <a:rPr lang="pt-BR" altLang="pt-BR" sz="1400" baseline="-25000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anose="02020404030301010803" pitchFamily="18" charset="0"/>
                </a:rPr>
                <a:t>af</a:t>
              </a:r>
              <a:r>
                <a:rPr lang="pt-BR" altLang="pt-BR" sz="1400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anose="02020404030301010803" pitchFamily="18" charset="0"/>
                </a:rPr>
                <a:t> l/s</a:t>
              </a:r>
            </a:p>
          </p:txBody>
        </p:sp>
        <p:cxnSp>
          <p:nvCxnSpPr>
            <p:cNvPr id="424985" name="AutoShape 25">
              <a:extLst>
                <a:ext uri="{FF2B5EF4-FFF2-40B4-BE49-F238E27FC236}">
                  <a16:creationId xmlns:a16="http://schemas.microsoft.com/office/drawing/2014/main" id="{4955C5A9-8797-4C78-8252-89477BACA143}"/>
                </a:ext>
              </a:extLst>
            </p:cNvPr>
            <p:cNvCxnSpPr>
              <a:cxnSpLocks noChangeShapeType="1"/>
              <a:stCxn id="424984" idx="1"/>
              <a:endCxn id="424966" idx="0"/>
            </p:cNvCxnSpPr>
            <p:nvPr/>
          </p:nvCxnSpPr>
          <p:spPr bwMode="auto">
            <a:xfrm rot="10800000" flipV="1">
              <a:off x="317" y="1506"/>
              <a:ext cx="984" cy="191"/>
            </a:xfrm>
            <a:prstGeom prst="curvedConnector2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4986" name="AutoShape 26">
              <a:extLst>
                <a:ext uri="{FF2B5EF4-FFF2-40B4-BE49-F238E27FC236}">
                  <a16:creationId xmlns:a16="http://schemas.microsoft.com/office/drawing/2014/main" id="{71062897-22F4-40FD-99E6-8E89F41F6B3A}"/>
                </a:ext>
              </a:extLst>
            </p:cNvPr>
            <p:cNvCxnSpPr>
              <a:cxnSpLocks noChangeShapeType="1"/>
              <a:stCxn id="424984" idx="1"/>
              <a:endCxn id="424967" idx="0"/>
            </p:cNvCxnSpPr>
            <p:nvPr/>
          </p:nvCxnSpPr>
          <p:spPr bwMode="auto">
            <a:xfrm rot="10800000" flipV="1">
              <a:off x="825" y="1506"/>
              <a:ext cx="476" cy="191"/>
            </a:xfrm>
            <a:prstGeom prst="curvedConnector2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4987" name="AutoShape 27">
              <a:extLst>
                <a:ext uri="{FF2B5EF4-FFF2-40B4-BE49-F238E27FC236}">
                  <a16:creationId xmlns:a16="http://schemas.microsoft.com/office/drawing/2014/main" id="{97D1E384-C78A-480E-B2AB-D5E024DC0B77}"/>
                </a:ext>
              </a:extLst>
            </p:cNvPr>
            <p:cNvCxnSpPr>
              <a:cxnSpLocks noChangeShapeType="1"/>
              <a:stCxn id="424984" idx="1"/>
              <a:endCxn id="424968" idx="0"/>
            </p:cNvCxnSpPr>
            <p:nvPr/>
          </p:nvCxnSpPr>
          <p:spPr bwMode="auto">
            <a:xfrm rot="10800000" flipH="1" flipV="1">
              <a:off x="1301" y="1506"/>
              <a:ext cx="28" cy="191"/>
            </a:xfrm>
            <a:prstGeom prst="curvedConnector4">
              <a:avLst>
                <a:gd name="adj1" fmla="val -306384"/>
                <a:gd name="adj2" fmla="val 88236"/>
              </a:avLst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4988" name="AutoShape 28">
              <a:extLst>
                <a:ext uri="{FF2B5EF4-FFF2-40B4-BE49-F238E27FC236}">
                  <a16:creationId xmlns:a16="http://schemas.microsoft.com/office/drawing/2014/main" id="{0BEE1E79-22B1-448C-BDA4-B948D9136022}"/>
                </a:ext>
              </a:extLst>
            </p:cNvPr>
            <p:cNvCxnSpPr>
              <a:cxnSpLocks noChangeShapeType="1"/>
              <a:stCxn id="424984" idx="3"/>
              <a:endCxn id="424969" idx="0"/>
            </p:cNvCxnSpPr>
            <p:nvPr/>
          </p:nvCxnSpPr>
          <p:spPr bwMode="auto">
            <a:xfrm flipH="1">
              <a:off x="1837" y="1506"/>
              <a:ext cx="61" cy="191"/>
            </a:xfrm>
            <a:prstGeom prst="curvedConnector4">
              <a:avLst>
                <a:gd name="adj1" fmla="val -138463"/>
                <a:gd name="adj2" fmla="val 87940"/>
              </a:avLst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4989" name="AutoShape 29">
              <a:extLst>
                <a:ext uri="{FF2B5EF4-FFF2-40B4-BE49-F238E27FC236}">
                  <a16:creationId xmlns:a16="http://schemas.microsoft.com/office/drawing/2014/main" id="{E383DC42-5E8A-45D8-88C7-4C3976E2CA4E}"/>
                </a:ext>
              </a:extLst>
            </p:cNvPr>
            <p:cNvCxnSpPr>
              <a:cxnSpLocks noChangeShapeType="1"/>
              <a:stCxn id="424984" idx="3"/>
              <a:endCxn id="424970" idx="0"/>
            </p:cNvCxnSpPr>
            <p:nvPr/>
          </p:nvCxnSpPr>
          <p:spPr bwMode="auto">
            <a:xfrm>
              <a:off x="1898" y="1506"/>
              <a:ext cx="447" cy="191"/>
            </a:xfrm>
            <a:prstGeom prst="curvedConnector2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4990" name="AutoShape 30">
              <a:extLst>
                <a:ext uri="{FF2B5EF4-FFF2-40B4-BE49-F238E27FC236}">
                  <a16:creationId xmlns:a16="http://schemas.microsoft.com/office/drawing/2014/main" id="{DB34A898-626F-45D8-999E-D48D2C459512}"/>
                </a:ext>
              </a:extLst>
            </p:cNvPr>
            <p:cNvCxnSpPr>
              <a:cxnSpLocks noChangeShapeType="1"/>
              <a:stCxn id="424984" idx="3"/>
              <a:endCxn id="424977" idx="0"/>
            </p:cNvCxnSpPr>
            <p:nvPr/>
          </p:nvCxnSpPr>
          <p:spPr bwMode="auto">
            <a:xfrm>
              <a:off x="1898" y="1506"/>
              <a:ext cx="955" cy="191"/>
            </a:xfrm>
            <a:prstGeom prst="curvedConnector2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24991" name="Rectangle 31">
              <a:extLst>
                <a:ext uri="{FF2B5EF4-FFF2-40B4-BE49-F238E27FC236}">
                  <a16:creationId xmlns:a16="http://schemas.microsoft.com/office/drawing/2014/main" id="{B2917A48-D64F-4E04-BF6D-95D0BABD61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" y="2693"/>
              <a:ext cx="2634" cy="152"/>
            </a:xfrm>
            <a:prstGeom prst="rect">
              <a:avLst/>
            </a:prstGeom>
            <a:solidFill>
              <a:schemeClr val="folHlink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24992" name="Text Box 32">
              <a:extLst>
                <a:ext uri="{FF2B5EF4-FFF2-40B4-BE49-F238E27FC236}">
                  <a16:creationId xmlns:a16="http://schemas.microsoft.com/office/drawing/2014/main" id="{6B592D59-2B6B-4247-B0B7-4C8EC7F835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6" y="2226"/>
              <a:ext cx="896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pt-BR" altLang="pt-BR" sz="1400" b="0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anose="02020404030301010803" pitchFamily="18" charset="0"/>
                </a:rPr>
                <a:t>Vazão equalizada </a:t>
              </a:r>
            </a:p>
            <a:p>
              <a:pPr algn="ctr"/>
              <a:r>
                <a:rPr lang="pt-BR" altLang="pt-BR" sz="1400" b="0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anose="02020404030301010803" pitchFamily="18" charset="0"/>
                </a:rPr>
                <a:t>de alimentação !!!</a:t>
              </a:r>
            </a:p>
          </p:txBody>
        </p:sp>
        <p:cxnSp>
          <p:nvCxnSpPr>
            <p:cNvPr id="424993" name="AutoShape 33">
              <a:extLst>
                <a:ext uri="{FF2B5EF4-FFF2-40B4-BE49-F238E27FC236}">
                  <a16:creationId xmlns:a16="http://schemas.microsoft.com/office/drawing/2014/main" id="{4E7409E0-D1C3-406B-AD9E-55688A9A8456}"/>
                </a:ext>
              </a:extLst>
            </p:cNvPr>
            <p:cNvCxnSpPr>
              <a:cxnSpLocks noChangeShapeType="1"/>
              <a:stCxn id="424992" idx="2"/>
              <a:endCxn id="424991" idx="0"/>
            </p:cNvCxnSpPr>
            <p:nvPr/>
          </p:nvCxnSpPr>
          <p:spPr bwMode="auto">
            <a:xfrm rot="5400000">
              <a:off x="1778" y="2297"/>
              <a:ext cx="236" cy="555"/>
            </a:xfrm>
            <a:prstGeom prst="curvedConnector3">
              <a:avLst>
                <a:gd name="adj1" fmla="val 50000"/>
              </a:avLst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424994" name="Rectangle 34">
            <a:extLst>
              <a:ext uri="{FF2B5EF4-FFF2-40B4-BE49-F238E27FC236}">
                <a16:creationId xmlns:a16="http://schemas.microsoft.com/office/drawing/2014/main" id="{99735D05-2F06-4514-BE0A-7777DC182F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Ctr="1"/>
          <a:lstStyle/>
          <a:p>
            <a:r>
              <a:rPr lang="pt-BR" altLang="pt-BR" sz="4000"/>
              <a:t>DIMENSIONAMENTO DOS ADENSADORES MECÂNICOS</a:t>
            </a:r>
          </a:p>
        </p:txBody>
      </p:sp>
      <p:sp>
        <p:nvSpPr>
          <p:cNvPr id="424996" name="Text Box 36">
            <a:extLst>
              <a:ext uri="{FF2B5EF4-FFF2-40B4-BE49-F238E27FC236}">
                <a16:creationId xmlns:a16="http://schemas.microsoft.com/office/drawing/2014/main" id="{A46EEB19-BE6B-41C2-85E6-4815984123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797425"/>
            <a:ext cx="8424862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</a:pPr>
            <a:r>
              <a:rPr lang="pt-BR" altLang="pt-BR" sz="28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Cálculo do número de máquinas</a:t>
            </a:r>
          </a:p>
        </p:txBody>
      </p:sp>
      <p:graphicFrame>
        <p:nvGraphicFramePr>
          <p:cNvPr id="424999" name="Object 39">
            <a:extLst>
              <a:ext uri="{FF2B5EF4-FFF2-40B4-BE49-F238E27FC236}">
                <a16:creationId xmlns:a16="http://schemas.microsoft.com/office/drawing/2014/main" id="{39D952F4-100D-4086-9303-7BA12369AE17}"/>
              </a:ext>
            </a:extLst>
          </p:cNvPr>
          <p:cNvGraphicFramePr>
            <a:graphicFrameLocks noChangeAspect="1"/>
          </p:cNvGraphicFramePr>
          <p:nvPr>
            <p:ph idx="1"/>
          </p:nvPr>
        </p:nvGraphicFramePr>
        <p:xfrm>
          <a:off x="2851150" y="5534025"/>
          <a:ext cx="3363913" cy="925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5002" name="Equation" r:id="rId4" imgW="4292280" imgH="1180800" progId="Equation.3">
                  <p:embed/>
                </p:oleObj>
              </mc:Choice>
              <mc:Fallback>
                <p:oleObj name="Equation" r:id="rId4" imgW="4292280" imgH="1180800" progId="Equation.3">
                  <p:embed/>
                  <p:pic>
                    <p:nvPicPr>
                      <p:cNvPr id="0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1150" y="5534025"/>
                        <a:ext cx="3363913" cy="925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5000" name="Text Box 40">
            <a:extLst>
              <a:ext uri="{FF2B5EF4-FFF2-40B4-BE49-F238E27FC236}">
                <a16:creationId xmlns:a16="http://schemas.microsoft.com/office/drawing/2014/main" id="{EE7955FD-CF4F-4F42-9DEB-006F1D1450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2276475"/>
            <a:ext cx="3887788" cy="216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</a:pPr>
            <a:r>
              <a:rPr lang="pt-BR" altLang="pt-BR" sz="28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Deverão ser adotados 04 equipamentos (3O+1R)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</a:pPr>
            <a:endParaRPr lang="pt-BR" altLang="pt-BR" sz="28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0" name="Picture 2">
            <a:extLst>
              <a:ext uri="{FF2B5EF4-FFF2-40B4-BE49-F238E27FC236}">
                <a16:creationId xmlns:a16="http://schemas.microsoft.com/office/drawing/2014/main" id="{11909B2D-2441-4B3B-A1AE-4A56C505F0C3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1971" name="Rectangle 3">
            <a:extLst>
              <a:ext uri="{FF2B5EF4-FFF2-40B4-BE49-F238E27FC236}">
                <a16:creationId xmlns:a16="http://schemas.microsoft.com/office/drawing/2014/main" id="{0875C753-280F-44B3-AB7D-9E285EF189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131763"/>
            <a:ext cx="8785225" cy="1655762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Ctr="1"/>
          <a:lstStyle/>
          <a:p>
            <a:r>
              <a:rPr lang="pt-BR" altLang="pt-BR" sz="3600"/>
              <a:t>CONCEPÇÃO DO SISTEMA DE RECUPERAÇÃO DE ÁGUA DE LAVAGEM</a:t>
            </a:r>
          </a:p>
        </p:txBody>
      </p:sp>
      <p:graphicFrame>
        <p:nvGraphicFramePr>
          <p:cNvPr id="212003" name="Object 35">
            <a:extLst>
              <a:ext uri="{FF2B5EF4-FFF2-40B4-BE49-F238E27FC236}">
                <a16:creationId xmlns:a16="http://schemas.microsoft.com/office/drawing/2014/main" id="{7F486E5F-FD55-4D18-B981-0197925FA71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71550" y="1989138"/>
          <a:ext cx="21844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018" name="Equation" r:id="rId4" imgW="2184120" imgH="507960" progId="Equation.3">
                  <p:embed/>
                </p:oleObj>
              </mc:Choice>
              <mc:Fallback>
                <p:oleObj name="Equation" r:id="rId4" imgW="2184120" imgH="507960" progId="Equation.3">
                  <p:embed/>
                  <p:pic>
                    <p:nvPicPr>
                      <p:cNvPr id="0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550" y="1989138"/>
                        <a:ext cx="2184400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2004" name="Object 36">
            <a:extLst>
              <a:ext uri="{FF2B5EF4-FFF2-40B4-BE49-F238E27FC236}">
                <a16:creationId xmlns:a16="http://schemas.microsoft.com/office/drawing/2014/main" id="{D0BD9233-9942-4E1E-894E-3843040531A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56100" y="1989138"/>
          <a:ext cx="4191000" cy="102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019" name="Equation" r:id="rId6" imgW="4190760" imgH="1028520" progId="Equation.3">
                  <p:embed/>
                </p:oleObj>
              </mc:Choice>
              <mc:Fallback>
                <p:oleObj name="Equation" r:id="rId6" imgW="4190760" imgH="1028520" progId="Equation.3">
                  <p:embed/>
                  <p:pic>
                    <p:nvPicPr>
                      <p:cNvPr id="0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6100" y="1989138"/>
                        <a:ext cx="4191000" cy="1028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12010" name="Group 42">
            <a:extLst>
              <a:ext uri="{FF2B5EF4-FFF2-40B4-BE49-F238E27FC236}">
                <a16:creationId xmlns:a16="http://schemas.microsoft.com/office/drawing/2014/main" id="{DEFD4961-0437-4F19-AE2F-42A477D3274C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679700"/>
            <a:ext cx="5345112" cy="3197225"/>
            <a:chOff x="1202" y="2069"/>
            <a:chExt cx="3367" cy="2014"/>
          </a:xfrm>
        </p:grpSpPr>
        <p:sp>
          <p:nvSpPr>
            <p:cNvPr id="211974" name="Line 6">
              <a:extLst>
                <a:ext uri="{FF2B5EF4-FFF2-40B4-BE49-F238E27FC236}">
                  <a16:creationId xmlns:a16="http://schemas.microsoft.com/office/drawing/2014/main" id="{4E7257D5-0E35-4DDB-BA4A-6DCE63B9E3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2" y="3721"/>
              <a:ext cx="3367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1975" name="Line 7">
              <a:extLst>
                <a:ext uri="{FF2B5EF4-FFF2-40B4-BE49-F238E27FC236}">
                  <a16:creationId xmlns:a16="http://schemas.microsoft.com/office/drawing/2014/main" id="{4403800D-7848-45B8-9732-CDC8D5BEC2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21" y="2290"/>
              <a:ext cx="0" cy="1555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1976" name="Rectangle 8">
              <a:extLst>
                <a:ext uri="{FF2B5EF4-FFF2-40B4-BE49-F238E27FC236}">
                  <a16:creationId xmlns:a16="http://schemas.microsoft.com/office/drawing/2014/main" id="{0FEE4D42-0C20-4CDA-9B21-DC0DD34229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8" y="2448"/>
              <a:ext cx="177" cy="1273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1977" name="Rectangle 9">
              <a:extLst>
                <a:ext uri="{FF2B5EF4-FFF2-40B4-BE49-F238E27FC236}">
                  <a16:creationId xmlns:a16="http://schemas.microsoft.com/office/drawing/2014/main" id="{B8F57D8E-045D-422E-B3DC-0B3B10C8F1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9" y="2448"/>
              <a:ext cx="177" cy="1273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1978" name="Rectangle 10">
              <a:extLst>
                <a:ext uri="{FF2B5EF4-FFF2-40B4-BE49-F238E27FC236}">
                  <a16:creationId xmlns:a16="http://schemas.microsoft.com/office/drawing/2014/main" id="{2C03118E-4F04-46F5-B887-12958C519E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5" y="2448"/>
              <a:ext cx="177" cy="1273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1979" name="Rectangle 11">
              <a:extLst>
                <a:ext uri="{FF2B5EF4-FFF2-40B4-BE49-F238E27FC236}">
                  <a16:creationId xmlns:a16="http://schemas.microsoft.com/office/drawing/2014/main" id="{3C4E31C2-B35C-4AF9-A9E5-916A0DD9B2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6" y="2448"/>
              <a:ext cx="177" cy="1273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1980" name="Rectangle 12">
              <a:extLst>
                <a:ext uri="{FF2B5EF4-FFF2-40B4-BE49-F238E27FC236}">
                  <a16:creationId xmlns:a16="http://schemas.microsoft.com/office/drawing/2014/main" id="{39E32E0F-8E8F-43A9-A20B-5B5D94F11A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7" y="2448"/>
              <a:ext cx="177" cy="1273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1981" name="Line 13">
              <a:extLst>
                <a:ext uri="{FF2B5EF4-FFF2-40B4-BE49-F238E27FC236}">
                  <a16:creationId xmlns:a16="http://schemas.microsoft.com/office/drawing/2014/main" id="{62295AB0-9756-487C-95E2-7B0B6AA28F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21" y="3861"/>
              <a:ext cx="0" cy="1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1982" name="Line 14">
              <a:extLst>
                <a:ext uri="{FF2B5EF4-FFF2-40B4-BE49-F238E27FC236}">
                  <a16:creationId xmlns:a16="http://schemas.microsoft.com/office/drawing/2014/main" id="{1CC9A580-4300-4CB5-81EC-3CE7CE1F83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84" y="3838"/>
              <a:ext cx="0" cy="1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1983" name="Line 15">
              <a:extLst>
                <a:ext uri="{FF2B5EF4-FFF2-40B4-BE49-F238E27FC236}">
                  <a16:creationId xmlns:a16="http://schemas.microsoft.com/office/drawing/2014/main" id="{2FF6C440-4EE6-47F8-848A-2124168A6A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49" y="3842"/>
              <a:ext cx="0" cy="1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1984" name="Line 16">
              <a:extLst>
                <a:ext uri="{FF2B5EF4-FFF2-40B4-BE49-F238E27FC236}">
                  <a16:creationId xmlns:a16="http://schemas.microsoft.com/office/drawing/2014/main" id="{DE4E5918-1A1B-42A8-8A09-CF636EE808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10" y="3838"/>
              <a:ext cx="0" cy="1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1985" name="Line 17">
              <a:extLst>
                <a:ext uri="{FF2B5EF4-FFF2-40B4-BE49-F238E27FC236}">
                  <a16:creationId xmlns:a16="http://schemas.microsoft.com/office/drawing/2014/main" id="{4905E3DB-199C-4C89-82D7-B0B6541F2D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71" y="3842"/>
              <a:ext cx="0" cy="1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1986" name="Line 18">
              <a:extLst>
                <a:ext uri="{FF2B5EF4-FFF2-40B4-BE49-F238E27FC236}">
                  <a16:creationId xmlns:a16="http://schemas.microsoft.com/office/drawing/2014/main" id="{B8B4FAD2-4067-4748-A3EC-015BE45682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32" y="3845"/>
              <a:ext cx="0" cy="1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1987" name="Rectangle 19">
              <a:extLst>
                <a:ext uri="{FF2B5EF4-FFF2-40B4-BE49-F238E27FC236}">
                  <a16:creationId xmlns:a16="http://schemas.microsoft.com/office/drawing/2014/main" id="{52C208EF-7010-41D4-8B54-4CD17521D9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8" y="2448"/>
              <a:ext cx="177" cy="1273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1988" name="Line 20">
              <a:extLst>
                <a:ext uri="{FF2B5EF4-FFF2-40B4-BE49-F238E27FC236}">
                  <a16:creationId xmlns:a16="http://schemas.microsoft.com/office/drawing/2014/main" id="{46D14AE6-80D6-4E46-BA01-637D289E40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61" y="3918"/>
              <a:ext cx="301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1989" name="Text Box 21">
              <a:extLst>
                <a:ext uri="{FF2B5EF4-FFF2-40B4-BE49-F238E27FC236}">
                  <a16:creationId xmlns:a16="http://schemas.microsoft.com/office/drawing/2014/main" id="{C974B604-5D0E-47CF-9AB7-345457A703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18" y="3905"/>
              <a:ext cx="407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Garamond" panose="02020404030301010803" pitchFamily="18" charset="0"/>
                </a:rPr>
                <a:t>4 horas</a:t>
              </a:r>
            </a:p>
          </p:txBody>
        </p:sp>
        <p:sp>
          <p:nvSpPr>
            <p:cNvPr id="211990" name="Text Box 22">
              <a:extLst>
                <a:ext uri="{FF2B5EF4-FFF2-40B4-BE49-F238E27FC236}">
                  <a16:creationId xmlns:a16="http://schemas.microsoft.com/office/drawing/2014/main" id="{AF95B443-7219-4C71-BD70-AC253B6634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70" y="3910"/>
              <a:ext cx="40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Garamond" panose="02020404030301010803" pitchFamily="18" charset="0"/>
                </a:rPr>
                <a:t>4 horas</a:t>
              </a:r>
            </a:p>
          </p:txBody>
        </p:sp>
        <p:sp>
          <p:nvSpPr>
            <p:cNvPr id="211991" name="Text Box 23">
              <a:extLst>
                <a:ext uri="{FF2B5EF4-FFF2-40B4-BE49-F238E27FC236}">
                  <a16:creationId xmlns:a16="http://schemas.microsoft.com/office/drawing/2014/main" id="{C539EBD7-F444-4345-9A7D-5127DA0C35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93" y="3910"/>
              <a:ext cx="40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Garamond" panose="02020404030301010803" pitchFamily="18" charset="0"/>
                </a:rPr>
                <a:t>4 horas</a:t>
              </a:r>
            </a:p>
          </p:txBody>
        </p:sp>
        <p:sp>
          <p:nvSpPr>
            <p:cNvPr id="211992" name="Text Box 24">
              <a:extLst>
                <a:ext uri="{FF2B5EF4-FFF2-40B4-BE49-F238E27FC236}">
                  <a16:creationId xmlns:a16="http://schemas.microsoft.com/office/drawing/2014/main" id="{F7489A53-F6E3-4E04-91E3-97C07B7334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82" y="3910"/>
              <a:ext cx="40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Garamond" panose="02020404030301010803" pitchFamily="18" charset="0"/>
                </a:rPr>
                <a:t>4 horas</a:t>
              </a:r>
            </a:p>
          </p:txBody>
        </p:sp>
        <p:sp>
          <p:nvSpPr>
            <p:cNvPr id="211993" name="Text Box 25">
              <a:extLst>
                <a:ext uri="{FF2B5EF4-FFF2-40B4-BE49-F238E27FC236}">
                  <a16:creationId xmlns:a16="http://schemas.microsoft.com/office/drawing/2014/main" id="{9FC80715-A07A-4780-A8EE-6D0D70541E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2" y="3910"/>
              <a:ext cx="40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Garamond" panose="02020404030301010803" pitchFamily="18" charset="0"/>
                </a:rPr>
                <a:t>4 horas</a:t>
              </a:r>
            </a:p>
          </p:txBody>
        </p:sp>
        <p:sp>
          <p:nvSpPr>
            <p:cNvPr id="211994" name="Text Box 26">
              <a:extLst>
                <a:ext uri="{FF2B5EF4-FFF2-40B4-BE49-F238E27FC236}">
                  <a16:creationId xmlns:a16="http://schemas.microsoft.com/office/drawing/2014/main" id="{8C7561E2-27C6-41CA-8A60-51ACC6C233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13" y="2069"/>
              <a:ext cx="56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anose="02020404030301010803" pitchFamily="18" charset="0"/>
                </a:rPr>
                <a:t>20 minutos</a:t>
              </a:r>
            </a:p>
            <a:p>
              <a:r>
                <a:rPr lang="pt-BR" altLang="pt-BR" sz="1200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anose="02020404030301010803" pitchFamily="18" charset="0"/>
                </a:rPr>
                <a:t>163,33 l/s</a:t>
              </a:r>
            </a:p>
          </p:txBody>
        </p:sp>
        <p:cxnSp>
          <p:nvCxnSpPr>
            <p:cNvPr id="211995" name="AutoShape 27">
              <a:extLst>
                <a:ext uri="{FF2B5EF4-FFF2-40B4-BE49-F238E27FC236}">
                  <a16:creationId xmlns:a16="http://schemas.microsoft.com/office/drawing/2014/main" id="{D735B0B5-EE62-46A6-A427-9D503F2F571B}"/>
                </a:ext>
              </a:extLst>
            </p:cNvPr>
            <p:cNvCxnSpPr>
              <a:cxnSpLocks noChangeShapeType="1"/>
              <a:stCxn id="211994" idx="1"/>
              <a:endCxn id="211976" idx="0"/>
            </p:cNvCxnSpPr>
            <p:nvPr/>
          </p:nvCxnSpPr>
          <p:spPr bwMode="auto">
            <a:xfrm rot="10800000" flipV="1">
              <a:off x="1327" y="2213"/>
              <a:ext cx="1086" cy="235"/>
            </a:xfrm>
            <a:prstGeom prst="curvedConnector2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1996" name="AutoShape 28">
              <a:extLst>
                <a:ext uri="{FF2B5EF4-FFF2-40B4-BE49-F238E27FC236}">
                  <a16:creationId xmlns:a16="http://schemas.microsoft.com/office/drawing/2014/main" id="{67B91B1F-5A0A-4C12-9B8C-7C4A997A45DA}"/>
                </a:ext>
              </a:extLst>
            </p:cNvPr>
            <p:cNvCxnSpPr>
              <a:cxnSpLocks noChangeShapeType="1"/>
              <a:stCxn id="211994" idx="1"/>
              <a:endCxn id="211977" idx="0"/>
            </p:cNvCxnSpPr>
            <p:nvPr/>
          </p:nvCxnSpPr>
          <p:spPr bwMode="auto">
            <a:xfrm rot="10800000" flipV="1">
              <a:off x="1888" y="2213"/>
              <a:ext cx="525" cy="235"/>
            </a:xfrm>
            <a:prstGeom prst="curvedConnector2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1997" name="AutoShape 29">
              <a:extLst>
                <a:ext uri="{FF2B5EF4-FFF2-40B4-BE49-F238E27FC236}">
                  <a16:creationId xmlns:a16="http://schemas.microsoft.com/office/drawing/2014/main" id="{4F07213D-1DF5-45EE-A4BF-53559DC67A19}"/>
                </a:ext>
              </a:extLst>
            </p:cNvPr>
            <p:cNvCxnSpPr>
              <a:cxnSpLocks noChangeShapeType="1"/>
              <a:stCxn id="211994" idx="1"/>
              <a:endCxn id="211978" idx="0"/>
            </p:cNvCxnSpPr>
            <p:nvPr/>
          </p:nvCxnSpPr>
          <p:spPr bwMode="auto">
            <a:xfrm rot="10800000" flipH="1" flipV="1">
              <a:off x="2413" y="2213"/>
              <a:ext cx="31" cy="235"/>
            </a:xfrm>
            <a:prstGeom prst="curvedConnector4">
              <a:avLst>
                <a:gd name="adj1" fmla="val -464514"/>
                <a:gd name="adj2" fmla="val 80852"/>
              </a:avLst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1998" name="AutoShape 30">
              <a:extLst>
                <a:ext uri="{FF2B5EF4-FFF2-40B4-BE49-F238E27FC236}">
                  <a16:creationId xmlns:a16="http://schemas.microsoft.com/office/drawing/2014/main" id="{937BF45F-8CFB-47A8-A14C-C33B93CC8E5D}"/>
                </a:ext>
              </a:extLst>
            </p:cNvPr>
            <p:cNvCxnSpPr>
              <a:cxnSpLocks noChangeShapeType="1"/>
              <a:stCxn id="211994" idx="3"/>
              <a:endCxn id="211979" idx="0"/>
            </p:cNvCxnSpPr>
            <p:nvPr/>
          </p:nvCxnSpPr>
          <p:spPr bwMode="auto">
            <a:xfrm>
              <a:off x="2977" y="2213"/>
              <a:ext cx="28" cy="235"/>
            </a:xfrm>
            <a:prstGeom prst="curvedConnector2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1999" name="AutoShape 31">
              <a:extLst>
                <a:ext uri="{FF2B5EF4-FFF2-40B4-BE49-F238E27FC236}">
                  <a16:creationId xmlns:a16="http://schemas.microsoft.com/office/drawing/2014/main" id="{04D1523B-5FB2-40AE-B698-525E68E659BA}"/>
                </a:ext>
              </a:extLst>
            </p:cNvPr>
            <p:cNvCxnSpPr>
              <a:cxnSpLocks noChangeShapeType="1"/>
              <a:stCxn id="211994" idx="3"/>
              <a:endCxn id="211980" idx="0"/>
            </p:cNvCxnSpPr>
            <p:nvPr/>
          </p:nvCxnSpPr>
          <p:spPr bwMode="auto">
            <a:xfrm>
              <a:off x="2977" y="2213"/>
              <a:ext cx="589" cy="235"/>
            </a:xfrm>
            <a:prstGeom prst="curvedConnector2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2000" name="AutoShape 32">
              <a:extLst>
                <a:ext uri="{FF2B5EF4-FFF2-40B4-BE49-F238E27FC236}">
                  <a16:creationId xmlns:a16="http://schemas.microsoft.com/office/drawing/2014/main" id="{FA4265E4-6E26-43D5-873B-1B712E4C77E3}"/>
                </a:ext>
              </a:extLst>
            </p:cNvPr>
            <p:cNvCxnSpPr>
              <a:cxnSpLocks noChangeShapeType="1"/>
              <a:stCxn id="211994" idx="3"/>
              <a:endCxn id="211987" idx="0"/>
            </p:cNvCxnSpPr>
            <p:nvPr/>
          </p:nvCxnSpPr>
          <p:spPr bwMode="auto">
            <a:xfrm>
              <a:off x="2977" y="2213"/>
              <a:ext cx="1150" cy="235"/>
            </a:xfrm>
            <a:prstGeom prst="curvedConnector2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12001" name="Rectangle 33">
              <a:extLst>
                <a:ext uri="{FF2B5EF4-FFF2-40B4-BE49-F238E27FC236}">
                  <a16:creationId xmlns:a16="http://schemas.microsoft.com/office/drawing/2014/main" id="{C252660D-234F-4D2E-A1A6-6BCB12D022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9" y="3556"/>
              <a:ext cx="408" cy="170"/>
            </a:xfrm>
            <a:prstGeom prst="rect">
              <a:avLst/>
            </a:prstGeom>
            <a:solidFill>
              <a:schemeClr val="folHlink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2005" name="Rectangle 37">
              <a:extLst>
                <a:ext uri="{FF2B5EF4-FFF2-40B4-BE49-F238E27FC236}">
                  <a16:creationId xmlns:a16="http://schemas.microsoft.com/office/drawing/2014/main" id="{248E929B-D8D9-47F5-ABA9-CBEB3ABE4E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0" y="3548"/>
              <a:ext cx="408" cy="170"/>
            </a:xfrm>
            <a:prstGeom prst="rect">
              <a:avLst/>
            </a:prstGeom>
            <a:solidFill>
              <a:schemeClr val="folHlink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2006" name="Rectangle 38">
              <a:extLst>
                <a:ext uri="{FF2B5EF4-FFF2-40B4-BE49-F238E27FC236}">
                  <a16:creationId xmlns:a16="http://schemas.microsoft.com/office/drawing/2014/main" id="{24BF2D51-09DD-4796-8998-6749277E22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4" y="3551"/>
              <a:ext cx="408" cy="170"/>
            </a:xfrm>
            <a:prstGeom prst="rect">
              <a:avLst/>
            </a:prstGeom>
            <a:solidFill>
              <a:schemeClr val="folHlink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2007" name="Rectangle 39">
              <a:extLst>
                <a:ext uri="{FF2B5EF4-FFF2-40B4-BE49-F238E27FC236}">
                  <a16:creationId xmlns:a16="http://schemas.microsoft.com/office/drawing/2014/main" id="{0A693D06-D9F0-44F8-BAA3-3897A0B8C3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6" y="3548"/>
              <a:ext cx="408" cy="170"/>
            </a:xfrm>
            <a:prstGeom prst="rect">
              <a:avLst/>
            </a:prstGeom>
            <a:solidFill>
              <a:schemeClr val="folHlink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2008" name="Rectangle 40">
              <a:extLst>
                <a:ext uri="{FF2B5EF4-FFF2-40B4-BE49-F238E27FC236}">
                  <a16:creationId xmlns:a16="http://schemas.microsoft.com/office/drawing/2014/main" id="{BF46A9F5-01B7-40B3-8381-8E2B3B0BD3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9" y="3548"/>
              <a:ext cx="408" cy="170"/>
            </a:xfrm>
            <a:prstGeom prst="rect">
              <a:avLst/>
            </a:prstGeom>
            <a:solidFill>
              <a:schemeClr val="folHlink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2009" name="Rectangle 41">
              <a:extLst>
                <a:ext uri="{FF2B5EF4-FFF2-40B4-BE49-F238E27FC236}">
                  <a16:creationId xmlns:a16="http://schemas.microsoft.com/office/drawing/2014/main" id="{4694CCF2-4B3A-48FC-AFCE-326DE0F298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1" y="3548"/>
              <a:ext cx="408" cy="170"/>
            </a:xfrm>
            <a:prstGeom prst="rect">
              <a:avLst/>
            </a:prstGeom>
            <a:solidFill>
              <a:schemeClr val="folHlink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graphicFrame>
        <p:nvGraphicFramePr>
          <p:cNvPr id="212011" name="Object 43">
            <a:extLst>
              <a:ext uri="{FF2B5EF4-FFF2-40B4-BE49-F238E27FC236}">
                <a16:creationId xmlns:a16="http://schemas.microsoft.com/office/drawing/2014/main" id="{F680CB5C-AFBA-4D1B-8F90-9667434816D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53163" y="3908425"/>
          <a:ext cx="23495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020" name="Equation" r:id="rId8" imgW="2349360" imgH="469800" progId="Equation.3">
                  <p:embed/>
                </p:oleObj>
              </mc:Choice>
              <mc:Fallback>
                <p:oleObj name="Equation" r:id="rId8" imgW="2349360" imgH="469800" progId="Equation.3">
                  <p:embed/>
                  <p:pic>
                    <p:nvPicPr>
                      <p:cNvPr id="0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53163" y="3908425"/>
                        <a:ext cx="2349500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2012" name="Oval 44">
            <a:extLst>
              <a:ext uri="{FF2B5EF4-FFF2-40B4-BE49-F238E27FC236}">
                <a16:creationId xmlns:a16="http://schemas.microsoft.com/office/drawing/2014/main" id="{93C2EFE7-4EFB-4DC7-A03A-8A98597FED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8813" y="3646488"/>
            <a:ext cx="3168650" cy="1008062"/>
          </a:xfrm>
          <a:prstGeom prst="ellipse">
            <a:avLst/>
          </a:prstGeom>
          <a:solidFill>
            <a:srgbClr val="F3FD33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cxnSp>
        <p:nvCxnSpPr>
          <p:cNvPr id="212013" name="AutoShape 45">
            <a:extLst>
              <a:ext uri="{FF2B5EF4-FFF2-40B4-BE49-F238E27FC236}">
                <a16:creationId xmlns:a16="http://schemas.microsoft.com/office/drawing/2014/main" id="{E62857DF-7BDD-4A65-90FA-9CB98961287B}"/>
              </a:ext>
            </a:extLst>
          </p:cNvPr>
          <p:cNvCxnSpPr>
            <a:cxnSpLocks noChangeShapeType="1"/>
            <a:stCxn id="0" idx="2"/>
            <a:endCxn id="212012" idx="0"/>
          </p:cNvCxnSpPr>
          <p:nvPr/>
        </p:nvCxnSpPr>
        <p:spPr bwMode="auto">
          <a:xfrm rot="16200000" flipH="1">
            <a:off x="6573044" y="2896394"/>
            <a:ext cx="628650" cy="871538"/>
          </a:xfrm>
          <a:prstGeom prst="curvedConnector3">
            <a:avLst>
              <a:gd name="adj1" fmla="val 50000"/>
            </a:avLst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2014" name="Rectangle 46">
            <a:extLst>
              <a:ext uri="{FF2B5EF4-FFF2-40B4-BE49-F238E27FC236}">
                <a16:creationId xmlns:a16="http://schemas.microsoft.com/office/drawing/2014/main" id="{78095B4D-FA4A-4547-9C23-602C560785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0900" y="5876925"/>
            <a:ext cx="5502275" cy="67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r>
              <a:rPr lang="pt-BR" altLang="pt-BR" sz="2800"/>
              <a:t>2 tanques de 250 m</a:t>
            </a:r>
            <a:r>
              <a:rPr lang="pt-BR" altLang="pt-BR" sz="2800" baseline="30000"/>
              <a:t>3</a:t>
            </a:r>
            <a:r>
              <a:rPr lang="pt-BR" altLang="pt-BR" sz="2800"/>
              <a:t> cada</a:t>
            </a:r>
          </a:p>
          <a:p>
            <a:endParaRPr lang="pt-BR" altLang="pt-BR" sz="2800"/>
          </a:p>
        </p:txBody>
      </p:sp>
    </p:spTree>
  </p:cSld>
  <p:clrMapOvr>
    <a:masterClrMapping/>
  </p:clrMapOvr>
  <p:transition/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938" name="Picture 2">
            <a:extLst>
              <a:ext uri="{FF2B5EF4-FFF2-40B4-BE49-F238E27FC236}">
                <a16:creationId xmlns:a16="http://schemas.microsoft.com/office/drawing/2014/main" id="{164ED4BE-91AF-493D-BC53-55B6BFB615F5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3939" name="Rectangle 3">
            <a:extLst>
              <a:ext uri="{FF2B5EF4-FFF2-40B4-BE49-F238E27FC236}">
                <a16:creationId xmlns:a16="http://schemas.microsoft.com/office/drawing/2014/main" id="{E12EFFFD-7085-414D-9A7D-64303DA92D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666750"/>
            <a:ext cx="8207375" cy="1106488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Ctr="1"/>
          <a:lstStyle/>
          <a:p>
            <a:r>
              <a:rPr lang="pt-BR" altLang="pt-BR" sz="4000"/>
              <a:t>CONCEPÇÃO DE SISTEMAS DE ADENSAMENTO PARA LODOS DE ETAs</a:t>
            </a:r>
          </a:p>
        </p:txBody>
      </p:sp>
      <p:sp>
        <p:nvSpPr>
          <p:cNvPr id="423940" name="AutoShape 4">
            <a:extLst>
              <a:ext uri="{FF2B5EF4-FFF2-40B4-BE49-F238E27FC236}">
                <a16:creationId xmlns:a16="http://schemas.microsoft.com/office/drawing/2014/main" id="{72504AC6-65A7-4A1A-A441-06029E668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063" y="2276475"/>
            <a:ext cx="2016125" cy="720725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 b="0"/>
              <a:t>Decantadores</a:t>
            </a:r>
          </a:p>
        </p:txBody>
      </p:sp>
      <p:sp>
        <p:nvSpPr>
          <p:cNvPr id="423941" name="AutoShape 5">
            <a:extLst>
              <a:ext uri="{FF2B5EF4-FFF2-40B4-BE49-F238E27FC236}">
                <a16:creationId xmlns:a16="http://schemas.microsoft.com/office/drawing/2014/main" id="{BD096266-308A-4116-99D0-D26E674ED3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3713" y="3141663"/>
            <a:ext cx="1290637" cy="433387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 b="0"/>
              <a:t>AD1</a:t>
            </a:r>
          </a:p>
        </p:txBody>
      </p:sp>
      <p:sp>
        <p:nvSpPr>
          <p:cNvPr id="423942" name="AutoShape 6">
            <a:extLst>
              <a:ext uri="{FF2B5EF4-FFF2-40B4-BE49-F238E27FC236}">
                <a16:creationId xmlns:a16="http://schemas.microsoft.com/office/drawing/2014/main" id="{F1062A84-D58A-4BE4-972E-72B761A655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4051300"/>
            <a:ext cx="3600450" cy="720725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 b="0"/>
              <a:t>Tanque de equalização de lodo</a:t>
            </a:r>
          </a:p>
        </p:txBody>
      </p:sp>
      <p:cxnSp>
        <p:nvCxnSpPr>
          <p:cNvPr id="423943" name="AutoShape 7">
            <a:extLst>
              <a:ext uri="{FF2B5EF4-FFF2-40B4-BE49-F238E27FC236}">
                <a16:creationId xmlns:a16="http://schemas.microsoft.com/office/drawing/2014/main" id="{EC43FBC1-8845-4136-8623-830B80FCBA81}"/>
              </a:ext>
            </a:extLst>
          </p:cNvPr>
          <p:cNvCxnSpPr>
            <a:cxnSpLocks noChangeShapeType="1"/>
            <a:stCxn id="423940" idx="3"/>
            <a:endCxn id="423942" idx="0"/>
          </p:cNvCxnSpPr>
          <p:nvPr/>
        </p:nvCxnSpPr>
        <p:spPr bwMode="auto">
          <a:xfrm rot="16200000" flipH="1">
            <a:off x="1343819" y="3325019"/>
            <a:ext cx="1054100" cy="398462"/>
          </a:xfrm>
          <a:prstGeom prst="bentConnector3">
            <a:avLst>
              <a:gd name="adj1" fmla="val 50000"/>
            </a:avLst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3944" name="AutoShape 8">
            <a:extLst>
              <a:ext uri="{FF2B5EF4-FFF2-40B4-BE49-F238E27FC236}">
                <a16:creationId xmlns:a16="http://schemas.microsoft.com/office/drawing/2014/main" id="{FD809F10-4C72-4726-B4BA-E2E62A655DBB}"/>
              </a:ext>
            </a:extLst>
          </p:cNvPr>
          <p:cNvCxnSpPr>
            <a:cxnSpLocks noChangeShapeType="1"/>
            <a:stCxn id="423942" idx="4"/>
            <a:endCxn id="423941" idx="2"/>
          </p:cNvCxnSpPr>
          <p:nvPr/>
        </p:nvCxnSpPr>
        <p:spPr bwMode="auto">
          <a:xfrm flipV="1">
            <a:off x="3600450" y="3413125"/>
            <a:ext cx="1973263" cy="1089025"/>
          </a:xfrm>
          <a:prstGeom prst="bentConnector3">
            <a:avLst>
              <a:gd name="adj1" fmla="val 54546"/>
            </a:avLst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23945" name="AutoShape 9">
            <a:extLst>
              <a:ext uri="{FF2B5EF4-FFF2-40B4-BE49-F238E27FC236}">
                <a16:creationId xmlns:a16="http://schemas.microsoft.com/office/drawing/2014/main" id="{4E0B1F5B-317E-49DC-8F45-0A8393BB01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5445125"/>
            <a:ext cx="2952750" cy="1009650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 b="0"/>
              <a:t>Tanque de equalização </a:t>
            </a:r>
          </a:p>
          <a:p>
            <a:pPr algn="ctr"/>
            <a:r>
              <a:rPr lang="pt-BR" altLang="pt-BR" b="0"/>
              <a:t>de lodo adensado</a:t>
            </a:r>
          </a:p>
        </p:txBody>
      </p:sp>
      <p:cxnSp>
        <p:nvCxnSpPr>
          <p:cNvPr id="423947" name="AutoShape 11">
            <a:extLst>
              <a:ext uri="{FF2B5EF4-FFF2-40B4-BE49-F238E27FC236}">
                <a16:creationId xmlns:a16="http://schemas.microsoft.com/office/drawing/2014/main" id="{6A2E814B-0EE5-4313-8069-33F7BFBA56E7}"/>
              </a:ext>
            </a:extLst>
          </p:cNvPr>
          <p:cNvCxnSpPr>
            <a:cxnSpLocks noChangeShapeType="1"/>
            <a:stCxn id="423941" idx="4"/>
            <a:endCxn id="423948" idx="2"/>
          </p:cNvCxnSpPr>
          <p:nvPr/>
        </p:nvCxnSpPr>
        <p:spPr bwMode="auto">
          <a:xfrm flipV="1">
            <a:off x="6756400" y="2565400"/>
            <a:ext cx="839788" cy="847725"/>
          </a:xfrm>
          <a:prstGeom prst="bentConnector2">
            <a:avLst/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23948" name="Text Box 12">
            <a:extLst>
              <a:ext uri="{FF2B5EF4-FFF2-40B4-BE49-F238E27FC236}">
                <a16:creationId xmlns:a16="http://schemas.microsoft.com/office/drawing/2014/main" id="{D6160A82-8FC9-4A82-A1DB-9A6849E358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688" y="1924050"/>
            <a:ext cx="215741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altLang="pt-BR" b="0"/>
              <a:t>Retorno para início </a:t>
            </a:r>
          </a:p>
          <a:p>
            <a:pPr algn="ctr"/>
            <a:r>
              <a:rPr lang="pt-BR" altLang="pt-BR" b="0"/>
              <a:t>da ETA</a:t>
            </a:r>
          </a:p>
        </p:txBody>
      </p:sp>
      <p:sp>
        <p:nvSpPr>
          <p:cNvPr id="423949" name="AutoShape 13">
            <a:extLst>
              <a:ext uri="{FF2B5EF4-FFF2-40B4-BE49-F238E27FC236}">
                <a16:creationId xmlns:a16="http://schemas.microsoft.com/office/drawing/2014/main" id="{A4AD962D-2B10-433D-89D1-8C7ED0D115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3713" y="3789363"/>
            <a:ext cx="1290637" cy="433387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 b="0"/>
              <a:t>AD2</a:t>
            </a:r>
          </a:p>
        </p:txBody>
      </p:sp>
      <p:sp>
        <p:nvSpPr>
          <p:cNvPr id="423950" name="AutoShape 14">
            <a:extLst>
              <a:ext uri="{FF2B5EF4-FFF2-40B4-BE49-F238E27FC236}">
                <a16:creationId xmlns:a16="http://schemas.microsoft.com/office/drawing/2014/main" id="{B359D2FD-129B-4FC0-A7E2-A78D8AC574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3713" y="4437063"/>
            <a:ext cx="1290637" cy="433387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 b="0"/>
              <a:t>AD3</a:t>
            </a:r>
          </a:p>
        </p:txBody>
      </p:sp>
      <p:sp>
        <p:nvSpPr>
          <p:cNvPr id="423951" name="AutoShape 15">
            <a:extLst>
              <a:ext uri="{FF2B5EF4-FFF2-40B4-BE49-F238E27FC236}">
                <a16:creationId xmlns:a16="http://schemas.microsoft.com/office/drawing/2014/main" id="{B42FFCBA-F506-40A0-A317-CB2A837153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3713" y="5086350"/>
            <a:ext cx="1290637" cy="433388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 b="0"/>
              <a:t>AD4</a:t>
            </a:r>
          </a:p>
        </p:txBody>
      </p:sp>
      <p:cxnSp>
        <p:nvCxnSpPr>
          <p:cNvPr id="423952" name="AutoShape 16">
            <a:extLst>
              <a:ext uri="{FF2B5EF4-FFF2-40B4-BE49-F238E27FC236}">
                <a16:creationId xmlns:a16="http://schemas.microsoft.com/office/drawing/2014/main" id="{19145378-2346-4A2B-9DF8-74FDA1D23D08}"/>
              </a:ext>
            </a:extLst>
          </p:cNvPr>
          <p:cNvCxnSpPr>
            <a:cxnSpLocks noChangeShapeType="1"/>
            <a:stCxn id="423942" idx="4"/>
            <a:endCxn id="423949" idx="2"/>
          </p:cNvCxnSpPr>
          <p:nvPr/>
        </p:nvCxnSpPr>
        <p:spPr bwMode="auto">
          <a:xfrm flipV="1">
            <a:off x="3600450" y="4060825"/>
            <a:ext cx="1973263" cy="441325"/>
          </a:xfrm>
          <a:prstGeom prst="bentConnector3">
            <a:avLst>
              <a:gd name="adj1" fmla="val 54546"/>
            </a:avLst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3953" name="AutoShape 17">
            <a:extLst>
              <a:ext uri="{FF2B5EF4-FFF2-40B4-BE49-F238E27FC236}">
                <a16:creationId xmlns:a16="http://schemas.microsoft.com/office/drawing/2014/main" id="{4C5C2533-3B05-4CAE-B2DB-34E998DD31A6}"/>
              </a:ext>
            </a:extLst>
          </p:cNvPr>
          <p:cNvCxnSpPr>
            <a:cxnSpLocks noChangeShapeType="1"/>
            <a:stCxn id="423942" idx="4"/>
            <a:endCxn id="423950" idx="2"/>
          </p:cNvCxnSpPr>
          <p:nvPr/>
        </p:nvCxnSpPr>
        <p:spPr bwMode="auto">
          <a:xfrm>
            <a:off x="3600450" y="4502150"/>
            <a:ext cx="1973263" cy="206375"/>
          </a:xfrm>
          <a:prstGeom prst="bentConnector3">
            <a:avLst>
              <a:gd name="adj1" fmla="val 54546"/>
            </a:avLst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3954" name="AutoShape 18">
            <a:extLst>
              <a:ext uri="{FF2B5EF4-FFF2-40B4-BE49-F238E27FC236}">
                <a16:creationId xmlns:a16="http://schemas.microsoft.com/office/drawing/2014/main" id="{E40E83BE-CF45-47A1-86D2-81AF7184E18E}"/>
              </a:ext>
            </a:extLst>
          </p:cNvPr>
          <p:cNvCxnSpPr>
            <a:cxnSpLocks noChangeShapeType="1"/>
            <a:stCxn id="423942" idx="4"/>
            <a:endCxn id="423951" idx="2"/>
          </p:cNvCxnSpPr>
          <p:nvPr/>
        </p:nvCxnSpPr>
        <p:spPr bwMode="auto">
          <a:xfrm>
            <a:off x="3600450" y="4502150"/>
            <a:ext cx="1973263" cy="855663"/>
          </a:xfrm>
          <a:prstGeom prst="bentConnector3">
            <a:avLst>
              <a:gd name="adj1" fmla="val 54546"/>
            </a:avLst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3955" name="AutoShape 19">
            <a:extLst>
              <a:ext uri="{FF2B5EF4-FFF2-40B4-BE49-F238E27FC236}">
                <a16:creationId xmlns:a16="http://schemas.microsoft.com/office/drawing/2014/main" id="{0BC224FD-4E88-4CD7-B343-F899C969D8E8}"/>
              </a:ext>
            </a:extLst>
          </p:cNvPr>
          <p:cNvCxnSpPr>
            <a:cxnSpLocks noChangeShapeType="1"/>
            <a:stCxn id="423949" idx="4"/>
            <a:endCxn id="423948" idx="2"/>
          </p:cNvCxnSpPr>
          <p:nvPr/>
        </p:nvCxnSpPr>
        <p:spPr bwMode="auto">
          <a:xfrm flipV="1">
            <a:off x="6756400" y="2565400"/>
            <a:ext cx="839788" cy="1495425"/>
          </a:xfrm>
          <a:prstGeom prst="bentConnector2">
            <a:avLst/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3956" name="AutoShape 20">
            <a:extLst>
              <a:ext uri="{FF2B5EF4-FFF2-40B4-BE49-F238E27FC236}">
                <a16:creationId xmlns:a16="http://schemas.microsoft.com/office/drawing/2014/main" id="{BA5E0896-F68A-4296-9146-3CBC03221F42}"/>
              </a:ext>
            </a:extLst>
          </p:cNvPr>
          <p:cNvCxnSpPr>
            <a:cxnSpLocks noChangeShapeType="1"/>
            <a:stCxn id="423950" idx="4"/>
            <a:endCxn id="423948" idx="2"/>
          </p:cNvCxnSpPr>
          <p:nvPr/>
        </p:nvCxnSpPr>
        <p:spPr bwMode="auto">
          <a:xfrm flipV="1">
            <a:off x="6756400" y="2565400"/>
            <a:ext cx="839788" cy="2143125"/>
          </a:xfrm>
          <a:prstGeom prst="bentConnector2">
            <a:avLst/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3957" name="AutoShape 21">
            <a:extLst>
              <a:ext uri="{FF2B5EF4-FFF2-40B4-BE49-F238E27FC236}">
                <a16:creationId xmlns:a16="http://schemas.microsoft.com/office/drawing/2014/main" id="{27009F89-0974-4FB0-B858-0330CC3670F8}"/>
              </a:ext>
            </a:extLst>
          </p:cNvPr>
          <p:cNvCxnSpPr>
            <a:cxnSpLocks noChangeShapeType="1"/>
            <a:stCxn id="423951" idx="4"/>
            <a:endCxn id="423948" idx="2"/>
          </p:cNvCxnSpPr>
          <p:nvPr/>
        </p:nvCxnSpPr>
        <p:spPr bwMode="auto">
          <a:xfrm flipV="1">
            <a:off x="6756400" y="2565400"/>
            <a:ext cx="839788" cy="2792413"/>
          </a:xfrm>
          <a:prstGeom prst="bentConnector2">
            <a:avLst/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3958" name="AutoShape 22">
            <a:extLst>
              <a:ext uri="{FF2B5EF4-FFF2-40B4-BE49-F238E27FC236}">
                <a16:creationId xmlns:a16="http://schemas.microsoft.com/office/drawing/2014/main" id="{CE0A7E02-D1E7-41E0-92A1-19B379AA45F7}"/>
              </a:ext>
            </a:extLst>
          </p:cNvPr>
          <p:cNvCxnSpPr>
            <a:cxnSpLocks noChangeShapeType="1"/>
            <a:stCxn id="423941" idx="4"/>
            <a:endCxn id="423945" idx="4"/>
          </p:cNvCxnSpPr>
          <p:nvPr/>
        </p:nvCxnSpPr>
        <p:spPr bwMode="auto">
          <a:xfrm flipH="1">
            <a:off x="3527425" y="3413125"/>
            <a:ext cx="3228975" cy="2663825"/>
          </a:xfrm>
          <a:prstGeom prst="bentConnector3">
            <a:avLst>
              <a:gd name="adj1" fmla="val -10421"/>
            </a:avLst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/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FFA05CAD-E802-4D9E-B700-6200DE3793B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39750" y="1557338"/>
            <a:ext cx="7989888" cy="2879725"/>
          </a:xfrm>
        </p:spPr>
        <p:txBody>
          <a:bodyPr/>
          <a:lstStyle/>
          <a:p>
            <a:r>
              <a:rPr lang="pt-BR" altLang="pt-BR" sz="9600">
                <a:solidFill>
                  <a:schemeClr val="tx1"/>
                </a:solidFill>
              </a:rPr>
              <a:t>Muito </a:t>
            </a:r>
            <a:br>
              <a:rPr lang="pt-BR" altLang="pt-BR" sz="9600">
                <a:solidFill>
                  <a:schemeClr val="tx1"/>
                </a:solidFill>
              </a:rPr>
            </a:br>
            <a:r>
              <a:rPr lang="pt-BR" altLang="pt-BR" sz="9600">
                <a:solidFill>
                  <a:schemeClr val="tx1"/>
                </a:solidFill>
              </a:rPr>
              <a:t>Obrigado !!!</a:t>
            </a:r>
          </a:p>
        </p:txBody>
      </p:sp>
      <p:pic>
        <p:nvPicPr>
          <p:cNvPr id="26627" name="Picture 3">
            <a:extLst>
              <a:ext uri="{FF2B5EF4-FFF2-40B4-BE49-F238E27FC236}">
                <a16:creationId xmlns:a16="http://schemas.microsoft.com/office/drawing/2014/main" id="{690A301F-E0B2-4F73-BF43-03F6250B363F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9" name="Picture 39" descr="manancial-cantareira">
            <a:extLst>
              <a:ext uri="{FF2B5EF4-FFF2-40B4-BE49-F238E27FC236}">
                <a16:creationId xmlns:a16="http://schemas.microsoft.com/office/drawing/2014/main" id="{F21CEFAA-BC76-4FE4-B919-0C5A8D87C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1916113"/>
            <a:ext cx="5086350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15080" name="Object 40">
            <a:extLst>
              <a:ext uri="{FF2B5EF4-FFF2-40B4-BE49-F238E27FC236}">
                <a16:creationId xmlns:a16="http://schemas.microsoft.com/office/drawing/2014/main" id="{D518FE0B-7172-4C0F-9758-20336A14B5B2}"/>
              </a:ext>
            </a:extLst>
          </p:cNvPr>
          <p:cNvGraphicFramePr>
            <a:graphicFrameLocks/>
          </p:cNvGraphicFramePr>
          <p:nvPr/>
        </p:nvGraphicFramePr>
        <p:xfrm>
          <a:off x="4427538" y="1844675"/>
          <a:ext cx="4464050" cy="4824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82" name="CorelPhotoPaint.Image.7" r:id="rId4" imgW="2333333" imgH="3457143" progId="CorelPhotoPaint.Image.7">
                  <p:embed/>
                </p:oleObj>
              </mc:Choice>
              <mc:Fallback>
                <p:oleObj name="CorelPhotoPaint.Image.7" r:id="rId4" imgW="2333333" imgH="3457143" progId="CorelPhotoPaint.Image.7">
                  <p:embed/>
                  <p:pic>
                    <p:nvPicPr>
                      <p:cNvPr id="0" name="Object 40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7538" y="1844675"/>
                        <a:ext cx="4464050" cy="4824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5043" name="Picture 3">
            <a:extLst>
              <a:ext uri="{FF2B5EF4-FFF2-40B4-BE49-F238E27FC236}">
                <a16:creationId xmlns:a16="http://schemas.microsoft.com/office/drawing/2014/main" id="{DAC24668-CA72-4E26-BA4C-50E01FB35971}"/>
              </a:ext>
            </a:extLst>
          </p:cNvPr>
          <p:cNvPicPr>
            <a:picLocks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44" name="Rectangle 4">
            <a:extLst>
              <a:ext uri="{FF2B5EF4-FFF2-40B4-BE49-F238E27FC236}">
                <a16:creationId xmlns:a16="http://schemas.microsoft.com/office/drawing/2014/main" id="{4A317072-78E3-4113-AF99-2E3AE2BA88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131763"/>
            <a:ext cx="8785225" cy="1655762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Ctr="1"/>
          <a:lstStyle/>
          <a:p>
            <a:r>
              <a:rPr lang="pt-BR" altLang="pt-BR" sz="3600"/>
              <a:t>CONCEPÇÃO DO SISTEMA DE RECUPERAÇÃO DE ÁGUA DE LAVAGEM</a:t>
            </a:r>
          </a:p>
        </p:txBody>
      </p:sp>
      <p:grpSp>
        <p:nvGrpSpPr>
          <p:cNvPr id="215045" name="Group 5">
            <a:extLst>
              <a:ext uri="{FF2B5EF4-FFF2-40B4-BE49-F238E27FC236}">
                <a16:creationId xmlns:a16="http://schemas.microsoft.com/office/drawing/2014/main" id="{555E5AE9-3107-47C1-9007-3DB004B2609E}"/>
              </a:ext>
            </a:extLst>
          </p:cNvPr>
          <p:cNvGrpSpPr>
            <a:grpSpLocks/>
          </p:cNvGrpSpPr>
          <p:nvPr/>
        </p:nvGrpSpPr>
        <p:grpSpPr bwMode="auto">
          <a:xfrm>
            <a:off x="395288" y="3284538"/>
            <a:ext cx="5345112" cy="3197225"/>
            <a:chOff x="1202" y="2069"/>
            <a:chExt cx="3367" cy="2014"/>
          </a:xfrm>
        </p:grpSpPr>
        <p:sp>
          <p:nvSpPr>
            <p:cNvPr id="215046" name="Line 6">
              <a:extLst>
                <a:ext uri="{FF2B5EF4-FFF2-40B4-BE49-F238E27FC236}">
                  <a16:creationId xmlns:a16="http://schemas.microsoft.com/office/drawing/2014/main" id="{2BF6E60B-170A-4FC2-A6CE-31F9D05ADE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2" y="3721"/>
              <a:ext cx="3367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5047" name="Line 7">
              <a:extLst>
                <a:ext uri="{FF2B5EF4-FFF2-40B4-BE49-F238E27FC236}">
                  <a16:creationId xmlns:a16="http://schemas.microsoft.com/office/drawing/2014/main" id="{124580AB-4E90-4C2E-A248-AA3646B31E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21" y="2290"/>
              <a:ext cx="0" cy="1555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5048" name="Rectangle 8">
              <a:extLst>
                <a:ext uri="{FF2B5EF4-FFF2-40B4-BE49-F238E27FC236}">
                  <a16:creationId xmlns:a16="http://schemas.microsoft.com/office/drawing/2014/main" id="{B02F4BAE-9FB8-4C61-AF0C-DE55BEEB96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8" y="2448"/>
              <a:ext cx="177" cy="1273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5049" name="Rectangle 9">
              <a:extLst>
                <a:ext uri="{FF2B5EF4-FFF2-40B4-BE49-F238E27FC236}">
                  <a16:creationId xmlns:a16="http://schemas.microsoft.com/office/drawing/2014/main" id="{5EE6AFC8-AAF4-4C47-8E70-C2F6D796B0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9" y="2448"/>
              <a:ext cx="177" cy="1273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5050" name="Rectangle 10">
              <a:extLst>
                <a:ext uri="{FF2B5EF4-FFF2-40B4-BE49-F238E27FC236}">
                  <a16:creationId xmlns:a16="http://schemas.microsoft.com/office/drawing/2014/main" id="{22DBB9A3-20D4-4A6E-94A7-6171870813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5" y="2448"/>
              <a:ext cx="177" cy="1273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5051" name="Rectangle 11">
              <a:extLst>
                <a:ext uri="{FF2B5EF4-FFF2-40B4-BE49-F238E27FC236}">
                  <a16:creationId xmlns:a16="http://schemas.microsoft.com/office/drawing/2014/main" id="{F335AA74-6A2A-4A05-A984-3C07818F67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6" y="2448"/>
              <a:ext cx="177" cy="1273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5052" name="Rectangle 12">
              <a:extLst>
                <a:ext uri="{FF2B5EF4-FFF2-40B4-BE49-F238E27FC236}">
                  <a16:creationId xmlns:a16="http://schemas.microsoft.com/office/drawing/2014/main" id="{CDA88572-DE0A-4A48-829F-1D3B711425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7" y="2448"/>
              <a:ext cx="177" cy="1273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5053" name="Line 13">
              <a:extLst>
                <a:ext uri="{FF2B5EF4-FFF2-40B4-BE49-F238E27FC236}">
                  <a16:creationId xmlns:a16="http://schemas.microsoft.com/office/drawing/2014/main" id="{5084CA5A-B89B-4E73-84CF-A30D3F2655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21" y="3861"/>
              <a:ext cx="0" cy="1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5054" name="Line 14">
              <a:extLst>
                <a:ext uri="{FF2B5EF4-FFF2-40B4-BE49-F238E27FC236}">
                  <a16:creationId xmlns:a16="http://schemas.microsoft.com/office/drawing/2014/main" id="{ACFA0AD6-B64B-453B-8779-BE7A373F0B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84" y="3838"/>
              <a:ext cx="0" cy="1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5055" name="Line 15">
              <a:extLst>
                <a:ext uri="{FF2B5EF4-FFF2-40B4-BE49-F238E27FC236}">
                  <a16:creationId xmlns:a16="http://schemas.microsoft.com/office/drawing/2014/main" id="{5BF681CD-B5D6-4B45-BAE7-58A81AEE5D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49" y="3842"/>
              <a:ext cx="0" cy="1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5056" name="Line 16">
              <a:extLst>
                <a:ext uri="{FF2B5EF4-FFF2-40B4-BE49-F238E27FC236}">
                  <a16:creationId xmlns:a16="http://schemas.microsoft.com/office/drawing/2014/main" id="{4F453902-5F78-471C-97D3-C75901384B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10" y="3838"/>
              <a:ext cx="0" cy="1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5057" name="Line 17">
              <a:extLst>
                <a:ext uri="{FF2B5EF4-FFF2-40B4-BE49-F238E27FC236}">
                  <a16:creationId xmlns:a16="http://schemas.microsoft.com/office/drawing/2014/main" id="{04F832A0-8ABF-4A8D-BD56-33623AA741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71" y="3842"/>
              <a:ext cx="0" cy="1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5058" name="Line 18">
              <a:extLst>
                <a:ext uri="{FF2B5EF4-FFF2-40B4-BE49-F238E27FC236}">
                  <a16:creationId xmlns:a16="http://schemas.microsoft.com/office/drawing/2014/main" id="{78D32B69-4E31-47E9-8BB2-BE7801B89F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32" y="3845"/>
              <a:ext cx="0" cy="1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5059" name="Rectangle 19">
              <a:extLst>
                <a:ext uri="{FF2B5EF4-FFF2-40B4-BE49-F238E27FC236}">
                  <a16:creationId xmlns:a16="http://schemas.microsoft.com/office/drawing/2014/main" id="{AFE203EE-1008-4A0D-9689-D4B76E8C83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8" y="2448"/>
              <a:ext cx="177" cy="1273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5060" name="Line 20">
              <a:extLst>
                <a:ext uri="{FF2B5EF4-FFF2-40B4-BE49-F238E27FC236}">
                  <a16:creationId xmlns:a16="http://schemas.microsoft.com/office/drawing/2014/main" id="{8E61AE79-8B29-4537-8DC9-DF1301DCC7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61" y="3918"/>
              <a:ext cx="301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5061" name="Text Box 21">
              <a:extLst>
                <a:ext uri="{FF2B5EF4-FFF2-40B4-BE49-F238E27FC236}">
                  <a16:creationId xmlns:a16="http://schemas.microsoft.com/office/drawing/2014/main" id="{B6AEC3F4-C4DF-4CF0-89B7-F5C485B621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18" y="3905"/>
              <a:ext cx="407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Garamond" panose="02020404030301010803" pitchFamily="18" charset="0"/>
                </a:rPr>
                <a:t>4 horas</a:t>
              </a:r>
            </a:p>
          </p:txBody>
        </p:sp>
        <p:sp>
          <p:nvSpPr>
            <p:cNvPr id="215062" name="Text Box 22">
              <a:extLst>
                <a:ext uri="{FF2B5EF4-FFF2-40B4-BE49-F238E27FC236}">
                  <a16:creationId xmlns:a16="http://schemas.microsoft.com/office/drawing/2014/main" id="{421F2A18-2117-4D54-8637-9B7903C3AC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70" y="3910"/>
              <a:ext cx="40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Garamond" panose="02020404030301010803" pitchFamily="18" charset="0"/>
                </a:rPr>
                <a:t>4 horas</a:t>
              </a:r>
            </a:p>
          </p:txBody>
        </p:sp>
        <p:sp>
          <p:nvSpPr>
            <p:cNvPr id="215063" name="Text Box 23">
              <a:extLst>
                <a:ext uri="{FF2B5EF4-FFF2-40B4-BE49-F238E27FC236}">
                  <a16:creationId xmlns:a16="http://schemas.microsoft.com/office/drawing/2014/main" id="{AD7D8C0E-18B5-4815-BCA7-C05258FE40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93" y="3910"/>
              <a:ext cx="40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Garamond" panose="02020404030301010803" pitchFamily="18" charset="0"/>
                </a:rPr>
                <a:t>4 horas</a:t>
              </a:r>
            </a:p>
          </p:txBody>
        </p:sp>
        <p:sp>
          <p:nvSpPr>
            <p:cNvPr id="215064" name="Text Box 24">
              <a:extLst>
                <a:ext uri="{FF2B5EF4-FFF2-40B4-BE49-F238E27FC236}">
                  <a16:creationId xmlns:a16="http://schemas.microsoft.com/office/drawing/2014/main" id="{9193B411-929E-4FED-8A6B-535FAC675D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82" y="3910"/>
              <a:ext cx="40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Garamond" panose="02020404030301010803" pitchFamily="18" charset="0"/>
                </a:rPr>
                <a:t>4 horas</a:t>
              </a:r>
            </a:p>
          </p:txBody>
        </p:sp>
        <p:sp>
          <p:nvSpPr>
            <p:cNvPr id="215065" name="Text Box 25">
              <a:extLst>
                <a:ext uri="{FF2B5EF4-FFF2-40B4-BE49-F238E27FC236}">
                  <a16:creationId xmlns:a16="http://schemas.microsoft.com/office/drawing/2014/main" id="{D81F72ED-6E46-4EE0-82CD-6434B93843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2" y="3910"/>
              <a:ext cx="40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Garamond" panose="02020404030301010803" pitchFamily="18" charset="0"/>
                </a:rPr>
                <a:t>4 horas</a:t>
              </a:r>
            </a:p>
          </p:txBody>
        </p:sp>
        <p:sp>
          <p:nvSpPr>
            <p:cNvPr id="215066" name="Text Box 26">
              <a:extLst>
                <a:ext uri="{FF2B5EF4-FFF2-40B4-BE49-F238E27FC236}">
                  <a16:creationId xmlns:a16="http://schemas.microsoft.com/office/drawing/2014/main" id="{4068B8F5-D80B-4D35-BDE5-8217A38BE3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13" y="2069"/>
              <a:ext cx="56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anose="02020404030301010803" pitchFamily="18" charset="0"/>
                </a:rPr>
                <a:t>20 minutos</a:t>
              </a:r>
            </a:p>
            <a:p>
              <a:r>
                <a:rPr lang="pt-BR" altLang="pt-BR" sz="1200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anose="02020404030301010803" pitchFamily="18" charset="0"/>
                </a:rPr>
                <a:t>163,33 l/s</a:t>
              </a:r>
            </a:p>
          </p:txBody>
        </p:sp>
        <p:cxnSp>
          <p:nvCxnSpPr>
            <p:cNvPr id="215067" name="AutoShape 27">
              <a:extLst>
                <a:ext uri="{FF2B5EF4-FFF2-40B4-BE49-F238E27FC236}">
                  <a16:creationId xmlns:a16="http://schemas.microsoft.com/office/drawing/2014/main" id="{72510179-403D-451A-86F8-EB36D2768699}"/>
                </a:ext>
              </a:extLst>
            </p:cNvPr>
            <p:cNvCxnSpPr>
              <a:cxnSpLocks noChangeShapeType="1"/>
              <a:stCxn id="215066" idx="1"/>
              <a:endCxn id="215048" idx="0"/>
            </p:cNvCxnSpPr>
            <p:nvPr/>
          </p:nvCxnSpPr>
          <p:spPr bwMode="auto">
            <a:xfrm rot="10800000" flipV="1">
              <a:off x="1327" y="2213"/>
              <a:ext cx="1086" cy="235"/>
            </a:xfrm>
            <a:prstGeom prst="curvedConnector2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5068" name="AutoShape 28">
              <a:extLst>
                <a:ext uri="{FF2B5EF4-FFF2-40B4-BE49-F238E27FC236}">
                  <a16:creationId xmlns:a16="http://schemas.microsoft.com/office/drawing/2014/main" id="{BB1A2CC0-AAA1-420F-80D1-CBC10FFEC8AC}"/>
                </a:ext>
              </a:extLst>
            </p:cNvPr>
            <p:cNvCxnSpPr>
              <a:cxnSpLocks noChangeShapeType="1"/>
              <a:stCxn id="215066" idx="1"/>
              <a:endCxn id="215049" idx="0"/>
            </p:cNvCxnSpPr>
            <p:nvPr/>
          </p:nvCxnSpPr>
          <p:spPr bwMode="auto">
            <a:xfrm rot="10800000" flipV="1">
              <a:off x="1888" y="2213"/>
              <a:ext cx="525" cy="235"/>
            </a:xfrm>
            <a:prstGeom prst="curvedConnector2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5069" name="AutoShape 29">
              <a:extLst>
                <a:ext uri="{FF2B5EF4-FFF2-40B4-BE49-F238E27FC236}">
                  <a16:creationId xmlns:a16="http://schemas.microsoft.com/office/drawing/2014/main" id="{2EDCAF04-84E1-4231-B019-75FA55AF860A}"/>
                </a:ext>
              </a:extLst>
            </p:cNvPr>
            <p:cNvCxnSpPr>
              <a:cxnSpLocks noChangeShapeType="1"/>
              <a:stCxn id="215066" idx="1"/>
              <a:endCxn id="215050" idx="0"/>
            </p:cNvCxnSpPr>
            <p:nvPr/>
          </p:nvCxnSpPr>
          <p:spPr bwMode="auto">
            <a:xfrm rot="10800000" flipH="1" flipV="1">
              <a:off x="2413" y="2213"/>
              <a:ext cx="31" cy="235"/>
            </a:xfrm>
            <a:prstGeom prst="curvedConnector4">
              <a:avLst>
                <a:gd name="adj1" fmla="val -464514"/>
                <a:gd name="adj2" fmla="val 80852"/>
              </a:avLst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5070" name="AutoShape 30">
              <a:extLst>
                <a:ext uri="{FF2B5EF4-FFF2-40B4-BE49-F238E27FC236}">
                  <a16:creationId xmlns:a16="http://schemas.microsoft.com/office/drawing/2014/main" id="{1F6097A5-778C-4EFE-8989-35C471A001CB}"/>
                </a:ext>
              </a:extLst>
            </p:cNvPr>
            <p:cNvCxnSpPr>
              <a:cxnSpLocks noChangeShapeType="1"/>
              <a:stCxn id="215066" idx="3"/>
              <a:endCxn id="215051" idx="0"/>
            </p:cNvCxnSpPr>
            <p:nvPr/>
          </p:nvCxnSpPr>
          <p:spPr bwMode="auto">
            <a:xfrm>
              <a:off x="2977" y="2213"/>
              <a:ext cx="28" cy="235"/>
            </a:xfrm>
            <a:prstGeom prst="curvedConnector2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5071" name="AutoShape 31">
              <a:extLst>
                <a:ext uri="{FF2B5EF4-FFF2-40B4-BE49-F238E27FC236}">
                  <a16:creationId xmlns:a16="http://schemas.microsoft.com/office/drawing/2014/main" id="{0EB12F20-E4A2-4190-845C-08F8E2E223D9}"/>
                </a:ext>
              </a:extLst>
            </p:cNvPr>
            <p:cNvCxnSpPr>
              <a:cxnSpLocks noChangeShapeType="1"/>
              <a:stCxn id="215066" idx="3"/>
              <a:endCxn id="215052" idx="0"/>
            </p:cNvCxnSpPr>
            <p:nvPr/>
          </p:nvCxnSpPr>
          <p:spPr bwMode="auto">
            <a:xfrm>
              <a:off x="2977" y="2213"/>
              <a:ext cx="589" cy="235"/>
            </a:xfrm>
            <a:prstGeom prst="curvedConnector2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5072" name="AutoShape 32">
              <a:extLst>
                <a:ext uri="{FF2B5EF4-FFF2-40B4-BE49-F238E27FC236}">
                  <a16:creationId xmlns:a16="http://schemas.microsoft.com/office/drawing/2014/main" id="{7C3AB654-B6F0-4087-B3C5-38481EBC72FC}"/>
                </a:ext>
              </a:extLst>
            </p:cNvPr>
            <p:cNvCxnSpPr>
              <a:cxnSpLocks noChangeShapeType="1"/>
              <a:stCxn id="215066" idx="3"/>
              <a:endCxn id="215059" idx="0"/>
            </p:cNvCxnSpPr>
            <p:nvPr/>
          </p:nvCxnSpPr>
          <p:spPr bwMode="auto">
            <a:xfrm>
              <a:off x="2977" y="2213"/>
              <a:ext cx="1150" cy="235"/>
            </a:xfrm>
            <a:prstGeom prst="curvedConnector2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15073" name="Rectangle 33">
              <a:extLst>
                <a:ext uri="{FF2B5EF4-FFF2-40B4-BE49-F238E27FC236}">
                  <a16:creationId xmlns:a16="http://schemas.microsoft.com/office/drawing/2014/main" id="{3D6D3800-17D6-433E-A5FF-7FFADFDBCF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9" y="3556"/>
              <a:ext cx="408" cy="170"/>
            </a:xfrm>
            <a:prstGeom prst="rect">
              <a:avLst/>
            </a:prstGeom>
            <a:solidFill>
              <a:schemeClr val="folHlink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5074" name="Rectangle 34">
              <a:extLst>
                <a:ext uri="{FF2B5EF4-FFF2-40B4-BE49-F238E27FC236}">
                  <a16:creationId xmlns:a16="http://schemas.microsoft.com/office/drawing/2014/main" id="{4BED3D8C-328E-4B2A-8EFC-BFF18A31A6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0" y="3548"/>
              <a:ext cx="408" cy="170"/>
            </a:xfrm>
            <a:prstGeom prst="rect">
              <a:avLst/>
            </a:prstGeom>
            <a:solidFill>
              <a:schemeClr val="folHlink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5075" name="Rectangle 35">
              <a:extLst>
                <a:ext uri="{FF2B5EF4-FFF2-40B4-BE49-F238E27FC236}">
                  <a16:creationId xmlns:a16="http://schemas.microsoft.com/office/drawing/2014/main" id="{975428FC-49A8-4ECC-87B9-7FFCA2C993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4" y="3551"/>
              <a:ext cx="408" cy="170"/>
            </a:xfrm>
            <a:prstGeom prst="rect">
              <a:avLst/>
            </a:prstGeom>
            <a:solidFill>
              <a:schemeClr val="folHlink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5076" name="Rectangle 36">
              <a:extLst>
                <a:ext uri="{FF2B5EF4-FFF2-40B4-BE49-F238E27FC236}">
                  <a16:creationId xmlns:a16="http://schemas.microsoft.com/office/drawing/2014/main" id="{7566C111-883A-415A-9D9B-1417ABF248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6" y="3548"/>
              <a:ext cx="408" cy="170"/>
            </a:xfrm>
            <a:prstGeom prst="rect">
              <a:avLst/>
            </a:prstGeom>
            <a:solidFill>
              <a:schemeClr val="folHlink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5077" name="Rectangle 37">
              <a:extLst>
                <a:ext uri="{FF2B5EF4-FFF2-40B4-BE49-F238E27FC236}">
                  <a16:creationId xmlns:a16="http://schemas.microsoft.com/office/drawing/2014/main" id="{306BA2EB-84EF-4211-95A6-FE120D6007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9" y="3548"/>
              <a:ext cx="408" cy="170"/>
            </a:xfrm>
            <a:prstGeom prst="rect">
              <a:avLst/>
            </a:prstGeom>
            <a:solidFill>
              <a:schemeClr val="folHlink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5078" name="Rectangle 38">
              <a:extLst>
                <a:ext uri="{FF2B5EF4-FFF2-40B4-BE49-F238E27FC236}">
                  <a16:creationId xmlns:a16="http://schemas.microsoft.com/office/drawing/2014/main" id="{F94DDFD7-AC45-4604-A99C-61521686A4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1" y="3548"/>
              <a:ext cx="408" cy="170"/>
            </a:xfrm>
            <a:prstGeom prst="rect">
              <a:avLst/>
            </a:prstGeom>
            <a:solidFill>
              <a:schemeClr val="folHlink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AD190C49-B3F6-4C90-98BA-C793AFD6B5D8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1" name="Rectangle 3">
            <a:extLst>
              <a:ext uri="{FF2B5EF4-FFF2-40B4-BE49-F238E27FC236}">
                <a16:creationId xmlns:a16="http://schemas.microsoft.com/office/drawing/2014/main" id="{799ABDB7-1C70-4A77-947A-EC109BDE90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25425"/>
            <a:ext cx="8229600" cy="1258888"/>
          </a:xfrm>
        </p:spPr>
        <p:txBody>
          <a:bodyPr/>
          <a:lstStyle/>
          <a:p>
            <a:r>
              <a:rPr lang="pt-BR" altLang="pt-BR" sz="4000"/>
              <a:t>CONCEPÇÃO DE SISTEMAS DE TRATAMENTO DE FASE SÓLIDA</a:t>
            </a:r>
          </a:p>
        </p:txBody>
      </p:sp>
      <p:sp>
        <p:nvSpPr>
          <p:cNvPr id="7172" name="Rectangle 4">
            <a:extLst>
              <a:ext uri="{FF2B5EF4-FFF2-40B4-BE49-F238E27FC236}">
                <a16:creationId xmlns:a16="http://schemas.microsoft.com/office/drawing/2014/main" id="{C11C5384-D12E-4DBE-8C82-75B788947C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6875" y="1773238"/>
            <a:ext cx="8496300" cy="4608512"/>
          </a:xfrm>
        </p:spPr>
        <p:txBody>
          <a:bodyPr/>
          <a:lstStyle/>
          <a:p>
            <a:r>
              <a:rPr lang="pt-BR" altLang="pt-BR" b="1"/>
              <a:t>Introdução</a:t>
            </a:r>
          </a:p>
          <a:p>
            <a:r>
              <a:rPr lang="pt-BR" altLang="pt-BR" b="1"/>
              <a:t>Concepção de sistemas de clarificação em ETAs</a:t>
            </a:r>
          </a:p>
          <a:p>
            <a:r>
              <a:rPr lang="pt-BR" altLang="pt-BR" b="1"/>
              <a:t>Decantadores convencionais de fluxo horizontal</a:t>
            </a:r>
          </a:p>
          <a:p>
            <a:r>
              <a:rPr lang="pt-BR" altLang="pt-BR" b="1"/>
              <a:t>Decantadores laminares</a:t>
            </a:r>
          </a:p>
          <a:p>
            <a:r>
              <a:rPr lang="pt-BR" altLang="pt-BR" b="1"/>
              <a:t>Concepção de sistemas de separação sólido-líquido em ETEs</a:t>
            </a:r>
          </a:p>
          <a:p>
            <a:endParaRPr lang="pt-BR" altLang="pt-BR" b="1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105" name="Picture 41" descr="ETA Guarau 016">
            <a:extLst>
              <a:ext uri="{FF2B5EF4-FFF2-40B4-BE49-F238E27FC236}">
                <a16:creationId xmlns:a16="http://schemas.microsoft.com/office/drawing/2014/main" id="{7AAB9759-727B-4243-934E-6F86DBEE1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1412875"/>
            <a:ext cx="4335462" cy="503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6104" name="Picture 40" descr="ETA Guarau 009">
            <a:extLst>
              <a:ext uri="{FF2B5EF4-FFF2-40B4-BE49-F238E27FC236}">
                <a16:creationId xmlns:a16="http://schemas.microsoft.com/office/drawing/2014/main" id="{372B4FFC-328B-464A-A47C-6835A7AB9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1889125"/>
            <a:ext cx="5249862" cy="393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6068" name="Picture 4">
            <a:extLst>
              <a:ext uri="{FF2B5EF4-FFF2-40B4-BE49-F238E27FC236}">
                <a16:creationId xmlns:a16="http://schemas.microsoft.com/office/drawing/2014/main" id="{BA4A4590-C7DE-4BB0-8E48-01DFE02A4C41}"/>
              </a:ext>
            </a:extLst>
          </p:cNvPr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6069" name="Rectangle 5">
            <a:extLst>
              <a:ext uri="{FF2B5EF4-FFF2-40B4-BE49-F238E27FC236}">
                <a16:creationId xmlns:a16="http://schemas.microsoft.com/office/drawing/2014/main" id="{B0D92372-3C22-4863-88A3-C0BE342088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131763"/>
            <a:ext cx="8785225" cy="1655762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Ctr="1"/>
          <a:lstStyle/>
          <a:p>
            <a:r>
              <a:rPr lang="pt-BR" altLang="pt-BR" sz="3600"/>
              <a:t>CONCEPÇÃO DO SISTEMA DE RECUPERAÇÃO DE ÁGUA DE LAVAGEM</a:t>
            </a:r>
          </a:p>
        </p:txBody>
      </p:sp>
      <p:grpSp>
        <p:nvGrpSpPr>
          <p:cNvPr id="216070" name="Group 6">
            <a:extLst>
              <a:ext uri="{FF2B5EF4-FFF2-40B4-BE49-F238E27FC236}">
                <a16:creationId xmlns:a16="http://schemas.microsoft.com/office/drawing/2014/main" id="{3A390C51-B90D-47A9-BECA-DEA0A02BACFE}"/>
              </a:ext>
            </a:extLst>
          </p:cNvPr>
          <p:cNvGrpSpPr>
            <a:grpSpLocks/>
          </p:cNvGrpSpPr>
          <p:nvPr/>
        </p:nvGrpSpPr>
        <p:grpSpPr bwMode="auto">
          <a:xfrm>
            <a:off x="395288" y="3500438"/>
            <a:ext cx="5345112" cy="3197225"/>
            <a:chOff x="1202" y="2069"/>
            <a:chExt cx="3367" cy="2014"/>
          </a:xfrm>
        </p:grpSpPr>
        <p:sp>
          <p:nvSpPr>
            <p:cNvPr id="216071" name="Line 7">
              <a:extLst>
                <a:ext uri="{FF2B5EF4-FFF2-40B4-BE49-F238E27FC236}">
                  <a16:creationId xmlns:a16="http://schemas.microsoft.com/office/drawing/2014/main" id="{4E603338-489F-4F96-9F15-31D5A6D7EA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2" y="3721"/>
              <a:ext cx="3367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6072" name="Line 8">
              <a:extLst>
                <a:ext uri="{FF2B5EF4-FFF2-40B4-BE49-F238E27FC236}">
                  <a16:creationId xmlns:a16="http://schemas.microsoft.com/office/drawing/2014/main" id="{C7A2DBCC-2A99-45C9-9F25-D39656D249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21" y="2290"/>
              <a:ext cx="0" cy="1555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6073" name="Rectangle 9">
              <a:extLst>
                <a:ext uri="{FF2B5EF4-FFF2-40B4-BE49-F238E27FC236}">
                  <a16:creationId xmlns:a16="http://schemas.microsoft.com/office/drawing/2014/main" id="{1C4D93C9-4D84-4168-96C5-69BC235AEC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8" y="2448"/>
              <a:ext cx="177" cy="1273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6074" name="Rectangle 10">
              <a:extLst>
                <a:ext uri="{FF2B5EF4-FFF2-40B4-BE49-F238E27FC236}">
                  <a16:creationId xmlns:a16="http://schemas.microsoft.com/office/drawing/2014/main" id="{0F8D9F85-E742-4BDC-8F14-7FC339749A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9" y="2448"/>
              <a:ext cx="177" cy="1273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6075" name="Rectangle 11">
              <a:extLst>
                <a:ext uri="{FF2B5EF4-FFF2-40B4-BE49-F238E27FC236}">
                  <a16:creationId xmlns:a16="http://schemas.microsoft.com/office/drawing/2014/main" id="{1C9FC57B-74E1-42AF-8AA3-1C243E9765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5" y="2448"/>
              <a:ext cx="177" cy="1273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6076" name="Rectangle 12">
              <a:extLst>
                <a:ext uri="{FF2B5EF4-FFF2-40B4-BE49-F238E27FC236}">
                  <a16:creationId xmlns:a16="http://schemas.microsoft.com/office/drawing/2014/main" id="{A9B5C451-601C-401E-AE7F-A625D9CC3B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6" y="2448"/>
              <a:ext cx="177" cy="1273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6077" name="Rectangle 13">
              <a:extLst>
                <a:ext uri="{FF2B5EF4-FFF2-40B4-BE49-F238E27FC236}">
                  <a16:creationId xmlns:a16="http://schemas.microsoft.com/office/drawing/2014/main" id="{C8CEB53E-DA9F-4254-89B8-42384701C3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7" y="2448"/>
              <a:ext cx="177" cy="1273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6078" name="Line 14">
              <a:extLst>
                <a:ext uri="{FF2B5EF4-FFF2-40B4-BE49-F238E27FC236}">
                  <a16:creationId xmlns:a16="http://schemas.microsoft.com/office/drawing/2014/main" id="{834E95B5-B11C-41E7-A36B-5F762E1D4D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21" y="3861"/>
              <a:ext cx="0" cy="1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6079" name="Line 15">
              <a:extLst>
                <a:ext uri="{FF2B5EF4-FFF2-40B4-BE49-F238E27FC236}">
                  <a16:creationId xmlns:a16="http://schemas.microsoft.com/office/drawing/2014/main" id="{941B5356-79D0-42A1-839D-AFE97B89DC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84" y="3838"/>
              <a:ext cx="0" cy="1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6080" name="Line 16">
              <a:extLst>
                <a:ext uri="{FF2B5EF4-FFF2-40B4-BE49-F238E27FC236}">
                  <a16:creationId xmlns:a16="http://schemas.microsoft.com/office/drawing/2014/main" id="{D21ED1C2-2C3C-4F87-A6C3-341D4A75B2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49" y="3842"/>
              <a:ext cx="0" cy="1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6081" name="Line 17">
              <a:extLst>
                <a:ext uri="{FF2B5EF4-FFF2-40B4-BE49-F238E27FC236}">
                  <a16:creationId xmlns:a16="http://schemas.microsoft.com/office/drawing/2014/main" id="{20E427DF-78DB-44C4-8246-9E6E062FC7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10" y="3838"/>
              <a:ext cx="0" cy="1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6082" name="Line 18">
              <a:extLst>
                <a:ext uri="{FF2B5EF4-FFF2-40B4-BE49-F238E27FC236}">
                  <a16:creationId xmlns:a16="http://schemas.microsoft.com/office/drawing/2014/main" id="{65F85290-4D89-4DF2-910F-96D793B41B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71" y="3842"/>
              <a:ext cx="0" cy="1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6083" name="Line 19">
              <a:extLst>
                <a:ext uri="{FF2B5EF4-FFF2-40B4-BE49-F238E27FC236}">
                  <a16:creationId xmlns:a16="http://schemas.microsoft.com/office/drawing/2014/main" id="{D3864655-1ACF-4B56-A691-E6C5ADCFDC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32" y="3845"/>
              <a:ext cx="0" cy="1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6084" name="Rectangle 20">
              <a:extLst>
                <a:ext uri="{FF2B5EF4-FFF2-40B4-BE49-F238E27FC236}">
                  <a16:creationId xmlns:a16="http://schemas.microsoft.com/office/drawing/2014/main" id="{B50BEBA2-B8F9-4B73-AC2A-85751939C6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8" y="2448"/>
              <a:ext cx="177" cy="1273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6085" name="Line 21">
              <a:extLst>
                <a:ext uri="{FF2B5EF4-FFF2-40B4-BE49-F238E27FC236}">
                  <a16:creationId xmlns:a16="http://schemas.microsoft.com/office/drawing/2014/main" id="{9010BCDE-07C9-4DD2-9150-5E0EE96A52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61" y="3918"/>
              <a:ext cx="301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6086" name="Text Box 22">
              <a:extLst>
                <a:ext uri="{FF2B5EF4-FFF2-40B4-BE49-F238E27FC236}">
                  <a16:creationId xmlns:a16="http://schemas.microsoft.com/office/drawing/2014/main" id="{92FE2E9A-3FEE-4712-9AD0-76996A7816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18" y="3905"/>
              <a:ext cx="407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Garamond" panose="02020404030301010803" pitchFamily="18" charset="0"/>
                </a:rPr>
                <a:t>4 horas</a:t>
              </a:r>
            </a:p>
          </p:txBody>
        </p:sp>
        <p:sp>
          <p:nvSpPr>
            <p:cNvPr id="216087" name="Text Box 23">
              <a:extLst>
                <a:ext uri="{FF2B5EF4-FFF2-40B4-BE49-F238E27FC236}">
                  <a16:creationId xmlns:a16="http://schemas.microsoft.com/office/drawing/2014/main" id="{003238C2-14C4-449C-B2B6-A97D959FBC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70" y="3910"/>
              <a:ext cx="40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Garamond" panose="02020404030301010803" pitchFamily="18" charset="0"/>
                </a:rPr>
                <a:t>4 horas</a:t>
              </a:r>
            </a:p>
          </p:txBody>
        </p:sp>
        <p:sp>
          <p:nvSpPr>
            <p:cNvPr id="216088" name="Text Box 24">
              <a:extLst>
                <a:ext uri="{FF2B5EF4-FFF2-40B4-BE49-F238E27FC236}">
                  <a16:creationId xmlns:a16="http://schemas.microsoft.com/office/drawing/2014/main" id="{4CD23265-76C0-47E1-A6B1-55DA96416B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93" y="3910"/>
              <a:ext cx="40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Garamond" panose="02020404030301010803" pitchFamily="18" charset="0"/>
                </a:rPr>
                <a:t>4 horas</a:t>
              </a:r>
            </a:p>
          </p:txBody>
        </p:sp>
        <p:sp>
          <p:nvSpPr>
            <p:cNvPr id="216089" name="Text Box 25">
              <a:extLst>
                <a:ext uri="{FF2B5EF4-FFF2-40B4-BE49-F238E27FC236}">
                  <a16:creationId xmlns:a16="http://schemas.microsoft.com/office/drawing/2014/main" id="{D64A1578-AB9A-43F4-8165-2807014C45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82" y="3910"/>
              <a:ext cx="40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Garamond" panose="02020404030301010803" pitchFamily="18" charset="0"/>
                </a:rPr>
                <a:t>4 horas</a:t>
              </a:r>
            </a:p>
          </p:txBody>
        </p:sp>
        <p:sp>
          <p:nvSpPr>
            <p:cNvPr id="216090" name="Text Box 26">
              <a:extLst>
                <a:ext uri="{FF2B5EF4-FFF2-40B4-BE49-F238E27FC236}">
                  <a16:creationId xmlns:a16="http://schemas.microsoft.com/office/drawing/2014/main" id="{3B478456-E1FE-4D88-83AB-F4AF361BBF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2" y="3910"/>
              <a:ext cx="40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Garamond" panose="02020404030301010803" pitchFamily="18" charset="0"/>
                </a:rPr>
                <a:t>4 horas</a:t>
              </a:r>
            </a:p>
          </p:txBody>
        </p:sp>
        <p:sp>
          <p:nvSpPr>
            <p:cNvPr id="216091" name="Text Box 27">
              <a:extLst>
                <a:ext uri="{FF2B5EF4-FFF2-40B4-BE49-F238E27FC236}">
                  <a16:creationId xmlns:a16="http://schemas.microsoft.com/office/drawing/2014/main" id="{23B8C4C7-DAA8-4215-BF28-CBEFFE2178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13" y="2069"/>
              <a:ext cx="56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anose="02020404030301010803" pitchFamily="18" charset="0"/>
                </a:rPr>
                <a:t>20 minutos</a:t>
              </a:r>
            </a:p>
            <a:p>
              <a:r>
                <a:rPr lang="pt-BR" altLang="pt-BR" sz="1200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anose="02020404030301010803" pitchFamily="18" charset="0"/>
                </a:rPr>
                <a:t>163,33 l/s</a:t>
              </a:r>
            </a:p>
          </p:txBody>
        </p:sp>
        <p:cxnSp>
          <p:nvCxnSpPr>
            <p:cNvPr id="216092" name="AutoShape 28">
              <a:extLst>
                <a:ext uri="{FF2B5EF4-FFF2-40B4-BE49-F238E27FC236}">
                  <a16:creationId xmlns:a16="http://schemas.microsoft.com/office/drawing/2014/main" id="{32BBB262-3CF5-45E4-A8DB-FEC30A7413D0}"/>
                </a:ext>
              </a:extLst>
            </p:cNvPr>
            <p:cNvCxnSpPr>
              <a:cxnSpLocks noChangeShapeType="1"/>
              <a:stCxn id="216091" idx="1"/>
              <a:endCxn id="216073" idx="0"/>
            </p:cNvCxnSpPr>
            <p:nvPr/>
          </p:nvCxnSpPr>
          <p:spPr bwMode="auto">
            <a:xfrm rot="10800000" flipV="1">
              <a:off x="1327" y="2213"/>
              <a:ext cx="1086" cy="235"/>
            </a:xfrm>
            <a:prstGeom prst="curvedConnector2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6093" name="AutoShape 29">
              <a:extLst>
                <a:ext uri="{FF2B5EF4-FFF2-40B4-BE49-F238E27FC236}">
                  <a16:creationId xmlns:a16="http://schemas.microsoft.com/office/drawing/2014/main" id="{94F51769-A418-484A-BF29-C564B1E4A338}"/>
                </a:ext>
              </a:extLst>
            </p:cNvPr>
            <p:cNvCxnSpPr>
              <a:cxnSpLocks noChangeShapeType="1"/>
              <a:stCxn id="216091" idx="1"/>
              <a:endCxn id="216074" idx="0"/>
            </p:cNvCxnSpPr>
            <p:nvPr/>
          </p:nvCxnSpPr>
          <p:spPr bwMode="auto">
            <a:xfrm rot="10800000" flipV="1">
              <a:off x="1888" y="2213"/>
              <a:ext cx="525" cy="235"/>
            </a:xfrm>
            <a:prstGeom prst="curvedConnector2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6094" name="AutoShape 30">
              <a:extLst>
                <a:ext uri="{FF2B5EF4-FFF2-40B4-BE49-F238E27FC236}">
                  <a16:creationId xmlns:a16="http://schemas.microsoft.com/office/drawing/2014/main" id="{ACBF6CF7-E0EF-4B8B-996C-D5FACEFD75CA}"/>
                </a:ext>
              </a:extLst>
            </p:cNvPr>
            <p:cNvCxnSpPr>
              <a:cxnSpLocks noChangeShapeType="1"/>
              <a:stCxn id="216091" idx="1"/>
              <a:endCxn id="216075" idx="0"/>
            </p:cNvCxnSpPr>
            <p:nvPr/>
          </p:nvCxnSpPr>
          <p:spPr bwMode="auto">
            <a:xfrm rot="10800000" flipH="1" flipV="1">
              <a:off x="2413" y="2213"/>
              <a:ext cx="31" cy="235"/>
            </a:xfrm>
            <a:prstGeom prst="curvedConnector4">
              <a:avLst>
                <a:gd name="adj1" fmla="val -464514"/>
                <a:gd name="adj2" fmla="val 80852"/>
              </a:avLst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6095" name="AutoShape 31">
              <a:extLst>
                <a:ext uri="{FF2B5EF4-FFF2-40B4-BE49-F238E27FC236}">
                  <a16:creationId xmlns:a16="http://schemas.microsoft.com/office/drawing/2014/main" id="{281A19D6-D8C3-4DA8-977E-AB3821C1F9B2}"/>
                </a:ext>
              </a:extLst>
            </p:cNvPr>
            <p:cNvCxnSpPr>
              <a:cxnSpLocks noChangeShapeType="1"/>
              <a:stCxn id="216091" idx="3"/>
              <a:endCxn id="216076" idx="0"/>
            </p:cNvCxnSpPr>
            <p:nvPr/>
          </p:nvCxnSpPr>
          <p:spPr bwMode="auto">
            <a:xfrm>
              <a:off x="2977" y="2213"/>
              <a:ext cx="28" cy="235"/>
            </a:xfrm>
            <a:prstGeom prst="curvedConnector2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6096" name="AutoShape 32">
              <a:extLst>
                <a:ext uri="{FF2B5EF4-FFF2-40B4-BE49-F238E27FC236}">
                  <a16:creationId xmlns:a16="http://schemas.microsoft.com/office/drawing/2014/main" id="{C7C50953-8FC3-400B-90C8-0F5B3D5B7D1B}"/>
                </a:ext>
              </a:extLst>
            </p:cNvPr>
            <p:cNvCxnSpPr>
              <a:cxnSpLocks noChangeShapeType="1"/>
              <a:stCxn id="216091" idx="3"/>
              <a:endCxn id="216077" idx="0"/>
            </p:cNvCxnSpPr>
            <p:nvPr/>
          </p:nvCxnSpPr>
          <p:spPr bwMode="auto">
            <a:xfrm>
              <a:off x="2977" y="2213"/>
              <a:ext cx="589" cy="235"/>
            </a:xfrm>
            <a:prstGeom prst="curvedConnector2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6097" name="AutoShape 33">
              <a:extLst>
                <a:ext uri="{FF2B5EF4-FFF2-40B4-BE49-F238E27FC236}">
                  <a16:creationId xmlns:a16="http://schemas.microsoft.com/office/drawing/2014/main" id="{3E38655D-96C1-46C1-A9C2-9304CF2593F0}"/>
                </a:ext>
              </a:extLst>
            </p:cNvPr>
            <p:cNvCxnSpPr>
              <a:cxnSpLocks noChangeShapeType="1"/>
              <a:stCxn id="216091" idx="3"/>
              <a:endCxn id="216084" idx="0"/>
            </p:cNvCxnSpPr>
            <p:nvPr/>
          </p:nvCxnSpPr>
          <p:spPr bwMode="auto">
            <a:xfrm>
              <a:off x="2977" y="2213"/>
              <a:ext cx="1150" cy="235"/>
            </a:xfrm>
            <a:prstGeom prst="curvedConnector2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16098" name="Rectangle 34">
              <a:extLst>
                <a:ext uri="{FF2B5EF4-FFF2-40B4-BE49-F238E27FC236}">
                  <a16:creationId xmlns:a16="http://schemas.microsoft.com/office/drawing/2014/main" id="{E62E807B-FB2C-495B-8849-7EA1012C97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9" y="3556"/>
              <a:ext cx="408" cy="170"/>
            </a:xfrm>
            <a:prstGeom prst="rect">
              <a:avLst/>
            </a:prstGeom>
            <a:solidFill>
              <a:schemeClr val="folHlink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6099" name="Rectangle 35">
              <a:extLst>
                <a:ext uri="{FF2B5EF4-FFF2-40B4-BE49-F238E27FC236}">
                  <a16:creationId xmlns:a16="http://schemas.microsoft.com/office/drawing/2014/main" id="{0C1C91F3-144B-40E4-A6AF-2024205885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0" y="3548"/>
              <a:ext cx="408" cy="170"/>
            </a:xfrm>
            <a:prstGeom prst="rect">
              <a:avLst/>
            </a:prstGeom>
            <a:solidFill>
              <a:schemeClr val="folHlink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6100" name="Rectangle 36">
              <a:extLst>
                <a:ext uri="{FF2B5EF4-FFF2-40B4-BE49-F238E27FC236}">
                  <a16:creationId xmlns:a16="http://schemas.microsoft.com/office/drawing/2014/main" id="{59243BFC-3493-488A-B9BA-25D0A58923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4" y="3551"/>
              <a:ext cx="408" cy="170"/>
            </a:xfrm>
            <a:prstGeom prst="rect">
              <a:avLst/>
            </a:prstGeom>
            <a:solidFill>
              <a:schemeClr val="folHlink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6101" name="Rectangle 37">
              <a:extLst>
                <a:ext uri="{FF2B5EF4-FFF2-40B4-BE49-F238E27FC236}">
                  <a16:creationId xmlns:a16="http://schemas.microsoft.com/office/drawing/2014/main" id="{C871E17A-CB92-47A0-9633-F1A4D4CA79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6" y="3548"/>
              <a:ext cx="408" cy="170"/>
            </a:xfrm>
            <a:prstGeom prst="rect">
              <a:avLst/>
            </a:prstGeom>
            <a:solidFill>
              <a:schemeClr val="folHlink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6102" name="Rectangle 38">
              <a:extLst>
                <a:ext uri="{FF2B5EF4-FFF2-40B4-BE49-F238E27FC236}">
                  <a16:creationId xmlns:a16="http://schemas.microsoft.com/office/drawing/2014/main" id="{E4A998E3-0E08-4922-90EF-2E3B672243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9" y="3548"/>
              <a:ext cx="408" cy="170"/>
            </a:xfrm>
            <a:prstGeom prst="rect">
              <a:avLst/>
            </a:prstGeom>
            <a:solidFill>
              <a:schemeClr val="folHlink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6103" name="Rectangle 39">
              <a:extLst>
                <a:ext uri="{FF2B5EF4-FFF2-40B4-BE49-F238E27FC236}">
                  <a16:creationId xmlns:a16="http://schemas.microsoft.com/office/drawing/2014/main" id="{9E2B4DFE-9B1C-4208-8D21-80D3D1638D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1" y="3548"/>
              <a:ext cx="408" cy="170"/>
            </a:xfrm>
            <a:prstGeom prst="rect">
              <a:avLst/>
            </a:prstGeom>
            <a:solidFill>
              <a:schemeClr val="folHlink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200" name="Picture 40" descr="ETA Guarau 017">
            <a:extLst>
              <a:ext uri="{FF2B5EF4-FFF2-40B4-BE49-F238E27FC236}">
                <a16:creationId xmlns:a16="http://schemas.microsoft.com/office/drawing/2014/main" id="{13153F47-4C6E-4E8E-805B-FA017F160263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908050"/>
            <a:ext cx="5399088" cy="359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201" name="Picture 41" descr="ETA Guarau 018">
            <a:extLst>
              <a:ext uri="{FF2B5EF4-FFF2-40B4-BE49-F238E27FC236}">
                <a16:creationId xmlns:a16="http://schemas.microsoft.com/office/drawing/2014/main" id="{2ECAF46B-80E3-45F0-BF9B-38BF946C795C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2500" y="3068638"/>
            <a:ext cx="5399088" cy="359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164" name="Picture 4">
            <a:extLst>
              <a:ext uri="{FF2B5EF4-FFF2-40B4-BE49-F238E27FC236}">
                <a16:creationId xmlns:a16="http://schemas.microsoft.com/office/drawing/2014/main" id="{0276DFE5-2412-45B3-AA7B-180FD07A97CE}"/>
              </a:ext>
            </a:extLst>
          </p:cNvPr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0165" name="Rectangle 5">
            <a:extLst>
              <a:ext uri="{FF2B5EF4-FFF2-40B4-BE49-F238E27FC236}">
                <a16:creationId xmlns:a16="http://schemas.microsoft.com/office/drawing/2014/main" id="{4EBACD18-2B35-4C9A-B3E6-1D548739EC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131763"/>
            <a:ext cx="8785225" cy="1425575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Ctr="1"/>
          <a:lstStyle/>
          <a:p>
            <a:r>
              <a:rPr lang="pt-BR" altLang="pt-BR" sz="3600"/>
              <a:t>CONCEPÇÃO DO SISTEMA DE RECUPERAÇÃO DE ÁGUA DE LAVAGEM</a:t>
            </a:r>
          </a:p>
        </p:txBody>
      </p:sp>
      <p:grpSp>
        <p:nvGrpSpPr>
          <p:cNvPr id="220202" name="Group 42">
            <a:extLst>
              <a:ext uri="{FF2B5EF4-FFF2-40B4-BE49-F238E27FC236}">
                <a16:creationId xmlns:a16="http://schemas.microsoft.com/office/drawing/2014/main" id="{F376E7EA-7024-4613-A2AA-B1F646AF72F5}"/>
              </a:ext>
            </a:extLst>
          </p:cNvPr>
          <p:cNvGrpSpPr>
            <a:grpSpLocks/>
          </p:cNvGrpSpPr>
          <p:nvPr/>
        </p:nvGrpSpPr>
        <p:grpSpPr bwMode="auto">
          <a:xfrm>
            <a:off x="395288" y="3500438"/>
            <a:ext cx="5345112" cy="3197225"/>
            <a:chOff x="1202" y="2069"/>
            <a:chExt cx="3367" cy="2014"/>
          </a:xfrm>
        </p:grpSpPr>
        <p:sp>
          <p:nvSpPr>
            <p:cNvPr id="220203" name="Line 43">
              <a:extLst>
                <a:ext uri="{FF2B5EF4-FFF2-40B4-BE49-F238E27FC236}">
                  <a16:creationId xmlns:a16="http://schemas.microsoft.com/office/drawing/2014/main" id="{3254EF9D-510E-4FF7-B12F-BF0FBFB6D5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2" y="3721"/>
              <a:ext cx="3367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0204" name="Line 44">
              <a:extLst>
                <a:ext uri="{FF2B5EF4-FFF2-40B4-BE49-F238E27FC236}">
                  <a16:creationId xmlns:a16="http://schemas.microsoft.com/office/drawing/2014/main" id="{8B34C7CD-96F6-48B5-BC5D-CEA6E8D4C5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21" y="2290"/>
              <a:ext cx="0" cy="1555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0205" name="Rectangle 45">
              <a:extLst>
                <a:ext uri="{FF2B5EF4-FFF2-40B4-BE49-F238E27FC236}">
                  <a16:creationId xmlns:a16="http://schemas.microsoft.com/office/drawing/2014/main" id="{C3493A7C-0799-4CCC-B0A0-85CB20A4BD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8" y="2448"/>
              <a:ext cx="177" cy="1273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0206" name="Rectangle 46">
              <a:extLst>
                <a:ext uri="{FF2B5EF4-FFF2-40B4-BE49-F238E27FC236}">
                  <a16:creationId xmlns:a16="http://schemas.microsoft.com/office/drawing/2014/main" id="{B6EDD130-303F-4D02-AF8E-36C1A2C0A4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9" y="2448"/>
              <a:ext cx="177" cy="1273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0207" name="Rectangle 47">
              <a:extLst>
                <a:ext uri="{FF2B5EF4-FFF2-40B4-BE49-F238E27FC236}">
                  <a16:creationId xmlns:a16="http://schemas.microsoft.com/office/drawing/2014/main" id="{2E94F00F-B537-4645-997D-CF3D50F4C6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5" y="2448"/>
              <a:ext cx="177" cy="1273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0208" name="Rectangle 48">
              <a:extLst>
                <a:ext uri="{FF2B5EF4-FFF2-40B4-BE49-F238E27FC236}">
                  <a16:creationId xmlns:a16="http://schemas.microsoft.com/office/drawing/2014/main" id="{14AA541F-C766-431B-8098-0C2171DE6D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6" y="2448"/>
              <a:ext cx="177" cy="1273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0209" name="Rectangle 49">
              <a:extLst>
                <a:ext uri="{FF2B5EF4-FFF2-40B4-BE49-F238E27FC236}">
                  <a16:creationId xmlns:a16="http://schemas.microsoft.com/office/drawing/2014/main" id="{6C128B71-7A80-4F49-BC78-2F5D4E0017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7" y="2448"/>
              <a:ext cx="177" cy="1273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0210" name="Line 50">
              <a:extLst>
                <a:ext uri="{FF2B5EF4-FFF2-40B4-BE49-F238E27FC236}">
                  <a16:creationId xmlns:a16="http://schemas.microsoft.com/office/drawing/2014/main" id="{F65B2532-A799-46D9-8195-EE6E21F8F4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21" y="3861"/>
              <a:ext cx="0" cy="1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0211" name="Line 51">
              <a:extLst>
                <a:ext uri="{FF2B5EF4-FFF2-40B4-BE49-F238E27FC236}">
                  <a16:creationId xmlns:a16="http://schemas.microsoft.com/office/drawing/2014/main" id="{101AF143-B9EB-4851-8E15-03FD4381DE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84" y="3838"/>
              <a:ext cx="0" cy="1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0212" name="Line 52">
              <a:extLst>
                <a:ext uri="{FF2B5EF4-FFF2-40B4-BE49-F238E27FC236}">
                  <a16:creationId xmlns:a16="http://schemas.microsoft.com/office/drawing/2014/main" id="{ABB8E704-D663-4839-A38A-4CB8F87574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49" y="3842"/>
              <a:ext cx="0" cy="1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0213" name="Line 53">
              <a:extLst>
                <a:ext uri="{FF2B5EF4-FFF2-40B4-BE49-F238E27FC236}">
                  <a16:creationId xmlns:a16="http://schemas.microsoft.com/office/drawing/2014/main" id="{E96EFA11-6A1A-40E3-B63D-451771C40B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10" y="3838"/>
              <a:ext cx="0" cy="1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0214" name="Line 54">
              <a:extLst>
                <a:ext uri="{FF2B5EF4-FFF2-40B4-BE49-F238E27FC236}">
                  <a16:creationId xmlns:a16="http://schemas.microsoft.com/office/drawing/2014/main" id="{06164284-7085-44C1-98EE-DF69B26E5A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71" y="3842"/>
              <a:ext cx="0" cy="1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0215" name="Line 55">
              <a:extLst>
                <a:ext uri="{FF2B5EF4-FFF2-40B4-BE49-F238E27FC236}">
                  <a16:creationId xmlns:a16="http://schemas.microsoft.com/office/drawing/2014/main" id="{F3FB09C2-892F-4E34-880F-D5248366A0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32" y="3845"/>
              <a:ext cx="0" cy="1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0216" name="Rectangle 56">
              <a:extLst>
                <a:ext uri="{FF2B5EF4-FFF2-40B4-BE49-F238E27FC236}">
                  <a16:creationId xmlns:a16="http://schemas.microsoft.com/office/drawing/2014/main" id="{CBA940B2-2B0E-4308-BFA5-DB93552FEC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8" y="2448"/>
              <a:ext cx="177" cy="1273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0217" name="Line 57">
              <a:extLst>
                <a:ext uri="{FF2B5EF4-FFF2-40B4-BE49-F238E27FC236}">
                  <a16:creationId xmlns:a16="http://schemas.microsoft.com/office/drawing/2014/main" id="{05A96DED-720C-4300-B6A9-DA10F08F14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61" y="3918"/>
              <a:ext cx="301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0218" name="Text Box 58">
              <a:extLst>
                <a:ext uri="{FF2B5EF4-FFF2-40B4-BE49-F238E27FC236}">
                  <a16:creationId xmlns:a16="http://schemas.microsoft.com/office/drawing/2014/main" id="{456562AD-B877-48CE-8D53-90F36012BC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18" y="3905"/>
              <a:ext cx="407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Garamond" panose="02020404030301010803" pitchFamily="18" charset="0"/>
                </a:rPr>
                <a:t>4 horas</a:t>
              </a:r>
            </a:p>
          </p:txBody>
        </p:sp>
        <p:sp>
          <p:nvSpPr>
            <p:cNvPr id="220219" name="Text Box 59">
              <a:extLst>
                <a:ext uri="{FF2B5EF4-FFF2-40B4-BE49-F238E27FC236}">
                  <a16:creationId xmlns:a16="http://schemas.microsoft.com/office/drawing/2014/main" id="{8FAEC0DE-DC6A-4EAB-A82F-7312A028DE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70" y="3910"/>
              <a:ext cx="40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Garamond" panose="02020404030301010803" pitchFamily="18" charset="0"/>
                </a:rPr>
                <a:t>4 horas</a:t>
              </a:r>
            </a:p>
          </p:txBody>
        </p:sp>
        <p:sp>
          <p:nvSpPr>
            <p:cNvPr id="220220" name="Text Box 60">
              <a:extLst>
                <a:ext uri="{FF2B5EF4-FFF2-40B4-BE49-F238E27FC236}">
                  <a16:creationId xmlns:a16="http://schemas.microsoft.com/office/drawing/2014/main" id="{F3E87FDF-E9B4-4D9D-A243-89A678ABF6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93" y="3910"/>
              <a:ext cx="40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Garamond" panose="02020404030301010803" pitchFamily="18" charset="0"/>
                </a:rPr>
                <a:t>4 horas</a:t>
              </a:r>
            </a:p>
          </p:txBody>
        </p:sp>
        <p:sp>
          <p:nvSpPr>
            <p:cNvPr id="220221" name="Text Box 61">
              <a:extLst>
                <a:ext uri="{FF2B5EF4-FFF2-40B4-BE49-F238E27FC236}">
                  <a16:creationId xmlns:a16="http://schemas.microsoft.com/office/drawing/2014/main" id="{32079671-8E0A-4C6B-BBA2-80C07E882B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82" y="3910"/>
              <a:ext cx="40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Garamond" panose="02020404030301010803" pitchFamily="18" charset="0"/>
                </a:rPr>
                <a:t>4 horas</a:t>
              </a:r>
            </a:p>
          </p:txBody>
        </p:sp>
        <p:sp>
          <p:nvSpPr>
            <p:cNvPr id="220222" name="Text Box 62">
              <a:extLst>
                <a:ext uri="{FF2B5EF4-FFF2-40B4-BE49-F238E27FC236}">
                  <a16:creationId xmlns:a16="http://schemas.microsoft.com/office/drawing/2014/main" id="{FD606DCF-D55F-483F-8AFC-97375FE09D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2" y="3910"/>
              <a:ext cx="40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Garamond" panose="02020404030301010803" pitchFamily="18" charset="0"/>
                </a:rPr>
                <a:t>4 horas</a:t>
              </a:r>
            </a:p>
          </p:txBody>
        </p:sp>
        <p:sp>
          <p:nvSpPr>
            <p:cNvPr id="220223" name="Text Box 63">
              <a:extLst>
                <a:ext uri="{FF2B5EF4-FFF2-40B4-BE49-F238E27FC236}">
                  <a16:creationId xmlns:a16="http://schemas.microsoft.com/office/drawing/2014/main" id="{A583D3E5-8733-4FF0-AEC9-CEBFDE5048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13" y="2069"/>
              <a:ext cx="56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anose="02020404030301010803" pitchFamily="18" charset="0"/>
                </a:rPr>
                <a:t>20 minutos</a:t>
              </a:r>
            </a:p>
            <a:p>
              <a:r>
                <a:rPr lang="pt-BR" altLang="pt-BR" sz="1200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anose="02020404030301010803" pitchFamily="18" charset="0"/>
                </a:rPr>
                <a:t>163,33 l/s</a:t>
              </a:r>
            </a:p>
          </p:txBody>
        </p:sp>
        <p:cxnSp>
          <p:nvCxnSpPr>
            <p:cNvPr id="220224" name="AutoShape 64">
              <a:extLst>
                <a:ext uri="{FF2B5EF4-FFF2-40B4-BE49-F238E27FC236}">
                  <a16:creationId xmlns:a16="http://schemas.microsoft.com/office/drawing/2014/main" id="{55C2A8E2-D79F-4F42-99C3-3767C9F8E5C3}"/>
                </a:ext>
              </a:extLst>
            </p:cNvPr>
            <p:cNvCxnSpPr>
              <a:cxnSpLocks noChangeShapeType="1"/>
              <a:stCxn id="220223" idx="1"/>
              <a:endCxn id="220205" idx="0"/>
            </p:cNvCxnSpPr>
            <p:nvPr/>
          </p:nvCxnSpPr>
          <p:spPr bwMode="auto">
            <a:xfrm rot="10800000" flipV="1">
              <a:off x="1327" y="2213"/>
              <a:ext cx="1086" cy="235"/>
            </a:xfrm>
            <a:prstGeom prst="curvedConnector2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0225" name="AutoShape 65">
              <a:extLst>
                <a:ext uri="{FF2B5EF4-FFF2-40B4-BE49-F238E27FC236}">
                  <a16:creationId xmlns:a16="http://schemas.microsoft.com/office/drawing/2014/main" id="{FF1A1E07-AE8F-4B52-A46E-414A90C70476}"/>
                </a:ext>
              </a:extLst>
            </p:cNvPr>
            <p:cNvCxnSpPr>
              <a:cxnSpLocks noChangeShapeType="1"/>
              <a:stCxn id="220223" idx="1"/>
              <a:endCxn id="220206" idx="0"/>
            </p:cNvCxnSpPr>
            <p:nvPr/>
          </p:nvCxnSpPr>
          <p:spPr bwMode="auto">
            <a:xfrm rot="10800000" flipV="1">
              <a:off x="1888" y="2213"/>
              <a:ext cx="525" cy="235"/>
            </a:xfrm>
            <a:prstGeom prst="curvedConnector2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0226" name="AutoShape 66">
              <a:extLst>
                <a:ext uri="{FF2B5EF4-FFF2-40B4-BE49-F238E27FC236}">
                  <a16:creationId xmlns:a16="http://schemas.microsoft.com/office/drawing/2014/main" id="{B05264C7-C02D-497D-858D-D203CB1067AF}"/>
                </a:ext>
              </a:extLst>
            </p:cNvPr>
            <p:cNvCxnSpPr>
              <a:cxnSpLocks noChangeShapeType="1"/>
              <a:stCxn id="220223" idx="1"/>
              <a:endCxn id="220207" idx="0"/>
            </p:cNvCxnSpPr>
            <p:nvPr/>
          </p:nvCxnSpPr>
          <p:spPr bwMode="auto">
            <a:xfrm rot="10800000" flipH="1" flipV="1">
              <a:off x="2413" y="2213"/>
              <a:ext cx="31" cy="235"/>
            </a:xfrm>
            <a:prstGeom prst="curvedConnector4">
              <a:avLst>
                <a:gd name="adj1" fmla="val -464514"/>
                <a:gd name="adj2" fmla="val 80852"/>
              </a:avLst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0227" name="AutoShape 67">
              <a:extLst>
                <a:ext uri="{FF2B5EF4-FFF2-40B4-BE49-F238E27FC236}">
                  <a16:creationId xmlns:a16="http://schemas.microsoft.com/office/drawing/2014/main" id="{A1401A37-F194-4E84-9EC6-2CA60C63D900}"/>
                </a:ext>
              </a:extLst>
            </p:cNvPr>
            <p:cNvCxnSpPr>
              <a:cxnSpLocks noChangeShapeType="1"/>
              <a:stCxn id="220223" idx="3"/>
              <a:endCxn id="220208" idx="0"/>
            </p:cNvCxnSpPr>
            <p:nvPr/>
          </p:nvCxnSpPr>
          <p:spPr bwMode="auto">
            <a:xfrm>
              <a:off x="2977" y="2213"/>
              <a:ext cx="28" cy="235"/>
            </a:xfrm>
            <a:prstGeom prst="curvedConnector2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0228" name="AutoShape 68">
              <a:extLst>
                <a:ext uri="{FF2B5EF4-FFF2-40B4-BE49-F238E27FC236}">
                  <a16:creationId xmlns:a16="http://schemas.microsoft.com/office/drawing/2014/main" id="{CB1FA037-45F3-47AA-B08D-182380CCE7DF}"/>
                </a:ext>
              </a:extLst>
            </p:cNvPr>
            <p:cNvCxnSpPr>
              <a:cxnSpLocks noChangeShapeType="1"/>
              <a:stCxn id="220223" idx="3"/>
              <a:endCxn id="220209" idx="0"/>
            </p:cNvCxnSpPr>
            <p:nvPr/>
          </p:nvCxnSpPr>
          <p:spPr bwMode="auto">
            <a:xfrm>
              <a:off x="2977" y="2213"/>
              <a:ext cx="589" cy="235"/>
            </a:xfrm>
            <a:prstGeom prst="curvedConnector2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0229" name="AutoShape 69">
              <a:extLst>
                <a:ext uri="{FF2B5EF4-FFF2-40B4-BE49-F238E27FC236}">
                  <a16:creationId xmlns:a16="http://schemas.microsoft.com/office/drawing/2014/main" id="{3F7AA2AD-2782-4CE9-B4AF-A2032173F2F9}"/>
                </a:ext>
              </a:extLst>
            </p:cNvPr>
            <p:cNvCxnSpPr>
              <a:cxnSpLocks noChangeShapeType="1"/>
              <a:stCxn id="220223" idx="3"/>
              <a:endCxn id="220216" idx="0"/>
            </p:cNvCxnSpPr>
            <p:nvPr/>
          </p:nvCxnSpPr>
          <p:spPr bwMode="auto">
            <a:xfrm>
              <a:off x="2977" y="2213"/>
              <a:ext cx="1150" cy="235"/>
            </a:xfrm>
            <a:prstGeom prst="curvedConnector2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20230" name="Rectangle 70">
              <a:extLst>
                <a:ext uri="{FF2B5EF4-FFF2-40B4-BE49-F238E27FC236}">
                  <a16:creationId xmlns:a16="http://schemas.microsoft.com/office/drawing/2014/main" id="{77781725-186E-43AA-8BA8-8B476C8C9E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9" y="3556"/>
              <a:ext cx="408" cy="170"/>
            </a:xfrm>
            <a:prstGeom prst="rect">
              <a:avLst/>
            </a:prstGeom>
            <a:solidFill>
              <a:schemeClr val="folHlink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0231" name="Rectangle 71">
              <a:extLst>
                <a:ext uri="{FF2B5EF4-FFF2-40B4-BE49-F238E27FC236}">
                  <a16:creationId xmlns:a16="http://schemas.microsoft.com/office/drawing/2014/main" id="{94F13DB4-F9A9-41D5-83CE-74A5C84027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0" y="3548"/>
              <a:ext cx="408" cy="170"/>
            </a:xfrm>
            <a:prstGeom prst="rect">
              <a:avLst/>
            </a:prstGeom>
            <a:solidFill>
              <a:schemeClr val="folHlink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0232" name="Rectangle 72">
              <a:extLst>
                <a:ext uri="{FF2B5EF4-FFF2-40B4-BE49-F238E27FC236}">
                  <a16:creationId xmlns:a16="http://schemas.microsoft.com/office/drawing/2014/main" id="{A5FC1D0C-E525-4F64-90F5-549B0A560A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4" y="3551"/>
              <a:ext cx="408" cy="170"/>
            </a:xfrm>
            <a:prstGeom prst="rect">
              <a:avLst/>
            </a:prstGeom>
            <a:solidFill>
              <a:schemeClr val="folHlink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0233" name="Rectangle 73">
              <a:extLst>
                <a:ext uri="{FF2B5EF4-FFF2-40B4-BE49-F238E27FC236}">
                  <a16:creationId xmlns:a16="http://schemas.microsoft.com/office/drawing/2014/main" id="{1F08E7F7-2F9F-478C-B547-E0A237840B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6" y="3548"/>
              <a:ext cx="408" cy="170"/>
            </a:xfrm>
            <a:prstGeom prst="rect">
              <a:avLst/>
            </a:prstGeom>
            <a:solidFill>
              <a:schemeClr val="folHlink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0234" name="Rectangle 74">
              <a:extLst>
                <a:ext uri="{FF2B5EF4-FFF2-40B4-BE49-F238E27FC236}">
                  <a16:creationId xmlns:a16="http://schemas.microsoft.com/office/drawing/2014/main" id="{57EAA1CF-BF5A-4DBB-B708-8575335BD0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9" y="3548"/>
              <a:ext cx="408" cy="170"/>
            </a:xfrm>
            <a:prstGeom prst="rect">
              <a:avLst/>
            </a:prstGeom>
            <a:solidFill>
              <a:schemeClr val="folHlink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0235" name="Rectangle 75">
              <a:extLst>
                <a:ext uri="{FF2B5EF4-FFF2-40B4-BE49-F238E27FC236}">
                  <a16:creationId xmlns:a16="http://schemas.microsoft.com/office/drawing/2014/main" id="{5A7D3A27-761C-43DB-8FFC-F517D9C9A2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1" y="3548"/>
              <a:ext cx="408" cy="170"/>
            </a:xfrm>
            <a:prstGeom prst="rect">
              <a:avLst/>
            </a:prstGeom>
            <a:solidFill>
              <a:schemeClr val="folHlink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794" name="Picture 2" descr="ETA Guaraú 003">
            <a:extLst>
              <a:ext uri="{FF2B5EF4-FFF2-40B4-BE49-F238E27FC236}">
                <a16:creationId xmlns:a16="http://schemas.microsoft.com/office/drawing/2014/main" id="{9CBAFB3D-5B23-4119-918C-8F3F9DB58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1844675"/>
            <a:ext cx="5178425" cy="388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7795" name="Picture 3">
            <a:extLst>
              <a:ext uri="{FF2B5EF4-FFF2-40B4-BE49-F238E27FC236}">
                <a16:creationId xmlns:a16="http://schemas.microsoft.com/office/drawing/2014/main" id="{A697460A-24CF-4B5A-8DC4-20B167126627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7796" name="Rectangle 4">
            <a:extLst>
              <a:ext uri="{FF2B5EF4-FFF2-40B4-BE49-F238E27FC236}">
                <a16:creationId xmlns:a16="http://schemas.microsoft.com/office/drawing/2014/main" id="{D7F60FEF-29A1-4FDE-9802-EFA6941CBD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8229600" cy="13716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Ctr="1"/>
          <a:lstStyle/>
          <a:p>
            <a:r>
              <a:rPr lang="pt-BR" altLang="pt-BR" sz="3600"/>
              <a:t>CONCEPÇÃO DO SISTEMA DE RECUPERAÇÃO DE ÁGUA DE LAVAGEM</a:t>
            </a:r>
          </a:p>
        </p:txBody>
      </p:sp>
      <p:pic>
        <p:nvPicPr>
          <p:cNvPr id="417797" name="Picture 5" descr="ETA Guaraú 015">
            <a:extLst>
              <a:ext uri="{FF2B5EF4-FFF2-40B4-BE49-F238E27FC236}">
                <a16:creationId xmlns:a16="http://schemas.microsoft.com/office/drawing/2014/main" id="{6223B6B3-A110-4920-A255-0D5D17E6C2DE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79838" y="2636838"/>
            <a:ext cx="5184775" cy="38893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417798" name="Group 6">
            <a:extLst>
              <a:ext uri="{FF2B5EF4-FFF2-40B4-BE49-F238E27FC236}">
                <a16:creationId xmlns:a16="http://schemas.microsoft.com/office/drawing/2014/main" id="{5F56FBAC-4722-41C8-BDED-E36CB7E4091F}"/>
              </a:ext>
            </a:extLst>
          </p:cNvPr>
          <p:cNvGrpSpPr>
            <a:grpSpLocks/>
          </p:cNvGrpSpPr>
          <p:nvPr/>
        </p:nvGrpSpPr>
        <p:grpSpPr bwMode="auto">
          <a:xfrm>
            <a:off x="395288" y="3500438"/>
            <a:ext cx="5345112" cy="3197225"/>
            <a:chOff x="1202" y="2069"/>
            <a:chExt cx="3367" cy="2014"/>
          </a:xfrm>
        </p:grpSpPr>
        <p:sp>
          <p:nvSpPr>
            <p:cNvPr id="417799" name="Line 7">
              <a:extLst>
                <a:ext uri="{FF2B5EF4-FFF2-40B4-BE49-F238E27FC236}">
                  <a16:creationId xmlns:a16="http://schemas.microsoft.com/office/drawing/2014/main" id="{487BCD01-7A9B-427C-9D26-F3A44511F5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2" y="3721"/>
              <a:ext cx="3367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17800" name="Line 8">
              <a:extLst>
                <a:ext uri="{FF2B5EF4-FFF2-40B4-BE49-F238E27FC236}">
                  <a16:creationId xmlns:a16="http://schemas.microsoft.com/office/drawing/2014/main" id="{8181A997-7F53-4E40-8D93-927A5A7F7E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21" y="2290"/>
              <a:ext cx="0" cy="1555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17801" name="Rectangle 9">
              <a:extLst>
                <a:ext uri="{FF2B5EF4-FFF2-40B4-BE49-F238E27FC236}">
                  <a16:creationId xmlns:a16="http://schemas.microsoft.com/office/drawing/2014/main" id="{7D87F9B1-3158-4F7E-A311-E9389D353F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8" y="2448"/>
              <a:ext cx="177" cy="1273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17802" name="Rectangle 10">
              <a:extLst>
                <a:ext uri="{FF2B5EF4-FFF2-40B4-BE49-F238E27FC236}">
                  <a16:creationId xmlns:a16="http://schemas.microsoft.com/office/drawing/2014/main" id="{770DD3E2-84C0-47BB-8E63-B18CF599D1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9" y="2448"/>
              <a:ext cx="177" cy="1273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17803" name="Rectangle 11">
              <a:extLst>
                <a:ext uri="{FF2B5EF4-FFF2-40B4-BE49-F238E27FC236}">
                  <a16:creationId xmlns:a16="http://schemas.microsoft.com/office/drawing/2014/main" id="{C9E221E0-8165-4D69-A6D0-43524F2F95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5" y="2448"/>
              <a:ext cx="177" cy="1273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17804" name="Rectangle 12">
              <a:extLst>
                <a:ext uri="{FF2B5EF4-FFF2-40B4-BE49-F238E27FC236}">
                  <a16:creationId xmlns:a16="http://schemas.microsoft.com/office/drawing/2014/main" id="{5BE98340-0CE1-428F-B8B2-8BE95466AF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6" y="2448"/>
              <a:ext cx="177" cy="1273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17805" name="Rectangle 13">
              <a:extLst>
                <a:ext uri="{FF2B5EF4-FFF2-40B4-BE49-F238E27FC236}">
                  <a16:creationId xmlns:a16="http://schemas.microsoft.com/office/drawing/2014/main" id="{2B1CC195-243A-4270-903D-14A3D46A51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7" y="2448"/>
              <a:ext cx="177" cy="1273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17806" name="Line 14">
              <a:extLst>
                <a:ext uri="{FF2B5EF4-FFF2-40B4-BE49-F238E27FC236}">
                  <a16:creationId xmlns:a16="http://schemas.microsoft.com/office/drawing/2014/main" id="{B386C331-2D8A-4858-8915-B9321243E5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21" y="3861"/>
              <a:ext cx="0" cy="1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17807" name="Line 15">
              <a:extLst>
                <a:ext uri="{FF2B5EF4-FFF2-40B4-BE49-F238E27FC236}">
                  <a16:creationId xmlns:a16="http://schemas.microsoft.com/office/drawing/2014/main" id="{E237A0B2-B8A3-4268-A458-5696CA8586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84" y="3838"/>
              <a:ext cx="0" cy="1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17808" name="Line 16">
              <a:extLst>
                <a:ext uri="{FF2B5EF4-FFF2-40B4-BE49-F238E27FC236}">
                  <a16:creationId xmlns:a16="http://schemas.microsoft.com/office/drawing/2014/main" id="{C3919C02-9FDB-4504-B031-601E8351AA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49" y="3842"/>
              <a:ext cx="0" cy="1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17809" name="Line 17">
              <a:extLst>
                <a:ext uri="{FF2B5EF4-FFF2-40B4-BE49-F238E27FC236}">
                  <a16:creationId xmlns:a16="http://schemas.microsoft.com/office/drawing/2014/main" id="{48F612F9-BBA1-4BD6-B400-B6E4F77180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10" y="3838"/>
              <a:ext cx="0" cy="1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17810" name="Line 18">
              <a:extLst>
                <a:ext uri="{FF2B5EF4-FFF2-40B4-BE49-F238E27FC236}">
                  <a16:creationId xmlns:a16="http://schemas.microsoft.com/office/drawing/2014/main" id="{FF2051A7-20EC-4B8C-AABC-99094ABFF4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71" y="3842"/>
              <a:ext cx="0" cy="1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17811" name="Line 19">
              <a:extLst>
                <a:ext uri="{FF2B5EF4-FFF2-40B4-BE49-F238E27FC236}">
                  <a16:creationId xmlns:a16="http://schemas.microsoft.com/office/drawing/2014/main" id="{5BF7416D-812E-467B-9F78-33CAE4EB11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32" y="3845"/>
              <a:ext cx="0" cy="1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17812" name="Rectangle 20">
              <a:extLst>
                <a:ext uri="{FF2B5EF4-FFF2-40B4-BE49-F238E27FC236}">
                  <a16:creationId xmlns:a16="http://schemas.microsoft.com/office/drawing/2014/main" id="{269609AD-D809-4E06-A5F3-D52C61E6FA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8" y="2448"/>
              <a:ext cx="177" cy="1273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17813" name="Line 21">
              <a:extLst>
                <a:ext uri="{FF2B5EF4-FFF2-40B4-BE49-F238E27FC236}">
                  <a16:creationId xmlns:a16="http://schemas.microsoft.com/office/drawing/2014/main" id="{519DF43A-341C-4009-96D0-4BB65C01EF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61" y="3918"/>
              <a:ext cx="301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17814" name="Text Box 22">
              <a:extLst>
                <a:ext uri="{FF2B5EF4-FFF2-40B4-BE49-F238E27FC236}">
                  <a16:creationId xmlns:a16="http://schemas.microsoft.com/office/drawing/2014/main" id="{50019D0E-659A-4367-8C80-83800557E3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18" y="3905"/>
              <a:ext cx="407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Garamond" panose="02020404030301010803" pitchFamily="18" charset="0"/>
                </a:rPr>
                <a:t>4 horas</a:t>
              </a:r>
            </a:p>
          </p:txBody>
        </p:sp>
        <p:sp>
          <p:nvSpPr>
            <p:cNvPr id="417815" name="Text Box 23">
              <a:extLst>
                <a:ext uri="{FF2B5EF4-FFF2-40B4-BE49-F238E27FC236}">
                  <a16:creationId xmlns:a16="http://schemas.microsoft.com/office/drawing/2014/main" id="{A25D1DFF-2D78-4B65-9E47-37E0364BA4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70" y="3910"/>
              <a:ext cx="40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Garamond" panose="02020404030301010803" pitchFamily="18" charset="0"/>
                </a:rPr>
                <a:t>4 horas</a:t>
              </a:r>
            </a:p>
          </p:txBody>
        </p:sp>
        <p:sp>
          <p:nvSpPr>
            <p:cNvPr id="417816" name="Text Box 24">
              <a:extLst>
                <a:ext uri="{FF2B5EF4-FFF2-40B4-BE49-F238E27FC236}">
                  <a16:creationId xmlns:a16="http://schemas.microsoft.com/office/drawing/2014/main" id="{A03DD5C6-39A4-46F4-9C8B-11DEA5208A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93" y="3910"/>
              <a:ext cx="40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Garamond" panose="02020404030301010803" pitchFamily="18" charset="0"/>
                </a:rPr>
                <a:t>4 horas</a:t>
              </a:r>
            </a:p>
          </p:txBody>
        </p:sp>
        <p:sp>
          <p:nvSpPr>
            <p:cNvPr id="417817" name="Text Box 25">
              <a:extLst>
                <a:ext uri="{FF2B5EF4-FFF2-40B4-BE49-F238E27FC236}">
                  <a16:creationId xmlns:a16="http://schemas.microsoft.com/office/drawing/2014/main" id="{CF30B9AB-F40B-4466-B5AE-543B3A5954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82" y="3910"/>
              <a:ext cx="40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Garamond" panose="02020404030301010803" pitchFamily="18" charset="0"/>
                </a:rPr>
                <a:t>4 horas</a:t>
              </a:r>
            </a:p>
          </p:txBody>
        </p:sp>
        <p:sp>
          <p:nvSpPr>
            <p:cNvPr id="417818" name="Text Box 26">
              <a:extLst>
                <a:ext uri="{FF2B5EF4-FFF2-40B4-BE49-F238E27FC236}">
                  <a16:creationId xmlns:a16="http://schemas.microsoft.com/office/drawing/2014/main" id="{EEFD5D51-2D03-4E52-A6BF-EB2539154F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2" y="3910"/>
              <a:ext cx="40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Garamond" panose="02020404030301010803" pitchFamily="18" charset="0"/>
                </a:rPr>
                <a:t>4 horas</a:t>
              </a:r>
            </a:p>
          </p:txBody>
        </p:sp>
        <p:sp>
          <p:nvSpPr>
            <p:cNvPr id="417819" name="Text Box 27">
              <a:extLst>
                <a:ext uri="{FF2B5EF4-FFF2-40B4-BE49-F238E27FC236}">
                  <a16:creationId xmlns:a16="http://schemas.microsoft.com/office/drawing/2014/main" id="{B1A94D56-0DE2-49C0-A3CB-3C84A09732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13" y="2069"/>
              <a:ext cx="56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anose="02020404030301010803" pitchFamily="18" charset="0"/>
                </a:rPr>
                <a:t>20 minutos</a:t>
              </a:r>
            </a:p>
            <a:p>
              <a:r>
                <a:rPr lang="pt-BR" altLang="pt-BR" sz="1200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anose="02020404030301010803" pitchFamily="18" charset="0"/>
                </a:rPr>
                <a:t>163,33 l/s</a:t>
              </a:r>
            </a:p>
          </p:txBody>
        </p:sp>
        <p:cxnSp>
          <p:nvCxnSpPr>
            <p:cNvPr id="417820" name="AutoShape 28">
              <a:extLst>
                <a:ext uri="{FF2B5EF4-FFF2-40B4-BE49-F238E27FC236}">
                  <a16:creationId xmlns:a16="http://schemas.microsoft.com/office/drawing/2014/main" id="{705F71BE-E291-4169-BAC5-5666DB21D519}"/>
                </a:ext>
              </a:extLst>
            </p:cNvPr>
            <p:cNvCxnSpPr>
              <a:cxnSpLocks noChangeShapeType="1"/>
              <a:stCxn id="417819" idx="1"/>
              <a:endCxn id="417801" idx="0"/>
            </p:cNvCxnSpPr>
            <p:nvPr/>
          </p:nvCxnSpPr>
          <p:spPr bwMode="auto">
            <a:xfrm rot="10800000" flipV="1">
              <a:off x="1327" y="2213"/>
              <a:ext cx="1086" cy="235"/>
            </a:xfrm>
            <a:prstGeom prst="curvedConnector2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17821" name="AutoShape 29">
              <a:extLst>
                <a:ext uri="{FF2B5EF4-FFF2-40B4-BE49-F238E27FC236}">
                  <a16:creationId xmlns:a16="http://schemas.microsoft.com/office/drawing/2014/main" id="{9881AC02-6773-4A8C-BE29-A775B19CA5BE}"/>
                </a:ext>
              </a:extLst>
            </p:cNvPr>
            <p:cNvCxnSpPr>
              <a:cxnSpLocks noChangeShapeType="1"/>
              <a:stCxn id="417819" idx="1"/>
              <a:endCxn id="417802" idx="0"/>
            </p:cNvCxnSpPr>
            <p:nvPr/>
          </p:nvCxnSpPr>
          <p:spPr bwMode="auto">
            <a:xfrm rot="10800000" flipV="1">
              <a:off x="1888" y="2213"/>
              <a:ext cx="525" cy="235"/>
            </a:xfrm>
            <a:prstGeom prst="curvedConnector2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17822" name="AutoShape 30">
              <a:extLst>
                <a:ext uri="{FF2B5EF4-FFF2-40B4-BE49-F238E27FC236}">
                  <a16:creationId xmlns:a16="http://schemas.microsoft.com/office/drawing/2014/main" id="{62E226FF-7F3E-4D4B-8711-0991F7992935}"/>
                </a:ext>
              </a:extLst>
            </p:cNvPr>
            <p:cNvCxnSpPr>
              <a:cxnSpLocks noChangeShapeType="1"/>
              <a:stCxn id="417819" idx="1"/>
              <a:endCxn id="417803" idx="0"/>
            </p:cNvCxnSpPr>
            <p:nvPr/>
          </p:nvCxnSpPr>
          <p:spPr bwMode="auto">
            <a:xfrm rot="10800000" flipH="1" flipV="1">
              <a:off x="2413" y="2213"/>
              <a:ext cx="31" cy="235"/>
            </a:xfrm>
            <a:prstGeom prst="curvedConnector4">
              <a:avLst>
                <a:gd name="adj1" fmla="val -464514"/>
                <a:gd name="adj2" fmla="val 80852"/>
              </a:avLst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17823" name="AutoShape 31">
              <a:extLst>
                <a:ext uri="{FF2B5EF4-FFF2-40B4-BE49-F238E27FC236}">
                  <a16:creationId xmlns:a16="http://schemas.microsoft.com/office/drawing/2014/main" id="{47380E2E-96D3-4973-A7D5-9078ED149376}"/>
                </a:ext>
              </a:extLst>
            </p:cNvPr>
            <p:cNvCxnSpPr>
              <a:cxnSpLocks noChangeShapeType="1"/>
              <a:stCxn id="417819" idx="3"/>
              <a:endCxn id="417804" idx="0"/>
            </p:cNvCxnSpPr>
            <p:nvPr/>
          </p:nvCxnSpPr>
          <p:spPr bwMode="auto">
            <a:xfrm>
              <a:off x="2977" y="2213"/>
              <a:ext cx="28" cy="235"/>
            </a:xfrm>
            <a:prstGeom prst="curvedConnector2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17824" name="AutoShape 32">
              <a:extLst>
                <a:ext uri="{FF2B5EF4-FFF2-40B4-BE49-F238E27FC236}">
                  <a16:creationId xmlns:a16="http://schemas.microsoft.com/office/drawing/2014/main" id="{CCE25409-FD87-4EA2-9923-C3E16E00FF3F}"/>
                </a:ext>
              </a:extLst>
            </p:cNvPr>
            <p:cNvCxnSpPr>
              <a:cxnSpLocks noChangeShapeType="1"/>
              <a:stCxn id="417819" idx="3"/>
              <a:endCxn id="417805" idx="0"/>
            </p:cNvCxnSpPr>
            <p:nvPr/>
          </p:nvCxnSpPr>
          <p:spPr bwMode="auto">
            <a:xfrm>
              <a:off x="2977" y="2213"/>
              <a:ext cx="589" cy="235"/>
            </a:xfrm>
            <a:prstGeom prst="curvedConnector2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17825" name="AutoShape 33">
              <a:extLst>
                <a:ext uri="{FF2B5EF4-FFF2-40B4-BE49-F238E27FC236}">
                  <a16:creationId xmlns:a16="http://schemas.microsoft.com/office/drawing/2014/main" id="{03FB84B2-1511-456F-A821-962CE5DEB10F}"/>
                </a:ext>
              </a:extLst>
            </p:cNvPr>
            <p:cNvCxnSpPr>
              <a:cxnSpLocks noChangeShapeType="1"/>
              <a:stCxn id="417819" idx="3"/>
              <a:endCxn id="417812" idx="0"/>
            </p:cNvCxnSpPr>
            <p:nvPr/>
          </p:nvCxnSpPr>
          <p:spPr bwMode="auto">
            <a:xfrm>
              <a:off x="2977" y="2213"/>
              <a:ext cx="1150" cy="235"/>
            </a:xfrm>
            <a:prstGeom prst="curvedConnector2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17826" name="Rectangle 34">
              <a:extLst>
                <a:ext uri="{FF2B5EF4-FFF2-40B4-BE49-F238E27FC236}">
                  <a16:creationId xmlns:a16="http://schemas.microsoft.com/office/drawing/2014/main" id="{3E8F40B1-93FD-46CB-874F-EA9AF30CD0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9" y="3556"/>
              <a:ext cx="408" cy="170"/>
            </a:xfrm>
            <a:prstGeom prst="rect">
              <a:avLst/>
            </a:prstGeom>
            <a:solidFill>
              <a:schemeClr val="folHlink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17827" name="Rectangle 35">
              <a:extLst>
                <a:ext uri="{FF2B5EF4-FFF2-40B4-BE49-F238E27FC236}">
                  <a16:creationId xmlns:a16="http://schemas.microsoft.com/office/drawing/2014/main" id="{CE33DC43-DE41-41D5-9FE4-A175C270E3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0" y="3548"/>
              <a:ext cx="408" cy="170"/>
            </a:xfrm>
            <a:prstGeom prst="rect">
              <a:avLst/>
            </a:prstGeom>
            <a:solidFill>
              <a:schemeClr val="folHlink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17828" name="Rectangle 36">
              <a:extLst>
                <a:ext uri="{FF2B5EF4-FFF2-40B4-BE49-F238E27FC236}">
                  <a16:creationId xmlns:a16="http://schemas.microsoft.com/office/drawing/2014/main" id="{17736881-12F5-4895-BA71-AE941A5412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4" y="3551"/>
              <a:ext cx="408" cy="170"/>
            </a:xfrm>
            <a:prstGeom prst="rect">
              <a:avLst/>
            </a:prstGeom>
            <a:solidFill>
              <a:schemeClr val="folHlink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17829" name="Rectangle 37">
              <a:extLst>
                <a:ext uri="{FF2B5EF4-FFF2-40B4-BE49-F238E27FC236}">
                  <a16:creationId xmlns:a16="http://schemas.microsoft.com/office/drawing/2014/main" id="{3C674985-8E34-4B1F-B275-BD1CF9ED57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6" y="3548"/>
              <a:ext cx="408" cy="170"/>
            </a:xfrm>
            <a:prstGeom prst="rect">
              <a:avLst/>
            </a:prstGeom>
            <a:solidFill>
              <a:schemeClr val="folHlink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17830" name="Rectangle 38">
              <a:extLst>
                <a:ext uri="{FF2B5EF4-FFF2-40B4-BE49-F238E27FC236}">
                  <a16:creationId xmlns:a16="http://schemas.microsoft.com/office/drawing/2014/main" id="{274DCA88-4374-4E70-A2B0-C0B4AC11F1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9" y="3548"/>
              <a:ext cx="408" cy="170"/>
            </a:xfrm>
            <a:prstGeom prst="rect">
              <a:avLst/>
            </a:prstGeom>
            <a:solidFill>
              <a:schemeClr val="folHlink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17831" name="Rectangle 39">
              <a:extLst>
                <a:ext uri="{FF2B5EF4-FFF2-40B4-BE49-F238E27FC236}">
                  <a16:creationId xmlns:a16="http://schemas.microsoft.com/office/drawing/2014/main" id="{0D9CEFE5-A5AB-4958-9B75-F0DF7F0836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1" y="3548"/>
              <a:ext cx="408" cy="170"/>
            </a:xfrm>
            <a:prstGeom prst="rect">
              <a:avLst/>
            </a:prstGeom>
            <a:solidFill>
              <a:schemeClr val="folHlink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770" name="Picture 2" descr="ETA Cubatão 3">
            <a:extLst>
              <a:ext uri="{FF2B5EF4-FFF2-40B4-BE49-F238E27FC236}">
                <a16:creationId xmlns:a16="http://schemas.microsoft.com/office/drawing/2014/main" id="{2A530307-A322-47B9-B632-3697DB8E12F7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8313" y="1152525"/>
            <a:ext cx="8280400" cy="5191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6771" name="Picture 3">
            <a:extLst>
              <a:ext uri="{FF2B5EF4-FFF2-40B4-BE49-F238E27FC236}">
                <a16:creationId xmlns:a16="http://schemas.microsoft.com/office/drawing/2014/main" id="{243977B8-138F-472A-AF6B-3D4299247078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6772" name="Rectangle 4">
            <a:extLst>
              <a:ext uri="{FF2B5EF4-FFF2-40B4-BE49-F238E27FC236}">
                <a16:creationId xmlns:a16="http://schemas.microsoft.com/office/drawing/2014/main" id="{D579F862-1ABF-40E1-81E4-3AE8138AB8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3716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Ctr="1"/>
          <a:lstStyle/>
          <a:p>
            <a:r>
              <a:rPr lang="pt-BR" altLang="pt-BR" sz="3600"/>
              <a:t>CONCEPÇÃO DO SISTEMA DE RECUPERAÇÃO DE ÁGUA DE LAVAGEM</a:t>
            </a:r>
          </a:p>
        </p:txBody>
      </p:sp>
      <p:grpSp>
        <p:nvGrpSpPr>
          <p:cNvPr id="416773" name="Group 5">
            <a:extLst>
              <a:ext uri="{FF2B5EF4-FFF2-40B4-BE49-F238E27FC236}">
                <a16:creationId xmlns:a16="http://schemas.microsoft.com/office/drawing/2014/main" id="{F3FC05D1-C94E-483D-81FC-1BE5C000A0FA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1608138"/>
            <a:ext cx="4984750" cy="2973387"/>
            <a:chOff x="1202" y="2069"/>
            <a:chExt cx="3367" cy="2028"/>
          </a:xfrm>
        </p:grpSpPr>
        <p:sp>
          <p:nvSpPr>
            <p:cNvPr id="416774" name="Line 6">
              <a:extLst>
                <a:ext uri="{FF2B5EF4-FFF2-40B4-BE49-F238E27FC236}">
                  <a16:creationId xmlns:a16="http://schemas.microsoft.com/office/drawing/2014/main" id="{31DEE1E8-0931-42FB-BB74-040D274965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2" y="3721"/>
              <a:ext cx="3367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16775" name="Line 7">
              <a:extLst>
                <a:ext uri="{FF2B5EF4-FFF2-40B4-BE49-F238E27FC236}">
                  <a16:creationId xmlns:a16="http://schemas.microsoft.com/office/drawing/2014/main" id="{ADB1BED2-2795-42F2-8AF1-7A5CFFF7D7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21" y="2290"/>
              <a:ext cx="0" cy="1555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16776" name="Rectangle 8">
              <a:extLst>
                <a:ext uri="{FF2B5EF4-FFF2-40B4-BE49-F238E27FC236}">
                  <a16:creationId xmlns:a16="http://schemas.microsoft.com/office/drawing/2014/main" id="{3233A4CF-8F1A-412A-934E-8BF318C7EE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8" y="2448"/>
              <a:ext cx="177" cy="1273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16777" name="Rectangle 9">
              <a:extLst>
                <a:ext uri="{FF2B5EF4-FFF2-40B4-BE49-F238E27FC236}">
                  <a16:creationId xmlns:a16="http://schemas.microsoft.com/office/drawing/2014/main" id="{46DE981C-6193-4B63-86CF-0C621F7E5B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9" y="2448"/>
              <a:ext cx="177" cy="1273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16778" name="Rectangle 10">
              <a:extLst>
                <a:ext uri="{FF2B5EF4-FFF2-40B4-BE49-F238E27FC236}">
                  <a16:creationId xmlns:a16="http://schemas.microsoft.com/office/drawing/2014/main" id="{25B51AAD-C2E7-4389-9832-AC94DB5ADD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5" y="2448"/>
              <a:ext cx="177" cy="1273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16779" name="Rectangle 11">
              <a:extLst>
                <a:ext uri="{FF2B5EF4-FFF2-40B4-BE49-F238E27FC236}">
                  <a16:creationId xmlns:a16="http://schemas.microsoft.com/office/drawing/2014/main" id="{8D4E2463-D547-454F-9152-855F21065C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6" y="2448"/>
              <a:ext cx="177" cy="1273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16780" name="Rectangle 12">
              <a:extLst>
                <a:ext uri="{FF2B5EF4-FFF2-40B4-BE49-F238E27FC236}">
                  <a16:creationId xmlns:a16="http://schemas.microsoft.com/office/drawing/2014/main" id="{E3AFE45D-A8F8-4901-97D1-500C2D0293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7" y="2448"/>
              <a:ext cx="177" cy="1273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16781" name="Line 13">
              <a:extLst>
                <a:ext uri="{FF2B5EF4-FFF2-40B4-BE49-F238E27FC236}">
                  <a16:creationId xmlns:a16="http://schemas.microsoft.com/office/drawing/2014/main" id="{2944A1EC-4B16-4E81-B522-DC1C3CDDDC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21" y="3861"/>
              <a:ext cx="0" cy="1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16782" name="Line 14">
              <a:extLst>
                <a:ext uri="{FF2B5EF4-FFF2-40B4-BE49-F238E27FC236}">
                  <a16:creationId xmlns:a16="http://schemas.microsoft.com/office/drawing/2014/main" id="{7CDD0A93-8B45-4FB9-B4A0-71BA3DDEB0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84" y="3838"/>
              <a:ext cx="0" cy="1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16783" name="Line 15">
              <a:extLst>
                <a:ext uri="{FF2B5EF4-FFF2-40B4-BE49-F238E27FC236}">
                  <a16:creationId xmlns:a16="http://schemas.microsoft.com/office/drawing/2014/main" id="{3D75455E-7BCB-4CE5-8FAC-0C66243553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49" y="3842"/>
              <a:ext cx="0" cy="1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16784" name="Line 16">
              <a:extLst>
                <a:ext uri="{FF2B5EF4-FFF2-40B4-BE49-F238E27FC236}">
                  <a16:creationId xmlns:a16="http://schemas.microsoft.com/office/drawing/2014/main" id="{5A37D212-FE14-462F-BE33-317F3A034C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10" y="3838"/>
              <a:ext cx="0" cy="1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16785" name="Line 17">
              <a:extLst>
                <a:ext uri="{FF2B5EF4-FFF2-40B4-BE49-F238E27FC236}">
                  <a16:creationId xmlns:a16="http://schemas.microsoft.com/office/drawing/2014/main" id="{A440CE23-2357-4DBE-BABB-587C9B4732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71" y="3842"/>
              <a:ext cx="0" cy="1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16786" name="Line 18">
              <a:extLst>
                <a:ext uri="{FF2B5EF4-FFF2-40B4-BE49-F238E27FC236}">
                  <a16:creationId xmlns:a16="http://schemas.microsoft.com/office/drawing/2014/main" id="{87646237-770A-4ED2-9789-61E330D591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32" y="3845"/>
              <a:ext cx="0" cy="1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16787" name="Rectangle 19">
              <a:extLst>
                <a:ext uri="{FF2B5EF4-FFF2-40B4-BE49-F238E27FC236}">
                  <a16:creationId xmlns:a16="http://schemas.microsoft.com/office/drawing/2014/main" id="{E282DE91-4B9F-497A-B031-17F7320DF4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8" y="2448"/>
              <a:ext cx="177" cy="1273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16788" name="Line 20">
              <a:extLst>
                <a:ext uri="{FF2B5EF4-FFF2-40B4-BE49-F238E27FC236}">
                  <a16:creationId xmlns:a16="http://schemas.microsoft.com/office/drawing/2014/main" id="{25DFB68A-267A-4BB1-96C1-4BAE92C0FE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61" y="3918"/>
              <a:ext cx="301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16789" name="Text Box 21">
              <a:extLst>
                <a:ext uri="{FF2B5EF4-FFF2-40B4-BE49-F238E27FC236}">
                  <a16:creationId xmlns:a16="http://schemas.microsoft.com/office/drawing/2014/main" id="{C88DFE26-BABE-41DC-AD65-5C7E30CEF1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18" y="3905"/>
              <a:ext cx="436" cy="1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Garamond" panose="02020404030301010803" pitchFamily="18" charset="0"/>
                </a:rPr>
                <a:t>4 horas</a:t>
              </a:r>
            </a:p>
          </p:txBody>
        </p:sp>
        <p:sp>
          <p:nvSpPr>
            <p:cNvPr id="416790" name="Text Box 22">
              <a:extLst>
                <a:ext uri="{FF2B5EF4-FFF2-40B4-BE49-F238E27FC236}">
                  <a16:creationId xmlns:a16="http://schemas.microsoft.com/office/drawing/2014/main" id="{20EBBA76-811E-4A3E-BD0B-35040CD88F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70" y="3910"/>
              <a:ext cx="436" cy="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Garamond" panose="02020404030301010803" pitchFamily="18" charset="0"/>
                </a:rPr>
                <a:t>4 horas</a:t>
              </a:r>
            </a:p>
          </p:txBody>
        </p:sp>
        <p:sp>
          <p:nvSpPr>
            <p:cNvPr id="416791" name="Text Box 23">
              <a:extLst>
                <a:ext uri="{FF2B5EF4-FFF2-40B4-BE49-F238E27FC236}">
                  <a16:creationId xmlns:a16="http://schemas.microsoft.com/office/drawing/2014/main" id="{3460A9CB-A077-4F11-A777-6CFD6C1A97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94" y="3910"/>
              <a:ext cx="436" cy="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Garamond" panose="02020404030301010803" pitchFamily="18" charset="0"/>
                </a:rPr>
                <a:t>4 horas</a:t>
              </a:r>
            </a:p>
          </p:txBody>
        </p:sp>
        <p:sp>
          <p:nvSpPr>
            <p:cNvPr id="416792" name="Text Box 24">
              <a:extLst>
                <a:ext uri="{FF2B5EF4-FFF2-40B4-BE49-F238E27FC236}">
                  <a16:creationId xmlns:a16="http://schemas.microsoft.com/office/drawing/2014/main" id="{4E6EBCFD-0AD9-43F2-8C7A-5B0826A00C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82" y="3910"/>
              <a:ext cx="437" cy="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Garamond" panose="02020404030301010803" pitchFamily="18" charset="0"/>
                </a:rPr>
                <a:t>4 horas</a:t>
              </a:r>
            </a:p>
          </p:txBody>
        </p:sp>
        <p:sp>
          <p:nvSpPr>
            <p:cNvPr id="416793" name="Text Box 25">
              <a:extLst>
                <a:ext uri="{FF2B5EF4-FFF2-40B4-BE49-F238E27FC236}">
                  <a16:creationId xmlns:a16="http://schemas.microsoft.com/office/drawing/2014/main" id="{A7ED2C60-A7BC-4C0B-9F66-9DBE78CC82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2" y="3910"/>
              <a:ext cx="436" cy="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Garamond" panose="02020404030301010803" pitchFamily="18" charset="0"/>
                </a:rPr>
                <a:t>4 horas</a:t>
              </a:r>
            </a:p>
          </p:txBody>
        </p:sp>
        <p:sp>
          <p:nvSpPr>
            <p:cNvPr id="416794" name="Text Box 26">
              <a:extLst>
                <a:ext uri="{FF2B5EF4-FFF2-40B4-BE49-F238E27FC236}">
                  <a16:creationId xmlns:a16="http://schemas.microsoft.com/office/drawing/2014/main" id="{5DAE9E67-BB16-41F0-A40B-EEF4182E22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13" y="2069"/>
              <a:ext cx="604" cy="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anose="02020404030301010803" pitchFamily="18" charset="0"/>
                </a:rPr>
                <a:t>20 minutos</a:t>
              </a:r>
            </a:p>
            <a:p>
              <a:r>
                <a:rPr lang="pt-BR" altLang="pt-BR" sz="1200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anose="02020404030301010803" pitchFamily="18" charset="0"/>
                </a:rPr>
                <a:t>163,33 l/s</a:t>
              </a:r>
            </a:p>
          </p:txBody>
        </p:sp>
        <p:cxnSp>
          <p:nvCxnSpPr>
            <p:cNvPr id="416795" name="AutoShape 27">
              <a:extLst>
                <a:ext uri="{FF2B5EF4-FFF2-40B4-BE49-F238E27FC236}">
                  <a16:creationId xmlns:a16="http://schemas.microsoft.com/office/drawing/2014/main" id="{3B66E3E6-6B43-48C4-9074-46AA93FAFD51}"/>
                </a:ext>
              </a:extLst>
            </p:cNvPr>
            <p:cNvCxnSpPr>
              <a:cxnSpLocks noChangeShapeType="1"/>
              <a:stCxn id="416794" idx="1"/>
              <a:endCxn id="416776" idx="0"/>
            </p:cNvCxnSpPr>
            <p:nvPr/>
          </p:nvCxnSpPr>
          <p:spPr bwMode="auto">
            <a:xfrm rot="10800000" flipV="1">
              <a:off x="1327" y="2213"/>
              <a:ext cx="1086" cy="235"/>
            </a:xfrm>
            <a:prstGeom prst="curvedConnector2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16796" name="AutoShape 28">
              <a:extLst>
                <a:ext uri="{FF2B5EF4-FFF2-40B4-BE49-F238E27FC236}">
                  <a16:creationId xmlns:a16="http://schemas.microsoft.com/office/drawing/2014/main" id="{BD3A71C6-EADB-4D6F-B63C-75118D494589}"/>
                </a:ext>
              </a:extLst>
            </p:cNvPr>
            <p:cNvCxnSpPr>
              <a:cxnSpLocks noChangeShapeType="1"/>
              <a:stCxn id="416794" idx="1"/>
              <a:endCxn id="416777" idx="0"/>
            </p:cNvCxnSpPr>
            <p:nvPr/>
          </p:nvCxnSpPr>
          <p:spPr bwMode="auto">
            <a:xfrm rot="10800000" flipV="1">
              <a:off x="1888" y="2213"/>
              <a:ext cx="525" cy="235"/>
            </a:xfrm>
            <a:prstGeom prst="curvedConnector2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16797" name="AutoShape 29">
              <a:extLst>
                <a:ext uri="{FF2B5EF4-FFF2-40B4-BE49-F238E27FC236}">
                  <a16:creationId xmlns:a16="http://schemas.microsoft.com/office/drawing/2014/main" id="{EBDF982B-68C9-4330-AC89-AAFE2CA89D83}"/>
                </a:ext>
              </a:extLst>
            </p:cNvPr>
            <p:cNvCxnSpPr>
              <a:cxnSpLocks noChangeShapeType="1"/>
              <a:stCxn id="416794" idx="1"/>
              <a:endCxn id="416778" idx="0"/>
            </p:cNvCxnSpPr>
            <p:nvPr/>
          </p:nvCxnSpPr>
          <p:spPr bwMode="auto">
            <a:xfrm rot="10800000" flipH="1" flipV="1">
              <a:off x="2413" y="2213"/>
              <a:ext cx="31" cy="235"/>
            </a:xfrm>
            <a:prstGeom prst="curvedConnector4">
              <a:avLst>
                <a:gd name="adj1" fmla="val -464514"/>
                <a:gd name="adj2" fmla="val 80852"/>
              </a:avLst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16798" name="AutoShape 30">
              <a:extLst>
                <a:ext uri="{FF2B5EF4-FFF2-40B4-BE49-F238E27FC236}">
                  <a16:creationId xmlns:a16="http://schemas.microsoft.com/office/drawing/2014/main" id="{5DD0CF47-5493-4A4C-A545-E7521ED7CD42}"/>
                </a:ext>
              </a:extLst>
            </p:cNvPr>
            <p:cNvCxnSpPr>
              <a:cxnSpLocks noChangeShapeType="1"/>
              <a:stCxn id="416794" idx="3"/>
              <a:endCxn id="416779" idx="0"/>
            </p:cNvCxnSpPr>
            <p:nvPr/>
          </p:nvCxnSpPr>
          <p:spPr bwMode="auto">
            <a:xfrm>
              <a:off x="2977" y="2213"/>
              <a:ext cx="28" cy="235"/>
            </a:xfrm>
            <a:prstGeom prst="curvedConnector2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16799" name="AutoShape 31">
              <a:extLst>
                <a:ext uri="{FF2B5EF4-FFF2-40B4-BE49-F238E27FC236}">
                  <a16:creationId xmlns:a16="http://schemas.microsoft.com/office/drawing/2014/main" id="{EB10C98C-5B25-4618-A584-0D53A92BA290}"/>
                </a:ext>
              </a:extLst>
            </p:cNvPr>
            <p:cNvCxnSpPr>
              <a:cxnSpLocks noChangeShapeType="1"/>
              <a:stCxn id="416794" idx="3"/>
              <a:endCxn id="416780" idx="0"/>
            </p:cNvCxnSpPr>
            <p:nvPr/>
          </p:nvCxnSpPr>
          <p:spPr bwMode="auto">
            <a:xfrm>
              <a:off x="2977" y="2213"/>
              <a:ext cx="589" cy="235"/>
            </a:xfrm>
            <a:prstGeom prst="curvedConnector2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16800" name="AutoShape 32">
              <a:extLst>
                <a:ext uri="{FF2B5EF4-FFF2-40B4-BE49-F238E27FC236}">
                  <a16:creationId xmlns:a16="http://schemas.microsoft.com/office/drawing/2014/main" id="{A98F4A06-30B4-441F-A50C-A3F4C1CFC1FF}"/>
                </a:ext>
              </a:extLst>
            </p:cNvPr>
            <p:cNvCxnSpPr>
              <a:cxnSpLocks noChangeShapeType="1"/>
              <a:stCxn id="416794" idx="3"/>
              <a:endCxn id="416787" idx="0"/>
            </p:cNvCxnSpPr>
            <p:nvPr/>
          </p:nvCxnSpPr>
          <p:spPr bwMode="auto">
            <a:xfrm>
              <a:off x="2977" y="2213"/>
              <a:ext cx="1150" cy="235"/>
            </a:xfrm>
            <a:prstGeom prst="curvedConnector2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16801" name="Rectangle 33">
              <a:extLst>
                <a:ext uri="{FF2B5EF4-FFF2-40B4-BE49-F238E27FC236}">
                  <a16:creationId xmlns:a16="http://schemas.microsoft.com/office/drawing/2014/main" id="{80A3D8C0-8C82-441F-A248-1EA68DF2DA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9" y="3556"/>
              <a:ext cx="408" cy="170"/>
            </a:xfrm>
            <a:prstGeom prst="rect">
              <a:avLst/>
            </a:prstGeom>
            <a:solidFill>
              <a:schemeClr val="folHlink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16802" name="Rectangle 34">
              <a:extLst>
                <a:ext uri="{FF2B5EF4-FFF2-40B4-BE49-F238E27FC236}">
                  <a16:creationId xmlns:a16="http://schemas.microsoft.com/office/drawing/2014/main" id="{9E35777C-02DC-4592-8E63-2CD430DCC0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0" y="3548"/>
              <a:ext cx="408" cy="170"/>
            </a:xfrm>
            <a:prstGeom prst="rect">
              <a:avLst/>
            </a:prstGeom>
            <a:solidFill>
              <a:schemeClr val="folHlink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16803" name="Rectangle 35">
              <a:extLst>
                <a:ext uri="{FF2B5EF4-FFF2-40B4-BE49-F238E27FC236}">
                  <a16:creationId xmlns:a16="http://schemas.microsoft.com/office/drawing/2014/main" id="{4DB2053B-8B7D-40A7-AAF5-6F7BFBB62C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4" y="3551"/>
              <a:ext cx="408" cy="170"/>
            </a:xfrm>
            <a:prstGeom prst="rect">
              <a:avLst/>
            </a:prstGeom>
            <a:solidFill>
              <a:schemeClr val="folHlink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16804" name="Rectangle 36">
              <a:extLst>
                <a:ext uri="{FF2B5EF4-FFF2-40B4-BE49-F238E27FC236}">
                  <a16:creationId xmlns:a16="http://schemas.microsoft.com/office/drawing/2014/main" id="{938A83B4-20FF-42C7-891D-370DAF4DED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6" y="3548"/>
              <a:ext cx="408" cy="170"/>
            </a:xfrm>
            <a:prstGeom prst="rect">
              <a:avLst/>
            </a:prstGeom>
            <a:solidFill>
              <a:schemeClr val="folHlink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16805" name="Rectangle 37">
              <a:extLst>
                <a:ext uri="{FF2B5EF4-FFF2-40B4-BE49-F238E27FC236}">
                  <a16:creationId xmlns:a16="http://schemas.microsoft.com/office/drawing/2014/main" id="{30B5F301-3C96-40EC-AB85-1C04B17EF4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9" y="3548"/>
              <a:ext cx="408" cy="170"/>
            </a:xfrm>
            <a:prstGeom prst="rect">
              <a:avLst/>
            </a:prstGeom>
            <a:solidFill>
              <a:schemeClr val="folHlink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16806" name="Rectangle 38">
              <a:extLst>
                <a:ext uri="{FF2B5EF4-FFF2-40B4-BE49-F238E27FC236}">
                  <a16:creationId xmlns:a16="http://schemas.microsoft.com/office/drawing/2014/main" id="{97AFAD32-E690-4DCE-B6A1-E2AEAE2E2B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1" y="3548"/>
              <a:ext cx="408" cy="170"/>
            </a:xfrm>
            <a:prstGeom prst="rect">
              <a:avLst/>
            </a:prstGeom>
            <a:solidFill>
              <a:schemeClr val="folHlink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416807" name="Oval 39">
            <a:extLst>
              <a:ext uri="{FF2B5EF4-FFF2-40B4-BE49-F238E27FC236}">
                <a16:creationId xmlns:a16="http://schemas.microsoft.com/office/drawing/2014/main" id="{7DCA2599-E5FB-4969-ABB4-B14A4D27EC6B}"/>
              </a:ext>
            </a:extLst>
          </p:cNvPr>
          <p:cNvSpPr>
            <a:spLocks noChangeArrowheads="1"/>
          </p:cNvSpPr>
          <p:nvPr/>
        </p:nvSpPr>
        <p:spPr bwMode="auto">
          <a:xfrm rot="-1194434">
            <a:off x="5508625" y="4149725"/>
            <a:ext cx="804863" cy="512763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16808" name="Text Box 40">
            <a:extLst>
              <a:ext uri="{FF2B5EF4-FFF2-40B4-BE49-F238E27FC236}">
                <a16:creationId xmlns:a16="http://schemas.microsoft.com/office/drawing/2014/main" id="{4EDC0EA3-6475-4EAA-BFB9-73498AD65A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4797425"/>
            <a:ext cx="33813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400">
                <a:latin typeface="Garamond" panose="02020404030301010803" pitchFamily="18" charset="0"/>
              </a:rPr>
              <a:t>Tanques de equalização </a:t>
            </a:r>
          </a:p>
          <a:p>
            <a:r>
              <a:rPr lang="pt-BR" altLang="pt-BR" sz="2400">
                <a:latin typeface="Garamond" panose="02020404030301010803" pitchFamily="18" charset="0"/>
              </a:rPr>
              <a:t>de água de lavagem !!!</a:t>
            </a:r>
          </a:p>
        </p:txBody>
      </p:sp>
      <p:cxnSp>
        <p:nvCxnSpPr>
          <p:cNvPr id="416809" name="AutoShape 41">
            <a:extLst>
              <a:ext uri="{FF2B5EF4-FFF2-40B4-BE49-F238E27FC236}">
                <a16:creationId xmlns:a16="http://schemas.microsoft.com/office/drawing/2014/main" id="{C7FA5190-33E1-413C-B6C2-0E03172A6240}"/>
              </a:ext>
            </a:extLst>
          </p:cNvPr>
          <p:cNvCxnSpPr>
            <a:cxnSpLocks noChangeShapeType="1"/>
            <a:stCxn id="416808" idx="3"/>
            <a:endCxn id="416807" idx="2"/>
          </p:cNvCxnSpPr>
          <p:nvPr/>
        </p:nvCxnSpPr>
        <p:spPr bwMode="auto">
          <a:xfrm flipV="1">
            <a:off x="3992563" y="4543425"/>
            <a:ext cx="1539875" cy="665163"/>
          </a:xfrm>
          <a:prstGeom prst="curvedConnector3">
            <a:avLst>
              <a:gd name="adj1" fmla="val 47111"/>
            </a:avLst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127" name="Picture 39" descr="eta geral 02">
            <a:extLst>
              <a:ext uri="{FF2B5EF4-FFF2-40B4-BE49-F238E27FC236}">
                <a16:creationId xmlns:a16="http://schemas.microsoft.com/office/drawing/2014/main" id="{56D3DD1B-5878-4D2A-9179-7DBB2FFBE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8850" y="1989138"/>
            <a:ext cx="7056438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7091" name="Picture 3">
            <a:extLst>
              <a:ext uri="{FF2B5EF4-FFF2-40B4-BE49-F238E27FC236}">
                <a16:creationId xmlns:a16="http://schemas.microsoft.com/office/drawing/2014/main" id="{7AE5DA36-1D94-46E7-8FA2-F00A2C0AEB32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7092" name="Rectangle 4">
            <a:extLst>
              <a:ext uri="{FF2B5EF4-FFF2-40B4-BE49-F238E27FC236}">
                <a16:creationId xmlns:a16="http://schemas.microsoft.com/office/drawing/2014/main" id="{B9758C04-C795-4508-A245-BF183E911C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131763"/>
            <a:ext cx="8785225" cy="1655762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Ctr="1"/>
          <a:lstStyle/>
          <a:p>
            <a:r>
              <a:rPr lang="pt-BR" altLang="pt-BR" sz="3600"/>
              <a:t>CONCEPÇÃO DO SISTEMA DE RECUPERAÇÃO DE ÁGUA DE LAVAGEM</a:t>
            </a:r>
          </a:p>
        </p:txBody>
      </p:sp>
      <p:grpSp>
        <p:nvGrpSpPr>
          <p:cNvPr id="217093" name="Group 5">
            <a:extLst>
              <a:ext uri="{FF2B5EF4-FFF2-40B4-BE49-F238E27FC236}">
                <a16:creationId xmlns:a16="http://schemas.microsoft.com/office/drawing/2014/main" id="{555E5EB4-FBE5-45C7-93A3-9F43340DC3A3}"/>
              </a:ext>
            </a:extLst>
          </p:cNvPr>
          <p:cNvGrpSpPr>
            <a:grpSpLocks/>
          </p:cNvGrpSpPr>
          <p:nvPr/>
        </p:nvGrpSpPr>
        <p:grpSpPr bwMode="auto">
          <a:xfrm>
            <a:off x="1476375" y="2565400"/>
            <a:ext cx="5345113" cy="3197225"/>
            <a:chOff x="1202" y="2069"/>
            <a:chExt cx="3367" cy="2014"/>
          </a:xfrm>
        </p:grpSpPr>
        <p:sp>
          <p:nvSpPr>
            <p:cNvPr id="217094" name="Line 6">
              <a:extLst>
                <a:ext uri="{FF2B5EF4-FFF2-40B4-BE49-F238E27FC236}">
                  <a16:creationId xmlns:a16="http://schemas.microsoft.com/office/drawing/2014/main" id="{05C48B0B-986A-441B-BAD0-55A342AE94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2" y="3721"/>
              <a:ext cx="3367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7095" name="Line 7">
              <a:extLst>
                <a:ext uri="{FF2B5EF4-FFF2-40B4-BE49-F238E27FC236}">
                  <a16:creationId xmlns:a16="http://schemas.microsoft.com/office/drawing/2014/main" id="{0065DC8D-3FF3-42DB-85A7-D12DC901B2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21" y="2290"/>
              <a:ext cx="0" cy="1555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7096" name="Rectangle 8">
              <a:extLst>
                <a:ext uri="{FF2B5EF4-FFF2-40B4-BE49-F238E27FC236}">
                  <a16:creationId xmlns:a16="http://schemas.microsoft.com/office/drawing/2014/main" id="{F8B6B18F-FAEF-42D8-A5BD-764BE0A6EB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8" y="2448"/>
              <a:ext cx="177" cy="1273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7097" name="Rectangle 9">
              <a:extLst>
                <a:ext uri="{FF2B5EF4-FFF2-40B4-BE49-F238E27FC236}">
                  <a16:creationId xmlns:a16="http://schemas.microsoft.com/office/drawing/2014/main" id="{69E28B8F-1279-4A5A-942E-70116A6DC6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9" y="2448"/>
              <a:ext cx="177" cy="1273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7098" name="Rectangle 10">
              <a:extLst>
                <a:ext uri="{FF2B5EF4-FFF2-40B4-BE49-F238E27FC236}">
                  <a16:creationId xmlns:a16="http://schemas.microsoft.com/office/drawing/2014/main" id="{2A3C7725-C7D9-43A4-AB61-CC77F942D8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5" y="2448"/>
              <a:ext cx="177" cy="1273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7099" name="Rectangle 11">
              <a:extLst>
                <a:ext uri="{FF2B5EF4-FFF2-40B4-BE49-F238E27FC236}">
                  <a16:creationId xmlns:a16="http://schemas.microsoft.com/office/drawing/2014/main" id="{3A4CB07D-F95E-445E-980C-26CCA364E1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6" y="2448"/>
              <a:ext cx="177" cy="1273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7100" name="Rectangle 12">
              <a:extLst>
                <a:ext uri="{FF2B5EF4-FFF2-40B4-BE49-F238E27FC236}">
                  <a16:creationId xmlns:a16="http://schemas.microsoft.com/office/drawing/2014/main" id="{45A78601-D6EB-4072-B4F2-87B5EAA67E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7" y="2448"/>
              <a:ext cx="177" cy="1273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7101" name="Line 13">
              <a:extLst>
                <a:ext uri="{FF2B5EF4-FFF2-40B4-BE49-F238E27FC236}">
                  <a16:creationId xmlns:a16="http://schemas.microsoft.com/office/drawing/2014/main" id="{18B8519B-69D7-497F-A473-5B0556298B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21" y="3861"/>
              <a:ext cx="0" cy="1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7102" name="Line 14">
              <a:extLst>
                <a:ext uri="{FF2B5EF4-FFF2-40B4-BE49-F238E27FC236}">
                  <a16:creationId xmlns:a16="http://schemas.microsoft.com/office/drawing/2014/main" id="{85F6BE6D-7216-48F9-9923-FC734F6ACC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84" y="3838"/>
              <a:ext cx="0" cy="1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7103" name="Line 15">
              <a:extLst>
                <a:ext uri="{FF2B5EF4-FFF2-40B4-BE49-F238E27FC236}">
                  <a16:creationId xmlns:a16="http://schemas.microsoft.com/office/drawing/2014/main" id="{BF37969D-D663-4481-848D-8DC62970FB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49" y="3842"/>
              <a:ext cx="0" cy="1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7104" name="Line 16">
              <a:extLst>
                <a:ext uri="{FF2B5EF4-FFF2-40B4-BE49-F238E27FC236}">
                  <a16:creationId xmlns:a16="http://schemas.microsoft.com/office/drawing/2014/main" id="{23AD9497-6CB1-45C8-9208-85ED0EA723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10" y="3838"/>
              <a:ext cx="0" cy="1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7105" name="Line 17">
              <a:extLst>
                <a:ext uri="{FF2B5EF4-FFF2-40B4-BE49-F238E27FC236}">
                  <a16:creationId xmlns:a16="http://schemas.microsoft.com/office/drawing/2014/main" id="{7514618B-7B20-4B5D-8BF6-B384EA8300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71" y="3842"/>
              <a:ext cx="0" cy="1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7106" name="Line 18">
              <a:extLst>
                <a:ext uri="{FF2B5EF4-FFF2-40B4-BE49-F238E27FC236}">
                  <a16:creationId xmlns:a16="http://schemas.microsoft.com/office/drawing/2014/main" id="{ED442625-0E1F-43AD-BC1E-8CABB4D46D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32" y="3845"/>
              <a:ext cx="0" cy="1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7107" name="Rectangle 19">
              <a:extLst>
                <a:ext uri="{FF2B5EF4-FFF2-40B4-BE49-F238E27FC236}">
                  <a16:creationId xmlns:a16="http://schemas.microsoft.com/office/drawing/2014/main" id="{6DA2A731-FE9F-4BF9-BDD8-C1D7FA5FE2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8" y="2448"/>
              <a:ext cx="177" cy="1273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7108" name="Line 20">
              <a:extLst>
                <a:ext uri="{FF2B5EF4-FFF2-40B4-BE49-F238E27FC236}">
                  <a16:creationId xmlns:a16="http://schemas.microsoft.com/office/drawing/2014/main" id="{960956C7-AD28-4260-9638-814445B108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61" y="3918"/>
              <a:ext cx="301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7109" name="Text Box 21">
              <a:extLst>
                <a:ext uri="{FF2B5EF4-FFF2-40B4-BE49-F238E27FC236}">
                  <a16:creationId xmlns:a16="http://schemas.microsoft.com/office/drawing/2014/main" id="{F9BBA440-3BDB-47FB-95DE-C5223F171F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18" y="3905"/>
              <a:ext cx="407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Garamond" panose="02020404030301010803" pitchFamily="18" charset="0"/>
                </a:rPr>
                <a:t>4 horas</a:t>
              </a:r>
            </a:p>
          </p:txBody>
        </p:sp>
        <p:sp>
          <p:nvSpPr>
            <p:cNvPr id="217110" name="Text Box 22">
              <a:extLst>
                <a:ext uri="{FF2B5EF4-FFF2-40B4-BE49-F238E27FC236}">
                  <a16:creationId xmlns:a16="http://schemas.microsoft.com/office/drawing/2014/main" id="{AFE79A7F-64F2-4AC6-936A-6C6A99ED5C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70" y="3910"/>
              <a:ext cx="40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Garamond" panose="02020404030301010803" pitchFamily="18" charset="0"/>
                </a:rPr>
                <a:t>4 horas</a:t>
              </a:r>
            </a:p>
          </p:txBody>
        </p:sp>
        <p:sp>
          <p:nvSpPr>
            <p:cNvPr id="217111" name="Text Box 23">
              <a:extLst>
                <a:ext uri="{FF2B5EF4-FFF2-40B4-BE49-F238E27FC236}">
                  <a16:creationId xmlns:a16="http://schemas.microsoft.com/office/drawing/2014/main" id="{2A1E6C51-62D4-4815-86B3-66BE28DC31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93" y="3910"/>
              <a:ext cx="40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Garamond" panose="02020404030301010803" pitchFamily="18" charset="0"/>
                </a:rPr>
                <a:t>4 horas</a:t>
              </a:r>
            </a:p>
          </p:txBody>
        </p:sp>
        <p:sp>
          <p:nvSpPr>
            <p:cNvPr id="217112" name="Text Box 24">
              <a:extLst>
                <a:ext uri="{FF2B5EF4-FFF2-40B4-BE49-F238E27FC236}">
                  <a16:creationId xmlns:a16="http://schemas.microsoft.com/office/drawing/2014/main" id="{F634C8A2-2181-48F7-B935-A8D2BA0BF7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82" y="3910"/>
              <a:ext cx="40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Garamond" panose="02020404030301010803" pitchFamily="18" charset="0"/>
                </a:rPr>
                <a:t>4 horas</a:t>
              </a:r>
            </a:p>
          </p:txBody>
        </p:sp>
        <p:sp>
          <p:nvSpPr>
            <p:cNvPr id="217113" name="Text Box 25">
              <a:extLst>
                <a:ext uri="{FF2B5EF4-FFF2-40B4-BE49-F238E27FC236}">
                  <a16:creationId xmlns:a16="http://schemas.microsoft.com/office/drawing/2014/main" id="{B97A1A7A-23C9-4C1A-85AD-C8A6CF30E8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2" y="3910"/>
              <a:ext cx="40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Garamond" panose="02020404030301010803" pitchFamily="18" charset="0"/>
                </a:rPr>
                <a:t>4 horas</a:t>
              </a:r>
            </a:p>
          </p:txBody>
        </p:sp>
        <p:sp>
          <p:nvSpPr>
            <p:cNvPr id="217114" name="Text Box 26">
              <a:extLst>
                <a:ext uri="{FF2B5EF4-FFF2-40B4-BE49-F238E27FC236}">
                  <a16:creationId xmlns:a16="http://schemas.microsoft.com/office/drawing/2014/main" id="{7BC6F1D1-4581-41A2-B05F-03AD6EB3F6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13" y="2069"/>
              <a:ext cx="56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anose="02020404030301010803" pitchFamily="18" charset="0"/>
                </a:rPr>
                <a:t>20 minutos</a:t>
              </a:r>
            </a:p>
            <a:p>
              <a:r>
                <a:rPr lang="pt-BR" altLang="pt-BR" sz="1200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anose="02020404030301010803" pitchFamily="18" charset="0"/>
                </a:rPr>
                <a:t>163,33 l/s</a:t>
              </a:r>
            </a:p>
          </p:txBody>
        </p:sp>
        <p:cxnSp>
          <p:nvCxnSpPr>
            <p:cNvPr id="217115" name="AutoShape 27">
              <a:extLst>
                <a:ext uri="{FF2B5EF4-FFF2-40B4-BE49-F238E27FC236}">
                  <a16:creationId xmlns:a16="http://schemas.microsoft.com/office/drawing/2014/main" id="{EC81CB42-F1F4-4600-A219-DEB54149A886}"/>
                </a:ext>
              </a:extLst>
            </p:cNvPr>
            <p:cNvCxnSpPr>
              <a:cxnSpLocks noChangeShapeType="1"/>
              <a:stCxn id="217114" idx="1"/>
              <a:endCxn id="217096" idx="0"/>
            </p:cNvCxnSpPr>
            <p:nvPr/>
          </p:nvCxnSpPr>
          <p:spPr bwMode="auto">
            <a:xfrm rot="10800000" flipV="1">
              <a:off x="1327" y="2213"/>
              <a:ext cx="1086" cy="235"/>
            </a:xfrm>
            <a:prstGeom prst="curvedConnector2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7116" name="AutoShape 28">
              <a:extLst>
                <a:ext uri="{FF2B5EF4-FFF2-40B4-BE49-F238E27FC236}">
                  <a16:creationId xmlns:a16="http://schemas.microsoft.com/office/drawing/2014/main" id="{D57AA839-4212-4C27-BA38-D9A9768981B1}"/>
                </a:ext>
              </a:extLst>
            </p:cNvPr>
            <p:cNvCxnSpPr>
              <a:cxnSpLocks noChangeShapeType="1"/>
              <a:stCxn id="217114" idx="1"/>
              <a:endCxn id="217097" idx="0"/>
            </p:cNvCxnSpPr>
            <p:nvPr/>
          </p:nvCxnSpPr>
          <p:spPr bwMode="auto">
            <a:xfrm rot="10800000" flipV="1">
              <a:off x="1888" y="2213"/>
              <a:ext cx="525" cy="235"/>
            </a:xfrm>
            <a:prstGeom prst="curvedConnector2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7117" name="AutoShape 29">
              <a:extLst>
                <a:ext uri="{FF2B5EF4-FFF2-40B4-BE49-F238E27FC236}">
                  <a16:creationId xmlns:a16="http://schemas.microsoft.com/office/drawing/2014/main" id="{4EA28C27-50DF-420B-B0FF-98E3B5BB6506}"/>
                </a:ext>
              </a:extLst>
            </p:cNvPr>
            <p:cNvCxnSpPr>
              <a:cxnSpLocks noChangeShapeType="1"/>
              <a:stCxn id="217114" idx="1"/>
              <a:endCxn id="217098" idx="0"/>
            </p:cNvCxnSpPr>
            <p:nvPr/>
          </p:nvCxnSpPr>
          <p:spPr bwMode="auto">
            <a:xfrm rot="10800000" flipH="1" flipV="1">
              <a:off x="2413" y="2213"/>
              <a:ext cx="31" cy="235"/>
            </a:xfrm>
            <a:prstGeom prst="curvedConnector4">
              <a:avLst>
                <a:gd name="adj1" fmla="val -464514"/>
                <a:gd name="adj2" fmla="val 80852"/>
              </a:avLst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7118" name="AutoShape 30">
              <a:extLst>
                <a:ext uri="{FF2B5EF4-FFF2-40B4-BE49-F238E27FC236}">
                  <a16:creationId xmlns:a16="http://schemas.microsoft.com/office/drawing/2014/main" id="{30C0CA84-BDA0-4D99-AAF9-9B301F209292}"/>
                </a:ext>
              </a:extLst>
            </p:cNvPr>
            <p:cNvCxnSpPr>
              <a:cxnSpLocks noChangeShapeType="1"/>
              <a:stCxn id="217114" idx="3"/>
              <a:endCxn id="217099" idx="0"/>
            </p:cNvCxnSpPr>
            <p:nvPr/>
          </p:nvCxnSpPr>
          <p:spPr bwMode="auto">
            <a:xfrm>
              <a:off x="2977" y="2213"/>
              <a:ext cx="28" cy="235"/>
            </a:xfrm>
            <a:prstGeom prst="curvedConnector2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7119" name="AutoShape 31">
              <a:extLst>
                <a:ext uri="{FF2B5EF4-FFF2-40B4-BE49-F238E27FC236}">
                  <a16:creationId xmlns:a16="http://schemas.microsoft.com/office/drawing/2014/main" id="{CDA53793-BF71-4127-B31F-142F3EBCFC33}"/>
                </a:ext>
              </a:extLst>
            </p:cNvPr>
            <p:cNvCxnSpPr>
              <a:cxnSpLocks noChangeShapeType="1"/>
              <a:stCxn id="217114" idx="3"/>
              <a:endCxn id="217100" idx="0"/>
            </p:cNvCxnSpPr>
            <p:nvPr/>
          </p:nvCxnSpPr>
          <p:spPr bwMode="auto">
            <a:xfrm>
              <a:off x="2977" y="2213"/>
              <a:ext cx="589" cy="235"/>
            </a:xfrm>
            <a:prstGeom prst="curvedConnector2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7120" name="AutoShape 32">
              <a:extLst>
                <a:ext uri="{FF2B5EF4-FFF2-40B4-BE49-F238E27FC236}">
                  <a16:creationId xmlns:a16="http://schemas.microsoft.com/office/drawing/2014/main" id="{0D7D35FD-1B2F-4DEA-B6F8-E228489ADEA8}"/>
                </a:ext>
              </a:extLst>
            </p:cNvPr>
            <p:cNvCxnSpPr>
              <a:cxnSpLocks noChangeShapeType="1"/>
              <a:stCxn id="217114" idx="3"/>
              <a:endCxn id="217107" idx="0"/>
            </p:cNvCxnSpPr>
            <p:nvPr/>
          </p:nvCxnSpPr>
          <p:spPr bwMode="auto">
            <a:xfrm>
              <a:off x="2977" y="2213"/>
              <a:ext cx="1150" cy="235"/>
            </a:xfrm>
            <a:prstGeom prst="curvedConnector2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17121" name="Rectangle 33">
              <a:extLst>
                <a:ext uri="{FF2B5EF4-FFF2-40B4-BE49-F238E27FC236}">
                  <a16:creationId xmlns:a16="http://schemas.microsoft.com/office/drawing/2014/main" id="{80B6DF77-36D7-4728-8346-A21E0F9848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9" y="3556"/>
              <a:ext cx="408" cy="170"/>
            </a:xfrm>
            <a:prstGeom prst="rect">
              <a:avLst/>
            </a:prstGeom>
            <a:solidFill>
              <a:schemeClr val="folHlink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7122" name="Rectangle 34">
              <a:extLst>
                <a:ext uri="{FF2B5EF4-FFF2-40B4-BE49-F238E27FC236}">
                  <a16:creationId xmlns:a16="http://schemas.microsoft.com/office/drawing/2014/main" id="{BF0F2E2C-0453-43C1-BB00-9D04F0F073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0" y="3548"/>
              <a:ext cx="408" cy="170"/>
            </a:xfrm>
            <a:prstGeom prst="rect">
              <a:avLst/>
            </a:prstGeom>
            <a:solidFill>
              <a:schemeClr val="folHlink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7123" name="Rectangle 35">
              <a:extLst>
                <a:ext uri="{FF2B5EF4-FFF2-40B4-BE49-F238E27FC236}">
                  <a16:creationId xmlns:a16="http://schemas.microsoft.com/office/drawing/2014/main" id="{749B0F86-85F5-4E07-9BC7-A9D4BE76BD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4" y="3551"/>
              <a:ext cx="408" cy="170"/>
            </a:xfrm>
            <a:prstGeom prst="rect">
              <a:avLst/>
            </a:prstGeom>
            <a:solidFill>
              <a:schemeClr val="folHlink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7124" name="Rectangle 36">
              <a:extLst>
                <a:ext uri="{FF2B5EF4-FFF2-40B4-BE49-F238E27FC236}">
                  <a16:creationId xmlns:a16="http://schemas.microsoft.com/office/drawing/2014/main" id="{6A27A63E-F62F-4D78-99DC-9979510717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6" y="3548"/>
              <a:ext cx="408" cy="170"/>
            </a:xfrm>
            <a:prstGeom prst="rect">
              <a:avLst/>
            </a:prstGeom>
            <a:solidFill>
              <a:schemeClr val="folHlink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7125" name="Rectangle 37">
              <a:extLst>
                <a:ext uri="{FF2B5EF4-FFF2-40B4-BE49-F238E27FC236}">
                  <a16:creationId xmlns:a16="http://schemas.microsoft.com/office/drawing/2014/main" id="{F76F274E-0C09-442F-AAE4-BD7EC85B8E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9" y="3548"/>
              <a:ext cx="408" cy="170"/>
            </a:xfrm>
            <a:prstGeom prst="rect">
              <a:avLst/>
            </a:prstGeom>
            <a:solidFill>
              <a:schemeClr val="folHlink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7126" name="Rectangle 38">
              <a:extLst>
                <a:ext uri="{FF2B5EF4-FFF2-40B4-BE49-F238E27FC236}">
                  <a16:creationId xmlns:a16="http://schemas.microsoft.com/office/drawing/2014/main" id="{E6D40BBC-F145-4211-B423-56CD85E676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1" y="3548"/>
              <a:ext cx="408" cy="170"/>
            </a:xfrm>
            <a:prstGeom prst="rect">
              <a:avLst/>
            </a:prstGeom>
            <a:solidFill>
              <a:schemeClr val="folHlink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57" name="Picture 41" descr="ETA Cubatao 024">
            <a:extLst>
              <a:ext uri="{FF2B5EF4-FFF2-40B4-BE49-F238E27FC236}">
                <a16:creationId xmlns:a16="http://schemas.microsoft.com/office/drawing/2014/main" id="{39B5D29A-2987-4AFE-B54F-51BF94105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1773238"/>
            <a:ext cx="6330950" cy="4748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4019" name="Picture 3">
            <a:extLst>
              <a:ext uri="{FF2B5EF4-FFF2-40B4-BE49-F238E27FC236}">
                <a16:creationId xmlns:a16="http://schemas.microsoft.com/office/drawing/2014/main" id="{80B6CEF3-4960-4E01-AB10-C4A3881316F2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4020" name="Rectangle 4">
            <a:extLst>
              <a:ext uri="{FF2B5EF4-FFF2-40B4-BE49-F238E27FC236}">
                <a16:creationId xmlns:a16="http://schemas.microsoft.com/office/drawing/2014/main" id="{13428BAB-2E90-45B6-BA19-5DD675A835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131763"/>
            <a:ext cx="8785225" cy="1655762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Ctr="1"/>
          <a:lstStyle/>
          <a:p>
            <a:r>
              <a:rPr lang="pt-BR" altLang="pt-BR" sz="3600"/>
              <a:t>CONCEPÇÃO DO SISTEMA DE RECUPERAÇÃO DE ÁGUA DE LAVAGEM</a:t>
            </a:r>
          </a:p>
        </p:txBody>
      </p:sp>
      <p:grpSp>
        <p:nvGrpSpPr>
          <p:cNvPr id="214021" name="Group 5">
            <a:extLst>
              <a:ext uri="{FF2B5EF4-FFF2-40B4-BE49-F238E27FC236}">
                <a16:creationId xmlns:a16="http://schemas.microsoft.com/office/drawing/2014/main" id="{8C667EE2-39C1-48F7-BB57-435D7E3E2700}"/>
              </a:ext>
            </a:extLst>
          </p:cNvPr>
          <p:cNvGrpSpPr>
            <a:grpSpLocks/>
          </p:cNvGrpSpPr>
          <p:nvPr/>
        </p:nvGrpSpPr>
        <p:grpSpPr bwMode="auto">
          <a:xfrm>
            <a:off x="3492500" y="2133600"/>
            <a:ext cx="5345113" cy="3197225"/>
            <a:chOff x="1202" y="2069"/>
            <a:chExt cx="3367" cy="2014"/>
          </a:xfrm>
        </p:grpSpPr>
        <p:sp>
          <p:nvSpPr>
            <p:cNvPr id="214022" name="Line 6">
              <a:extLst>
                <a:ext uri="{FF2B5EF4-FFF2-40B4-BE49-F238E27FC236}">
                  <a16:creationId xmlns:a16="http://schemas.microsoft.com/office/drawing/2014/main" id="{05C2B358-C5D0-4FAD-ABAE-13E85C0E6B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2" y="3721"/>
              <a:ext cx="3367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4023" name="Line 7">
              <a:extLst>
                <a:ext uri="{FF2B5EF4-FFF2-40B4-BE49-F238E27FC236}">
                  <a16:creationId xmlns:a16="http://schemas.microsoft.com/office/drawing/2014/main" id="{555DC5C9-A0C9-426D-A309-F261F13275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21" y="2290"/>
              <a:ext cx="0" cy="1555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4024" name="Rectangle 8">
              <a:extLst>
                <a:ext uri="{FF2B5EF4-FFF2-40B4-BE49-F238E27FC236}">
                  <a16:creationId xmlns:a16="http://schemas.microsoft.com/office/drawing/2014/main" id="{AF49E49F-4041-411F-87C3-90B85346E8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8" y="2448"/>
              <a:ext cx="177" cy="1273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4025" name="Rectangle 9">
              <a:extLst>
                <a:ext uri="{FF2B5EF4-FFF2-40B4-BE49-F238E27FC236}">
                  <a16:creationId xmlns:a16="http://schemas.microsoft.com/office/drawing/2014/main" id="{82E68416-B7D1-49C8-961D-7314DE2372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9" y="2448"/>
              <a:ext cx="177" cy="1273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4026" name="Rectangle 10">
              <a:extLst>
                <a:ext uri="{FF2B5EF4-FFF2-40B4-BE49-F238E27FC236}">
                  <a16:creationId xmlns:a16="http://schemas.microsoft.com/office/drawing/2014/main" id="{B92A5554-C64B-454E-B84B-ACEFF9FE6E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5" y="2448"/>
              <a:ext cx="177" cy="1273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4027" name="Rectangle 11">
              <a:extLst>
                <a:ext uri="{FF2B5EF4-FFF2-40B4-BE49-F238E27FC236}">
                  <a16:creationId xmlns:a16="http://schemas.microsoft.com/office/drawing/2014/main" id="{C11AF9FC-9F05-4072-9255-9D630A78CB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6" y="2448"/>
              <a:ext cx="177" cy="1273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4028" name="Rectangle 12">
              <a:extLst>
                <a:ext uri="{FF2B5EF4-FFF2-40B4-BE49-F238E27FC236}">
                  <a16:creationId xmlns:a16="http://schemas.microsoft.com/office/drawing/2014/main" id="{C9AD9684-DC23-4D60-ABDB-CAF438AB3B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7" y="2448"/>
              <a:ext cx="177" cy="1273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4029" name="Line 13">
              <a:extLst>
                <a:ext uri="{FF2B5EF4-FFF2-40B4-BE49-F238E27FC236}">
                  <a16:creationId xmlns:a16="http://schemas.microsoft.com/office/drawing/2014/main" id="{A70AD4B4-1762-4388-B262-B6FCD59445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21" y="3861"/>
              <a:ext cx="0" cy="1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4030" name="Line 14">
              <a:extLst>
                <a:ext uri="{FF2B5EF4-FFF2-40B4-BE49-F238E27FC236}">
                  <a16:creationId xmlns:a16="http://schemas.microsoft.com/office/drawing/2014/main" id="{457D3FB4-ABB6-4D94-A971-309510CCBD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84" y="3838"/>
              <a:ext cx="0" cy="1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4031" name="Line 15">
              <a:extLst>
                <a:ext uri="{FF2B5EF4-FFF2-40B4-BE49-F238E27FC236}">
                  <a16:creationId xmlns:a16="http://schemas.microsoft.com/office/drawing/2014/main" id="{7BCF1665-5720-4735-8614-D2CE774B63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49" y="3842"/>
              <a:ext cx="0" cy="1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4032" name="Line 16">
              <a:extLst>
                <a:ext uri="{FF2B5EF4-FFF2-40B4-BE49-F238E27FC236}">
                  <a16:creationId xmlns:a16="http://schemas.microsoft.com/office/drawing/2014/main" id="{360801D1-9D0C-40FD-9DF0-99F7CA1E1C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10" y="3838"/>
              <a:ext cx="0" cy="1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4033" name="Line 17">
              <a:extLst>
                <a:ext uri="{FF2B5EF4-FFF2-40B4-BE49-F238E27FC236}">
                  <a16:creationId xmlns:a16="http://schemas.microsoft.com/office/drawing/2014/main" id="{100BA36B-F133-4A86-8615-3D763073DA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71" y="3842"/>
              <a:ext cx="0" cy="1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4034" name="Line 18">
              <a:extLst>
                <a:ext uri="{FF2B5EF4-FFF2-40B4-BE49-F238E27FC236}">
                  <a16:creationId xmlns:a16="http://schemas.microsoft.com/office/drawing/2014/main" id="{87196F0A-A505-43AF-A3DD-095D175E41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32" y="3845"/>
              <a:ext cx="0" cy="1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4035" name="Rectangle 19">
              <a:extLst>
                <a:ext uri="{FF2B5EF4-FFF2-40B4-BE49-F238E27FC236}">
                  <a16:creationId xmlns:a16="http://schemas.microsoft.com/office/drawing/2014/main" id="{54A833B8-D94F-4A7F-978F-5B5C933B6C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8" y="2448"/>
              <a:ext cx="177" cy="1273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4036" name="Line 20">
              <a:extLst>
                <a:ext uri="{FF2B5EF4-FFF2-40B4-BE49-F238E27FC236}">
                  <a16:creationId xmlns:a16="http://schemas.microsoft.com/office/drawing/2014/main" id="{434FACA2-F1AD-4BC0-81EA-CF7CC683F2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61" y="3918"/>
              <a:ext cx="301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4037" name="Text Box 21">
              <a:extLst>
                <a:ext uri="{FF2B5EF4-FFF2-40B4-BE49-F238E27FC236}">
                  <a16:creationId xmlns:a16="http://schemas.microsoft.com/office/drawing/2014/main" id="{5F986A0F-E480-42A7-8D11-7FE316287F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18" y="3905"/>
              <a:ext cx="407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Garamond" panose="02020404030301010803" pitchFamily="18" charset="0"/>
                </a:rPr>
                <a:t>4 horas</a:t>
              </a:r>
            </a:p>
          </p:txBody>
        </p:sp>
        <p:sp>
          <p:nvSpPr>
            <p:cNvPr id="214038" name="Text Box 22">
              <a:extLst>
                <a:ext uri="{FF2B5EF4-FFF2-40B4-BE49-F238E27FC236}">
                  <a16:creationId xmlns:a16="http://schemas.microsoft.com/office/drawing/2014/main" id="{E7D60C8A-AA7B-4675-B30D-D96C7DD52A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70" y="3910"/>
              <a:ext cx="40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Garamond" panose="02020404030301010803" pitchFamily="18" charset="0"/>
                </a:rPr>
                <a:t>4 horas</a:t>
              </a:r>
            </a:p>
          </p:txBody>
        </p:sp>
        <p:sp>
          <p:nvSpPr>
            <p:cNvPr id="214039" name="Text Box 23">
              <a:extLst>
                <a:ext uri="{FF2B5EF4-FFF2-40B4-BE49-F238E27FC236}">
                  <a16:creationId xmlns:a16="http://schemas.microsoft.com/office/drawing/2014/main" id="{D49F1A48-4668-42F6-BE58-F786C719D3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93" y="3910"/>
              <a:ext cx="40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Garamond" panose="02020404030301010803" pitchFamily="18" charset="0"/>
                </a:rPr>
                <a:t>4 horas</a:t>
              </a:r>
            </a:p>
          </p:txBody>
        </p:sp>
        <p:sp>
          <p:nvSpPr>
            <p:cNvPr id="214040" name="Text Box 24">
              <a:extLst>
                <a:ext uri="{FF2B5EF4-FFF2-40B4-BE49-F238E27FC236}">
                  <a16:creationId xmlns:a16="http://schemas.microsoft.com/office/drawing/2014/main" id="{C4771315-C36F-4760-B869-9125067A03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82" y="3910"/>
              <a:ext cx="40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Garamond" panose="02020404030301010803" pitchFamily="18" charset="0"/>
                </a:rPr>
                <a:t>4 horas</a:t>
              </a:r>
            </a:p>
          </p:txBody>
        </p:sp>
        <p:sp>
          <p:nvSpPr>
            <p:cNvPr id="214041" name="Text Box 25">
              <a:extLst>
                <a:ext uri="{FF2B5EF4-FFF2-40B4-BE49-F238E27FC236}">
                  <a16:creationId xmlns:a16="http://schemas.microsoft.com/office/drawing/2014/main" id="{080E9025-80A5-425A-8F87-1411FDF649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2" y="3910"/>
              <a:ext cx="40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Garamond" panose="02020404030301010803" pitchFamily="18" charset="0"/>
                </a:rPr>
                <a:t>4 horas</a:t>
              </a:r>
            </a:p>
          </p:txBody>
        </p:sp>
        <p:sp>
          <p:nvSpPr>
            <p:cNvPr id="214042" name="Text Box 26">
              <a:extLst>
                <a:ext uri="{FF2B5EF4-FFF2-40B4-BE49-F238E27FC236}">
                  <a16:creationId xmlns:a16="http://schemas.microsoft.com/office/drawing/2014/main" id="{795AE58D-5F7F-4D5B-BADC-9F4B6AC7ED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13" y="2069"/>
              <a:ext cx="56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anose="02020404030301010803" pitchFamily="18" charset="0"/>
                </a:rPr>
                <a:t>20 minutos</a:t>
              </a:r>
            </a:p>
            <a:p>
              <a:r>
                <a:rPr lang="pt-BR" altLang="pt-BR" sz="1200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anose="02020404030301010803" pitchFamily="18" charset="0"/>
                </a:rPr>
                <a:t>163,33 l/s</a:t>
              </a:r>
            </a:p>
          </p:txBody>
        </p:sp>
        <p:cxnSp>
          <p:nvCxnSpPr>
            <p:cNvPr id="214043" name="AutoShape 27">
              <a:extLst>
                <a:ext uri="{FF2B5EF4-FFF2-40B4-BE49-F238E27FC236}">
                  <a16:creationId xmlns:a16="http://schemas.microsoft.com/office/drawing/2014/main" id="{AD1C9C53-1194-46F6-9B08-C0353FF01FF8}"/>
                </a:ext>
              </a:extLst>
            </p:cNvPr>
            <p:cNvCxnSpPr>
              <a:cxnSpLocks noChangeShapeType="1"/>
              <a:stCxn id="214042" idx="1"/>
              <a:endCxn id="214024" idx="0"/>
            </p:cNvCxnSpPr>
            <p:nvPr/>
          </p:nvCxnSpPr>
          <p:spPr bwMode="auto">
            <a:xfrm rot="10800000" flipV="1">
              <a:off x="1327" y="2213"/>
              <a:ext cx="1086" cy="235"/>
            </a:xfrm>
            <a:prstGeom prst="curvedConnector2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4044" name="AutoShape 28">
              <a:extLst>
                <a:ext uri="{FF2B5EF4-FFF2-40B4-BE49-F238E27FC236}">
                  <a16:creationId xmlns:a16="http://schemas.microsoft.com/office/drawing/2014/main" id="{1241D24E-BC05-4703-AAB0-A8C75947D021}"/>
                </a:ext>
              </a:extLst>
            </p:cNvPr>
            <p:cNvCxnSpPr>
              <a:cxnSpLocks noChangeShapeType="1"/>
              <a:stCxn id="214042" idx="1"/>
              <a:endCxn id="214025" idx="0"/>
            </p:cNvCxnSpPr>
            <p:nvPr/>
          </p:nvCxnSpPr>
          <p:spPr bwMode="auto">
            <a:xfrm rot="10800000" flipV="1">
              <a:off x="1888" y="2213"/>
              <a:ext cx="525" cy="235"/>
            </a:xfrm>
            <a:prstGeom prst="curvedConnector2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4045" name="AutoShape 29">
              <a:extLst>
                <a:ext uri="{FF2B5EF4-FFF2-40B4-BE49-F238E27FC236}">
                  <a16:creationId xmlns:a16="http://schemas.microsoft.com/office/drawing/2014/main" id="{0B795607-1BAF-465E-A1D7-F848B00AD219}"/>
                </a:ext>
              </a:extLst>
            </p:cNvPr>
            <p:cNvCxnSpPr>
              <a:cxnSpLocks noChangeShapeType="1"/>
              <a:stCxn id="214042" idx="1"/>
              <a:endCxn id="214026" idx="0"/>
            </p:cNvCxnSpPr>
            <p:nvPr/>
          </p:nvCxnSpPr>
          <p:spPr bwMode="auto">
            <a:xfrm rot="10800000" flipH="1" flipV="1">
              <a:off x="2413" y="2213"/>
              <a:ext cx="31" cy="235"/>
            </a:xfrm>
            <a:prstGeom prst="curvedConnector4">
              <a:avLst>
                <a:gd name="adj1" fmla="val -464514"/>
                <a:gd name="adj2" fmla="val 80852"/>
              </a:avLst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4046" name="AutoShape 30">
              <a:extLst>
                <a:ext uri="{FF2B5EF4-FFF2-40B4-BE49-F238E27FC236}">
                  <a16:creationId xmlns:a16="http://schemas.microsoft.com/office/drawing/2014/main" id="{5C55AC41-995B-4FB7-9449-14FCA9E54D18}"/>
                </a:ext>
              </a:extLst>
            </p:cNvPr>
            <p:cNvCxnSpPr>
              <a:cxnSpLocks noChangeShapeType="1"/>
              <a:stCxn id="214042" idx="3"/>
              <a:endCxn id="214027" idx="0"/>
            </p:cNvCxnSpPr>
            <p:nvPr/>
          </p:nvCxnSpPr>
          <p:spPr bwMode="auto">
            <a:xfrm>
              <a:off x="2977" y="2213"/>
              <a:ext cx="28" cy="235"/>
            </a:xfrm>
            <a:prstGeom prst="curvedConnector2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4047" name="AutoShape 31">
              <a:extLst>
                <a:ext uri="{FF2B5EF4-FFF2-40B4-BE49-F238E27FC236}">
                  <a16:creationId xmlns:a16="http://schemas.microsoft.com/office/drawing/2014/main" id="{E1607FE7-588E-4A17-8394-4BD963D70452}"/>
                </a:ext>
              </a:extLst>
            </p:cNvPr>
            <p:cNvCxnSpPr>
              <a:cxnSpLocks noChangeShapeType="1"/>
              <a:stCxn id="214042" idx="3"/>
              <a:endCxn id="214028" idx="0"/>
            </p:cNvCxnSpPr>
            <p:nvPr/>
          </p:nvCxnSpPr>
          <p:spPr bwMode="auto">
            <a:xfrm>
              <a:off x="2977" y="2213"/>
              <a:ext cx="589" cy="235"/>
            </a:xfrm>
            <a:prstGeom prst="curvedConnector2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4048" name="AutoShape 32">
              <a:extLst>
                <a:ext uri="{FF2B5EF4-FFF2-40B4-BE49-F238E27FC236}">
                  <a16:creationId xmlns:a16="http://schemas.microsoft.com/office/drawing/2014/main" id="{69268092-9FC3-49EC-9A85-48E6EBC0AFA5}"/>
                </a:ext>
              </a:extLst>
            </p:cNvPr>
            <p:cNvCxnSpPr>
              <a:cxnSpLocks noChangeShapeType="1"/>
              <a:stCxn id="214042" idx="3"/>
              <a:endCxn id="214035" idx="0"/>
            </p:cNvCxnSpPr>
            <p:nvPr/>
          </p:nvCxnSpPr>
          <p:spPr bwMode="auto">
            <a:xfrm>
              <a:off x="2977" y="2213"/>
              <a:ext cx="1150" cy="235"/>
            </a:xfrm>
            <a:prstGeom prst="curvedConnector2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14049" name="Rectangle 33">
              <a:extLst>
                <a:ext uri="{FF2B5EF4-FFF2-40B4-BE49-F238E27FC236}">
                  <a16:creationId xmlns:a16="http://schemas.microsoft.com/office/drawing/2014/main" id="{8F03532C-7A20-4BFD-BADB-1B20AA5A52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9" y="3556"/>
              <a:ext cx="408" cy="170"/>
            </a:xfrm>
            <a:prstGeom prst="rect">
              <a:avLst/>
            </a:prstGeom>
            <a:solidFill>
              <a:schemeClr val="folHlink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4050" name="Rectangle 34">
              <a:extLst>
                <a:ext uri="{FF2B5EF4-FFF2-40B4-BE49-F238E27FC236}">
                  <a16:creationId xmlns:a16="http://schemas.microsoft.com/office/drawing/2014/main" id="{56D94924-6640-4BAA-9981-28BA9345E2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0" y="3548"/>
              <a:ext cx="408" cy="170"/>
            </a:xfrm>
            <a:prstGeom prst="rect">
              <a:avLst/>
            </a:prstGeom>
            <a:solidFill>
              <a:schemeClr val="folHlink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4051" name="Rectangle 35">
              <a:extLst>
                <a:ext uri="{FF2B5EF4-FFF2-40B4-BE49-F238E27FC236}">
                  <a16:creationId xmlns:a16="http://schemas.microsoft.com/office/drawing/2014/main" id="{EE419F8F-873D-451F-ABCF-67A1738BF3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4" y="3551"/>
              <a:ext cx="408" cy="170"/>
            </a:xfrm>
            <a:prstGeom prst="rect">
              <a:avLst/>
            </a:prstGeom>
            <a:solidFill>
              <a:schemeClr val="folHlink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4052" name="Rectangle 36">
              <a:extLst>
                <a:ext uri="{FF2B5EF4-FFF2-40B4-BE49-F238E27FC236}">
                  <a16:creationId xmlns:a16="http://schemas.microsoft.com/office/drawing/2014/main" id="{1AFF4088-7C7F-4BA3-8AAA-A2CBADE719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6" y="3548"/>
              <a:ext cx="408" cy="170"/>
            </a:xfrm>
            <a:prstGeom prst="rect">
              <a:avLst/>
            </a:prstGeom>
            <a:solidFill>
              <a:schemeClr val="folHlink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4053" name="Rectangle 37">
              <a:extLst>
                <a:ext uri="{FF2B5EF4-FFF2-40B4-BE49-F238E27FC236}">
                  <a16:creationId xmlns:a16="http://schemas.microsoft.com/office/drawing/2014/main" id="{AEFC30D5-28EF-493C-9702-84BAD071EE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9" y="3548"/>
              <a:ext cx="408" cy="170"/>
            </a:xfrm>
            <a:prstGeom prst="rect">
              <a:avLst/>
            </a:prstGeom>
            <a:solidFill>
              <a:schemeClr val="folHlink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4054" name="Rectangle 38">
              <a:extLst>
                <a:ext uri="{FF2B5EF4-FFF2-40B4-BE49-F238E27FC236}">
                  <a16:creationId xmlns:a16="http://schemas.microsoft.com/office/drawing/2014/main" id="{7FE57D8E-0179-482B-B043-C7DCC88FE4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1" y="3548"/>
              <a:ext cx="408" cy="170"/>
            </a:xfrm>
            <a:prstGeom prst="rect">
              <a:avLst/>
            </a:prstGeom>
            <a:solidFill>
              <a:schemeClr val="folHlink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51" name="Picture 39" descr="ETA Cubatao 025">
            <a:extLst>
              <a:ext uri="{FF2B5EF4-FFF2-40B4-BE49-F238E27FC236}">
                <a16:creationId xmlns:a16="http://schemas.microsoft.com/office/drawing/2014/main" id="{BA7A7564-E635-4E7F-9F42-099D8FFC5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1844675"/>
            <a:ext cx="6191250" cy="464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8115" name="Picture 3">
            <a:extLst>
              <a:ext uri="{FF2B5EF4-FFF2-40B4-BE49-F238E27FC236}">
                <a16:creationId xmlns:a16="http://schemas.microsoft.com/office/drawing/2014/main" id="{D8216FAD-22D5-4F5C-947D-E79285FF45D5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8116" name="Rectangle 4">
            <a:extLst>
              <a:ext uri="{FF2B5EF4-FFF2-40B4-BE49-F238E27FC236}">
                <a16:creationId xmlns:a16="http://schemas.microsoft.com/office/drawing/2014/main" id="{968B1DCD-BF5E-40D8-B14E-CAD68D08EA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131763"/>
            <a:ext cx="8785225" cy="1655762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Ctr="1"/>
          <a:lstStyle/>
          <a:p>
            <a:r>
              <a:rPr lang="pt-BR" altLang="pt-BR" sz="3600"/>
              <a:t>CONCEPÇÃO DO SISTEMA DE RECUPERAÇÃO DE ÁGUA DE LAVAGEM</a:t>
            </a:r>
          </a:p>
        </p:txBody>
      </p:sp>
      <p:grpSp>
        <p:nvGrpSpPr>
          <p:cNvPr id="218117" name="Group 5">
            <a:extLst>
              <a:ext uri="{FF2B5EF4-FFF2-40B4-BE49-F238E27FC236}">
                <a16:creationId xmlns:a16="http://schemas.microsoft.com/office/drawing/2014/main" id="{54224D6C-F97E-42AD-9EB6-0521DA6FE91B}"/>
              </a:ext>
            </a:extLst>
          </p:cNvPr>
          <p:cNvGrpSpPr>
            <a:grpSpLocks/>
          </p:cNvGrpSpPr>
          <p:nvPr/>
        </p:nvGrpSpPr>
        <p:grpSpPr bwMode="auto">
          <a:xfrm>
            <a:off x="3563938" y="2492375"/>
            <a:ext cx="5345112" cy="3197225"/>
            <a:chOff x="1202" y="2069"/>
            <a:chExt cx="3367" cy="2014"/>
          </a:xfrm>
        </p:grpSpPr>
        <p:sp>
          <p:nvSpPr>
            <p:cNvPr id="218118" name="Line 6">
              <a:extLst>
                <a:ext uri="{FF2B5EF4-FFF2-40B4-BE49-F238E27FC236}">
                  <a16:creationId xmlns:a16="http://schemas.microsoft.com/office/drawing/2014/main" id="{91FA23DB-CC9F-44A0-BCA0-A81C400984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2" y="3721"/>
              <a:ext cx="3367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8119" name="Line 7">
              <a:extLst>
                <a:ext uri="{FF2B5EF4-FFF2-40B4-BE49-F238E27FC236}">
                  <a16:creationId xmlns:a16="http://schemas.microsoft.com/office/drawing/2014/main" id="{5C504BA2-3495-45EA-AAD2-11FE6CB361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21" y="2290"/>
              <a:ext cx="0" cy="1555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8120" name="Rectangle 8">
              <a:extLst>
                <a:ext uri="{FF2B5EF4-FFF2-40B4-BE49-F238E27FC236}">
                  <a16:creationId xmlns:a16="http://schemas.microsoft.com/office/drawing/2014/main" id="{A05AE30A-0B07-4738-A38D-0B92B837A4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8" y="2448"/>
              <a:ext cx="177" cy="1273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8121" name="Rectangle 9">
              <a:extLst>
                <a:ext uri="{FF2B5EF4-FFF2-40B4-BE49-F238E27FC236}">
                  <a16:creationId xmlns:a16="http://schemas.microsoft.com/office/drawing/2014/main" id="{23DC72BA-3BC6-446E-B865-0920B4FF03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9" y="2448"/>
              <a:ext cx="177" cy="1273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8122" name="Rectangle 10">
              <a:extLst>
                <a:ext uri="{FF2B5EF4-FFF2-40B4-BE49-F238E27FC236}">
                  <a16:creationId xmlns:a16="http://schemas.microsoft.com/office/drawing/2014/main" id="{5B29A6EE-013E-4B8B-AEA8-633574335A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5" y="2448"/>
              <a:ext cx="177" cy="1273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8123" name="Rectangle 11">
              <a:extLst>
                <a:ext uri="{FF2B5EF4-FFF2-40B4-BE49-F238E27FC236}">
                  <a16:creationId xmlns:a16="http://schemas.microsoft.com/office/drawing/2014/main" id="{EEBB4915-F14B-4550-9B85-9F1F3F68FE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6" y="2448"/>
              <a:ext cx="177" cy="1273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8124" name="Rectangle 12">
              <a:extLst>
                <a:ext uri="{FF2B5EF4-FFF2-40B4-BE49-F238E27FC236}">
                  <a16:creationId xmlns:a16="http://schemas.microsoft.com/office/drawing/2014/main" id="{2E720601-BD60-4F11-A0D3-7182D57CBC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7" y="2448"/>
              <a:ext cx="177" cy="1273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8125" name="Line 13">
              <a:extLst>
                <a:ext uri="{FF2B5EF4-FFF2-40B4-BE49-F238E27FC236}">
                  <a16:creationId xmlns:a16="http://schemas.microsoft.com/office/drawing/2014/main" id="{4F50BC5B-2D31-40CC-BA01-D96E849A85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21" y="3861"/>
              <a:ext cx="0" cy="1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8126" name="Line 14">
              <a:extLst>
                <a:ext uri="{FF2B5EF4-FFF2-40B4-BE49-F238E27FC236}">
                  <a16:creationId xmlns:a16="http://schemas.microsoft.com/office/drawing/2014/main" id="{DA9EB81F-686F-4F4D-9CCE-59A79B2AF0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84" y="3838"/>
              <a:ext cx="0" cy="1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8127" name="Line 15">
              <a:extLst>
                <a:ext uri="{FF2B5EF4-FFF2-40B4-BE49-F238E27FC236}">
                  <a16:creationId xmlns:a16="http://schemas.microsoft.com/office/drawing/2014/main" id="{559DF0D5-F230-42EF-B753-2EB42416E9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49" y="3842"/>
              <a:ext cx="0" cy="1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8128" name="Line 16">
              <a:extLst>
                <a:ext uri="{FF2B5EF4-FFF2-40B4-BE49-F238E27FC236}">
                  <a16:creationId xmlns:a16="http://schemas.microsoft.com/office/drawing/2014/main" id="{4C14173F-45B7-42A0-80CC-02A26A8D18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10" y="3838"/>
              <a:ext cx="0" cy="1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8129" name="Line 17">
              <a:extLst>
                <a:ext uri="{FF2B5EF4-FFF2-40B4-BE49-F238E27FC236}">
                  <a16:creationId xmlns:a16="http://schemas.microsoft.com/office/drawing/2014/main" id="{756E19E7-36AE-463D-AAEC-7E96B6E512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71" y="3842"/>
              <a:ext cx="0" cy="1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8130" name="Line 18">
              <a:extLst>
                <a:ext uri="{FF2B5EF4-FFF2-40B4-BE49-F238E27FC236}">
                  <a16:creationId xmlns:a16="http://schemas.microsoft.com/office/drawing/2014/main" id="{028429A3-4351-407A-B722-CE9998A6C0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32" y="3845"/>
              <a:ext cx="0" cy="1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8131" name="Rectangle 19">
              <a:extLst>
                <a:ext uri="{FF2B5EF4-FFF2-40B4-BE49-F238E27FC236}">
                  <a16:creationId xmlns:a16="http://schemas.microsoft.com/office/drawing/2014/main" id="{AA0FEEA6-FF12-4062-BDF7-F6F77E5601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8" y="2448"/>
              <a:ext cx="177" cy="1273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8132" name="Line 20">
              <a:extLst>
                <a:ext uri="{FF2B5EF4-FFF2-40B4-BE49-F238E27FC236}">
                  <a16:creationId xmlns:a16="http://schemas.microsoft.com/office/drawing/2014/main" id="{F3475297-DA78-40FD-AF7F-0AA0433598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61" y="3918"/>
              <a:ext cx="301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8133" name="Text Box 21">
              <a:extLst>
                <a:ext uri="{FF2B5EF4-FFF2-40B4-BE49-F238E27FC236}">
                  <a16:creationId xmlns:a16="http://schemas.microsoft.com/office/drawing/2014/main" id="{5ABAF083-4505-44A8-8E09-3AFD2CC232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18" y="3905"/>
              <a:ext cx="407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Garamond" panose="02020404030301010803" pitchFamily="18" charset="0"/>
                </a:rPr>
                <a:t>4 horas</a:t>
              </a:r>
            </a:p>
          </p:txBody>
        </p:sp>
        <p:sp>
          <p:nvSpPr>
            <p:cNvPr id="218134" name="Text Box 22">
              <a:extLst>
                <a:ext uri="{FF2B5EF4-FFF2-40B4-BE49-F238E27FC236}">
                  <a16:creationId xmlns:a16="http://schemas.microsoft.com/office/drawing/2014/main" id="{CBAEA6EA-FF56-4364-9477-356DAB773B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70" y="3910"/>
              <a:ext cx="40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Garamond" panose="02020404030301010803" pitchFamily="18" charset="0"/>
                </a:rPr>
                <a:t>4 horas</a:t>
              </a:r>
            </a:p>
          </p:txBody>
        </p:sp>
        <p:sp>
          <p:nvSpPr>
            <p:cNvPr id="218135" name="Text Box 23">
              <a:extLst>
                <a:ext uri="{FF2B5EF4-FFF2-40B4-BE49-F238E27FC236}">
                  <a16:creationId xmlns:a16="http://schemas.microsoft.com/office/drawing/2014/main" id="{05D975DE-F573-49D6-BD1F-6D73253128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93" y="3910"/>
              <a:ext cx="40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Garamond" panose="02020404030301010803" pitchFamily="18" charset="0"/>
                </a:rPr>
                <a:t>4 horas</a:t>
              </a:r>
            </a:p>
          </p:txBody>
        </p:sp>
        <p:sp>
          <p:nvSpPr>
            <p:cNvPr id="218136" name="Text Box 24">
              <a:extLst>
                <a:ext uri="{FF2B5EF4-FFF2-40B4-BE49-F238E27FC236}">
                  <a16:creationId xmlns:a16="http://schemas.microsoft.com/office/drawing/2014/main" id="{D920433D-0EE5-4E25-BF75-33A7D9EB25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82" y="3910"/>
              <a:ext cx="40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Garamond" panose="02020404030301010803" pitchFamily="18" charset="0"/>
                </a:rPr>
                <a:t>4 horas</a:t>
              </a:r>
            </a:p>
          </p:txBody>
        </p:sp>
        <p:sp>
          <p:nvSpPr>
            <p:cNvPr id="218137" name="Text Box 25">
              <a:extLst>
                <a:ext uri="{FF2B5EF4-FFF2-40B4-BE49-F238E27FC236}">
                  <a16:creationId xmlns:a16="http://schemas.microsoft.com/office/drawing/2014/main" id="{E03CF305-D9A3-4639-93A6-4DFD3634C6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2" y="3910"/>
              <a:ext cx="40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Garamond" panose="02020404030301010803" pitchFamily="18" charset="0"/>
                </a:rPr>
                <a:t>4 horas</a:t>
              </a:r>
            </a:p>
          </p:txBody>
        </p:sp>
        <p:sp>
          <p:nvSpPr>
            <p:cNvPr id="218138" name="Text Box 26">
              <a:extLst>
                <a:ext uri="{FF2B5EF4-FFF2-40B4-BE49-F238E27FC236}">
                  <a16:creationId xmlns:a16="http://schemas.microsoft.com/office/drawing/2014/main" id="{E866AF13-3D26-4B5B-BF32-6C164981FC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13" y="2069"/>
              <a:ext cx="56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anose="02020404030301010803" pitchFamily="18" charset="0"/>
                </a:rPr>
                <a:t>20 minutos</a:t>
              </a:r>
            </a:p>
            <a:p>
              <a:r>
                <a:rPr lang="pt-BR" altLang="pt-BR" sz="1200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anose="02020404030301010803" pitchFamily="18" charset="0"/>
                </a:rPr>
                <a:t>163,33 l/s</a:t>
              </a:r>
            </a:p>
          </p:txBody>
        </p:sp>
        <p:cxnSp>
          <p:nvCxnSpPr>
            <p:cNvPr id="218139" name="AutoShape 27">
              <a:extLst>
                <a:ext uri="{FF2B5EF4-FFF2-40B4-BE49-F238E27FC236}">
                  <a16:creationId xmlns:a16="http://schemas.microsoft.com/office/drawing/2014/main" id="{F450470F-753C-4E36-8E37-95AC799CD93D}"/>
                </a:ext>
              </a:extLst>
            </p:cNvPr>
            <p:cNvCxnSpPr>
              <a:cxnSpLocks noChangeShapeType="1"/>
              <a:stCxn id="218138" idx="1"/>
              <a:endCxn id="218120" idx="0"/>
            </p:cNvCxnSpPr>
            <p:nvPr/>
          </p:nvCxnSpPr>
          <p:spPr bwMode="auto">
            <a:xfrm rot="10800000" flipV="1">
              <a:off x="1327" y="2213"/>
              <a:ext cx="1086" cy="235"/>
            </a:xfrm>
            <a:prstGeom prst="curvedConnector2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8140" name="AutoShape 28">
              <a:extLst>
                <a:ext uri="{FF2B5EF4-FFF2-40B4-BE49-F238E27FC236}">
                  <a16:creationId xmlns:a16="http://schemas.microsoft.com/office/drawing/2014/main" id="{C9AD8B28-45FF-46ED-887D-0DFEAAAF409C}"/>
                </a:ext>
              </a:extLst>
            </p:cNvPr>
            <p:cNvCxnSpPr>
              <a:cxnSpLocks noChangeShapeType="1"/>
              <a:stCxn id="218138" idx="1"/>
              <a:endCxn id="218121" idx="0"/>
            </p:cNvCxnSpPr>
            <p:nvPr/>
          </p:nvCxnSpPr>
          <p:spPr bwMode="auto">
            <a:xfrm rot="10800000" flipV="1">
              <a:off x="1888" y="2213"/>
              <a:ext cx="525" cy="235"/>
            </a:xfrm>
            <a:prstGeom prst="curvedConnector2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8141" name="AutoShape 29">
              <a:extLst>
                <a:ext uri="{FF2B5EF4-FFF2-40B4-BE49-F238E27FC236}">
                  <a16:creationId xmlns:a16="http://schemas.microsoft.com/office/drawing/2014/main" id="{D76F965E-2858-44E3-9065-D2EBBD808D33}"/>
                </a:ext>
              </a:extLst>
            </p:cNvPr>
            <p:cNvCxnSpPr>
              <a:cxnSpLocks noChangeShapeType="1"/>
              <a:stCxn id="218138" idx="1"/>
              <a:endCxn id="218122" idx="0"/>
            </p:cNvCxnSpPr>
            <p:nvPr/>
          </p:nvCxnSpPr>
          <p:spPr bwMode="auto">
            <a:xfrm rot="10800000" flipH="1" flipV="1">
              <a:off x="2413" y="2213"/>
              <a:ext cx="31" cy="235"/>
            </a:xfrm>
            <a:prstGeom prst="curvedConnector4">
              <a:avLst>
                <a:gd name="adj1" fmla="val -464514"/>
                <a:gd name="adj2" fmla="val 80852"/>
              </a:avLst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8142" name="AutoShape 30">
              <a:extLst>
                <a:ext uri="{FF2B5EF4-FFF2-40B4-BE49-F238E27FC236}">
                  <a16:creationId xmlns:a16="http://schemas.microsoft.com/office/drawing/2014/main" id="{F5C1449E-939A-4B49-BFB7-143D25562304}"/>
                </a:ext>
              </a:extLst>
            </p:cNvPr>
            <p:cNvCxnSpPr>
              <a:cxnSpLocks noChangeShapeType="1"/>
              <a:stCxn id="218138" idx="3"/>
              <a:endCxn id="218123" idx="0"/>
            </p:cNvCxnSpPr>
            <p:nvPr/>
          </p:nvCxnSpPr>
          <p:spPr bwMode="auto">
            <a:xfrm>
              <a:off x="2977" y="2213"/>
              <a:ext cx="28" cy="235"/>
            </a:xfrm>
            <a:prstGeom prst="curvedConnector2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8143" name="AutoShape 31">
              <a:extLst>
                <a:ext uri="{FF2B5EF4-FFF2-40B4-BE49-F238E27FC236}">
                  <a16:creationId xmlns:a16="http://schemas.microsoft.com/office/drawing/2014/main" id="{9FE6BF57-A968-4C0C-B033-3EF3A64524B5}"/>
                </a:ext>
              </a:extLst>
            </p:cNvPr>
            <p:cNvCxnSpPr>
              <a:cxnSpLocks noChangeShapeType="1"/>
              <a:stCxn id="218138" idx="3"/>
              <a:endCxn id="218124" idx="0"/>
            </p:cNvCxnSpPr>
            <p:nvPr/>
          </p:nvCxnSpPr>
          <p:spPr bwMode="auto">
            <a:xfrm>
              <a:off x="2977" y="2213"/>
              <a:ext cx="589" cy="235"/>
            </a:xfrm>
            <a:prstGeom prst="curvedConnector2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8144" name="AutoShape 32">
              <a:extLst>
                <a:ext uri="{FF2B5EF4-FFF2-40B4-BE49-F238E27FC236}">
                  <a16:creationId xmlns:a16="http://schemas.microsoft.com/office/drawing/2014/main" id="{C31D6F54-CEC8-4223-ADF1-FDE81EDCD6DC}"/>
                </a:ext>
              </a:extLst>
            </p:cNvPr>
            <p:cNvCxnSpPr>
              <a:cxnSpLocks noChangeShapeType="1"/>
              <a:stCxn id="218138" idx="3"/>
              <a:endCxn id="218131" idx="0"/>
            </p:cNvCxnSpPr>
            <p:nvPr/>
          </p:nvCxnSpPr>
          <p:spPr bwMode="auto">
            <a:xfrm>
              <a:off x="2977" y="2213"/>
              <a:ext cx="1150" cy="235"/>
            </a:xfrm>
            <a:prstGeom prst="curvedConnector2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18145" name="Rectangle 33">
              <a:extLst>
                <a:ext uri="{FF2B5EF4-FFF2-40B4-BE49-F238E27FC236}">
                  <a16:creationId xmlns:a16="http://schemas.microsoft.com/office/drawing/2014/main" id="{1CA4438D-3931-44E9-8F71-6448BE585F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9" y="3556"/>
              <a:ext cx="408" cy="170"/>
            </a:xfrm>
            <a:prstGeom prst="rect">
              <a:avLst/>
            </a:prstGeom>
            <a:solidFill>
              <a:schemeClr val="folHlink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8146" name="Rectangle 34">
              <a:extLst>
                <a:ext uri="{FF2B5EF4-FFF2-40B4-BE49-F238E27FC236}">
                  <a16:creationId xmlns:a16="http://schemas.microsoft.com/office/drawing/2014/main" id="{AC61D736-58C3-479A-8AE0-25902E1140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0" y="3548"/>
              <a:ext cx="408" cy="170"/>
            </a:xfrm>
            <a:prstGeom prst="rect">
              <a:avLst/>
            </a:prstGeom>
            <a:solidFill>
              <a:schemeClr val="folHlink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8147" name="Rectangle 35">
              <a:extLst>
                <a:ext uri="{FF2B5EF4-FFF2-40B4-BE49-F238E27FC236}">
                  <a16:creationId xmlns:a16="http://schemas.microsoft.com/office/drawing/2014/main" id="{D9AE337A-FE33-4A32-A4C2-9F04092AF3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4" y="3551"/>
              <a:ext cx="408" cy="170"/>
            </a:xfrm>
            <a:prstGeom prst="rect">
              <a:avLst/>
            </a:prstGeom>
            <a:solidFill>
              <a:schemeClr val="folHlink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8148" name="Rectangle 36">
              <a:extLst>
                <a:ext uri="{FF2B5EF4-FFF2-40B4-BE49-F238E27FC236}">
                  <a16:creationId xmlns:a16="http://schemas.microsoft.com/office/drawing/2014/main" id="{7EEC6C1B-5C2D-42A5-ABD2-EFAE132B32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6" y="3548"/>
              <a:ext cx="408" cy="170"/>
            </a:xfrm>
            <a:prstGeom prst="rect">
              <a:avLst/>
            </a:prstGeom>
            <a:solidFill>
              <a:schemeClr val="folHlink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8149" name="Rectangle 37">
              <a:extLst>
                <a:ext uri="{FF2B5EF4-FFF2-40B4-BE49-F238E27FC236}">
                  <a16:creationId xmlns:a16="http://schemas.microsoft.com/office/drawing/2014/main" id="{0B8CD5DB-E3B0-467B-82A3-76BB6B47C6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9" y="3548"/>
              <a:ext cx="408" cy="170"/>
            </a:xfrm>
            <a:prstGeom prst="rect">
              <a:avLst/>
            </a:prstGeom>
            <a:solidFill>
              <a:schemeClr val="folHlink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8150" name="Rectangle 38">
              <a:extLst>
                <a:ext uri="{FF2B5EF4-FFF2-40B4-BE49-F238E27FC236}">
                  <a16:creationId xmlns:a16="http://schemas.microsoft.com/office/drawing/2014/main" id="{71D7BBA6-9075-4FCD-B461-6D6533AD41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1" y="3548"/>
              <a:ext cx="408" cy="170"/>
            </a:xfrm>
            <a:prstGeom prst="rect">
              <a:avLst/>
            </a:prstGeom>
            <a:solidFill>
              <a:schemeClr val="folHlink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75" name="Picture 39" descr="ETA Cubatao 023">
            <a:extLst>
              <a:ext uri="{FF2B5EF4-FFF2-40B4-BE49-F238E27FC236}">
                <a16:creationId xmlns:a16="http://schemas.microsoft.com/office/drawing/2014/main" id="{199E47F6-39E6-438E-8A8F-C17DA5D04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1916113"/>
            <a:ext cx="6480175" cy="464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9139" name="Picture 3">
            <a:extLst>
              <a:ext uri="{FF2B5EF4-FFF2-40B4-BE49-F238E27FC236}">
                <a16:creationId xmlns:a16="http://schemas.microsoft.com/office/drawing/2014/main" id="{EA7F4633-FB42-4390-8027-2C7564961026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9140" name="Rectangle 4">
            <a:extLst>
              <a:ext uri="{FF2B5EF4-FFF2-40B4-BE49-F238E27FC236}">
                <a16:creationId xmlns:a16="http://schemas.microsoft.com/office/drawing/2014/main" id="{1AB6725F-A0AE-4F13-8176-36C7F0A5BD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131763"/>
            <a:ext cx="8785225" cy="1655762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Ctr="1"/>
          <a:lstStyle/>
          <a:p>
            <a:r>
              <a:rPr lang="pt-BR" altLang="pt-BR" sz="3600"/>
              <a:t>CONCEPÇÃO DO SISTEMA DE RECUPERAÇÃO DE ÁGUA DE LAVAGEM</a:t>
            </a:r>
          </a:p>
        </p:txBody>
      </p:sp>
      <p:grpSp>
        <p:nvGrpSpPr>
          <p:cNvPr id="219141" name="Group 5">
            <a:extLst>
              <a:ext uri="{FF2B5EF4-FFF2-40B4-BE49-F238E27FC236}">
                <a16:creationId xmlns:a16="http://schemas.microsoft.com/office/drawing/2014/main" id="{8DDB04E4-8125-408B-96F0-4DAC4418BF68}"/>
              </a:ext>
            </a:extLst>
          </p:cNvPr>
          <p:cNvGrpSpPr>
            <a:grpSpLocks/>
          </p:cNvGrpSpPr>
          <p:nvPr/>
        </p:nvGrpSpPr>
        <p:grpSpPr bwMode="auto">
          <a:xfrm>
            <a:off x="3563938" y="2492375"/>
            <a:ext cx="5345112" cy="3197225"/>
            <a:chOff x="1202" y="2069"/>
            <a:chExt cx="3367" cy="2014"/>
          </a:xfrm>
        </p:grpSpPr>
        <p:sp>
          <p:nvSpPr>
            <p:cNvPr id="219142" name="Line 6">
              <a:extLst>
                <a:ext uri="{FF2B5EF4-FFF2-40B4-BE49-F238E27FC236}">
                  <a16:creationId xmlns:a16="http://schemas.microsoft.com/office/drawing/2014/main" id="{2E69C963-D6A9-451A-948D-603D2DBE96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2" y="3721"/>
              <a:ext cx="3367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9143" name="Line 7">
              <a:extLst>
                <a:ext uri="{FF2B5EF4-FFF2-40B4-BE49-F238E27FC236}">
                  <a16:creationId xmlns:a16="http://schemas.microsoft.com/office/drawing/2014/main" id="{453C287E-146F-4FEA-A5F4-C2C16F5396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21" y="2290"/>
              <a:ext cx="0" cy="1555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9144" name="Rectangle 8">
              <a:extLst>
                <a:ext uri="{FF2B5EF4-FFF2-40B4-BE49-F238E27FC236}">
                  <a16:creationId xmlns:a16="http://schemas.microsoft.com/office/drawing/2014/main" id="{CE2B0805-8E69-44C9-A08D-E56DD8AB19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8" y="2448"/>
              <a:ext cx="177" cy="1273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9145" name="Rectangle 9">
              <a:extLst>
                <a:ext uri="{FF2B5EF4-FFF2-40B4-BE49-F238E27FC236}">
                  <a16:creationId xmlns:a16="http://schemas.microsoft.com/office/drawing/2014/main" id="{E56D6E8A-6DD2-424B-9C44-E14F87ADA2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9" y="2448"/>
              <a:ext cx="177" cy="1273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9146" name="Rectangle 10">
              <a:extLst>
                <a:ext uri="{FF2B5EF4-FFF2-40B4-BE49-F238E27FC236}">
                  <a16:creationId xmlns:a16="http://schemas.microsoft.com/office/drawing/2014/main" id="{E8BD2C4C-5423-46C4-BADB-BC32BFAFA6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5" y="2448"/>
              <a:ext cx="177" cy="1273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9147" name="Rectangle 11">
              <a:extLst>
                <a:ext uri="{FF2B5EF4-FFF2-40B4-BE49-F238E27FC236}">
                  <a16:creationId xmlns:a16="http://schemas.microsoft.com/office/drawing/2014/main" id="{76AB5910-CA17-47BE-8B84-88FE1E5CD9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6" y="2448"/>
              <a:ext cx="177" cy="1273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9148" name="Rectangle 12">
              <a:extLst>
                <a:ext uri="{FF2B5EF4-FFF2-40B4-BE49-F238E27FC236}">
                  <a16:creationId xmlns:a16="http://schemas.microsoft.com/office/drawing/2014/main" id="{38294245-91CE-4A10-996B-814C70C88E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7" y="2448"/>
              <a:ext cx="177" cy="1273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9149" name="Line 13">
              <a:extLst>
                <a:ext uri="{FF2B5EF4-FFF2-40B4-BE49-F238E27FC236}">
                  <a16:creationId xmlns:a16="http://schemas.microsoft.com/office/drawing/2014/main" id="{A49C0B2E-CB92-4F4B-8562-177E0BCFEB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21" y="3861"/>
              <a:ext cx="0" cy="1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9150" name="Line 14">
              <a:extLst>
                <a:ext uri="{FF2B5EF4-FFF2-40B4-BE49-F238E27FC236}">
                  <a16:creationId xmlns:a16="http://schemas.microsoft.com/office/drawing/2014/main" id="{7306BED6-7CAB-4E83-A971-E9D3C26FA3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84" y="3838"/>
              <a:ext cx="0" cy="1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9151" name="Line 15">
              <a:extLst>
                <a:ext uri="{FF2B5EF4-FFF2-40B4-BE49-F238E27FC236}">
                  <a16:creationId xmlns:a16="http://schemas.microsoft.com/office/drawing/2014/main" id="{D54B45DC-875D-4526-A185-CBED1AF9D8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49" y="3842"/>
              <a:ext cx="0" cy="1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9152" name="Line 16">
              <a:extLst>
                <a:ext uri="{FF2B5EF4-FFF2-40B4-BE49-F238E27FC236}">
                  <a16:creationId xmlns:a16="http://schemas.microsoft.com/office/drawing/2014/main" id="{5FD41C36-5F4E-4244-8F12-B31A08AD3E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10" y="3838"/>
              <a:ext cx="0" cy="1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9153" name="Line 17">
              <a:extLst>
                <a:ext uri="{FF2B5EF4-FFF2-40B4-BE49-F238E27FC236}">
                  <a16:creationId xmlns:a16="http://schemas.microsoft.com/office/drawing/2014/main" id="{29A0D31A-0461-4236-99AF-DAF1019469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71" y="3842"/>
              <a:ext cx="0" cy="1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9154" name="Line 18">
              <a:extLst>
                <a:ext uri="{FF2B5EF4-FFF2-40B4-BE49-F238E27FC236}">
                  <a16:creationId xmlns:a16="http://schemas.microsoft.com/office/drawing/2014/main" id="{32ECB7C4-1FA8-4E9B-B4A7-72EE563EA2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32" y="3845"/>
              <a:ext cx="0" cy="1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9155" name="Rectangle 19">
              <a:extLst>
                <a:ext uri="{FF2B5EF4-FFF2-40B4-BE49-F238E27FC236}">
                  <a16:creationId xmlns:a16="http://schemas.microsoft.com/office/drawing/2014/main" id="{0B8D94CD-60D7-49BD-81E1-241D11EB25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8" y="2448"/>
              <a:ext cx="177" cy="1273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9156" name="Line 20">
              <a:extLst>
                <a:ext uri="{FF2B5EF4-FFF2-40B4-BE49-F238E27FC236}">
                  <a16:creationId xmlns:a16="http://schemas.microsoft.com/office/drawing/2014/main" id="{87B2C308-58A4-48CD-BFF1-7D3A0B2ED5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61" y="3918"/>
              <a:ext cx="301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9157" name="Text Box 21">
              <a:extLst>
                <a:ext uri="{FF2B5EF4-FFF2-40B4-BE49-F238E27FC236}">
                  <a16:creationId xmlns:a16="http://schemas.microsoft.com/office/drawing/2014/main" id="{9C1EC4EB-FF95-44A9-A009-346527AEF6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18" y="3905"/>
              <a:ext cx="407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Garamond" panose="02020404030301010803" pitchFamily="18" charset="0"/>
                </a:rPr>
                <a:t>4 horas</a:t>
              </a:r>
            </a:p>
          </p:txBody>
        </p:sp>
        <p:sp>
          <p:nvSpPr>
            <p:cNvPr id="219158" name="Text Box 22">
              <a:extLst>
                <a:ext uri="{FF2B5EF4-FFF2-40B4-BE49-F238E27FC236}">
                  <a16:creationId xmlns:a16="http://schemas.microsoft.com/office/drawing/2014/main" id="{234AC720-C475-42F5-A1F4-90387979F8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70" y="3910"/>
              <a:ext cx="40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Garamond" panose="02020404030301010803" pitchFamily="18" charset="0"/>
                </a:rPr>
                <a:t>4 horas</a:t>
              </a:r>
            </a:p>
          </p:txBody>
        </p:sp>
        <p:sp>
          <p:nvSpPr>
            <p:cNvPr id="219159" name="Text Box 23">
              <a:extLst>
                <a:ext uri="{FF2B5EF4-FFF2-40B4-BE49-F238E27FC236}">
                  <a16:creationId xmlns:a16="http://schemas.microsoft.com/office/drawing/2014/main" id="{F41EAEB4-8E6B-408F-8123-6960BCF331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93" y="3910"/>
              <a:ext cx="40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Garamond" panose="02020404030301010803" pitchFamily="18" charset="0"/>
                </a:rPr>
                <a:t>4 horas</a:t>
              </a:r>
            </a:p>
          </p:txBody>
        </p:sp>
        <p:sp>
          <p:nvSpPr>
            <p:cNvPr id="219160" name="Text Box 24">
              <a:extLst>
                <a:ext uri="{FF2B5EF4-FFF2-40B4-BE49-F238E27FC236}">
                  <a16:creationId xmlns:a16="http://schemas.microsoft.com/office/drawing/2014/main" id="{58B80AAE-74B2-41A4-A4CD-7461BD6559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82" y="3910"/>
              <a:ext cx="40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Garamond" panose="02020404030301010803" pitchFamily="18" charset="0"/>
                </a:rPr>
                <a:t>4 horas</a:t>
              </a:r>
            </a:p>
          </p:txBody>
        </p:sp>
        <p:sp>
          <p:nvSpPr>
            <p:cNvPr id="219161" name="Text Box 25">
              <a:extLst>
                <a:ext uri="{FF2B5EF4-FFF2-40B4-BE49-F238E27FC236}">
                  <a16:creationId xmlns:a16="http://schemas.microsoft.com/office/drawing/2014/main" id="{3746A092-13D8-4E9B-8049-6ECA1871A4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2" y="3910"/>
              <a:ext cx="40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Garamond" panose="02020404030301010803" pitchFamily="18" charset="0"/>
                </a:rPr>
                <a:t>4 horas</a:t>
              </a:r>
            </a:p>
          </p:txBody>
        </p:sp>
        <p:sp>
          <p:nvSpPr>
            <p:cNvPr id="219162" name="Text Box 26">
              <a:extLst>
                <a:ext uri="{FF2B5EF4-FFF2-40B4-BE49-F238E27FC236}">
                  <a16:creationId xmlns:a16="http://schemas.microsoft.com/office/drawing/2014/main" id="{30C94398-D6CC-4B31-91D2-23A347FC97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13" y="2069"/>
              <a:ext cx="56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anose="02020404030301010803" pitchFamily="18" charset="0"/>
                </a:rPr>
                <a:t>20 minutos</a:t>
              </a:r>
            </a:p>
            <a:p>
              <a:r>
                <a:rPr lang="pt-BR" altLang="pt-BR" sz="1200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anose="02020404030301010803" pitchFamily="18" charset="0"/>
                </a:rPr>
                <a:t>163,33 l/s</a:t>
              </a:r>
            </a:p>
          </p:txBody>
        </p:sp>
        <p:cxnSp>
          <p:nvCxnSpPr>
            <p:cNvPr id="219163" name="AutoShape 27">
              <a:extLst>
                <a:ext uri="{FF2B5EF4-FFF2-40B4-BE49-F238E27FC236}">
                  <a16:creationId xmlns:a16="http://schemas.microsoft.com/office/drawing/2014/main" id="{8278EA79-5700-40F9-B421-0AFC1E84F8DE}"/>
                </a:ext>
              </a:extLst>
            </p:cNvPr>
            <p:cNvCxnSpPr>
              <a:cxnSpLocks noChangeShapeType="1"/>
              <a:stCxn id="219162" idx="1"/>
              <a:endCxn id="219144" idx="0"/>
            </p:cNvCxnSpPr>
            <p:nvPr/>
          </p:nvCxnSpPr>
          <p:spPr bwMode="auto">
            <a:xfrm rot="10800000" flipV="1">
              <a:off x="1327" y="2213"/>
              <a:ext cx="1086" cy="235"/>
            </a:xfrm>
            <a:prstGeom prst="curvedConnector2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9164" name="AutoShape 28">
              <a:extLst>
                <a:ext uri="{FF2B5EF4-FFF2-40B4-BE49-F238E27FC236}">
                  <a16:creationId xmlns:a16="http://schemas.microsoft.com/office/drawing/2014/main" id="{B1E52FD3-F05E-4ED2-A203-EFE49907F20C}"/>
                </a:ext>
              </a:extLst>
            </p:cNvPr>
            <p:cNvCxnSpPr>
              <a:cxnSpLocks noChangeShapeType="1"/>
              <a:stCxn id="219162" idx="1"/>
              <a:endCxn id="219145" idx="0"/>
            </p:cNvCxnSpPr>
            <p:nvPr/>
          </p:nvCxnSpPr>
          <p:spPr bwMode="auto">
            <a:xfrm rot="10800000" flipV="1">
              <a:off x="1888" y="2213"/>
              <a:ext cx="525" cy="235"/>
            </a:xfrm>
            <a:prstGeom prst="curvedConnector2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9165" name="AutoShape 29">
              <a:extLst>
                <a:ext uri="{FF2B5EF4-FFF2-40B4-BE49-F238E27FC236}">
                  <a16:creationId xmlns:a16="http://schemas.microsoft.com/office/drawing/2014/main" id="{6005D66B-A788-469D-95A1-9EDD86D3123C}"/>
                </a:ext>
              </a:extLst>
            </p:cNvPr>
            <p:cNvCxnSpPr>
              <a:cxnSpLocks noChangeShapeType="1"/>
              <a:stCxn id="219162" idx="1"/>
              <a:endCxn id="219146" idx="0"/>
            </p:cNvCxnSpPr>
            <p:nvPr/>
          </p:nvCxnSpPr>
          <p:spPr bwMode="auto">
            <a:xfrm rot="10800000" flipH="1" flipV="1">
              <a:off x="2413" y="2213"/>
              <a:ext cx="31" cy="235"/>
            </a:xfrm>
            <a:prstGeom prst="curvedConnector4">
              <a:avLst>
                <a:gd name="adj1" fmla="val -464514"/>
                <a:gd name="adj2" fmla="val 80852"/>
              </a:avLst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9166" name="AutoShape 30">
              <a:extLst>
                <a:ext uri="{FF2B5EF4-FFF2-40B4-BE49-F238E27FC236}">
                  <a16:creationId xmlns:a16="http://schemas.microsoft.com/office/drawing/2014/main" id="{5BDF5F2D-D588-4F7E-BF49-8D3CA63EDEBF}"/>
                </a:ext>
              </a:extLst>
            </p:cNvPr>
            <p:cNvCxnSpPr>
              <a:cxnSpLocks noChangeShapeType="1"/>
              <a:stCxn id="219162" idx="3"/>
              <a:endCxn id="219147" idx="0"/>
            </p:cNvCxnSpPr>
            <p:nvPr/>
          </p:nvCxnSpPr>
          <p:spPr bwMode="auto">
            <a:xfrm>
              <a:off x="2977" y="2213"/>
              <a:ext cx="28" cy="235"/>
            </a:xfrm>
            <a:prstGeom prst="curvedConnector2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9167" name="AutoShape 31">
              <a:extLst>
                <a:ext uri="{FF2B5EF4-FFF2-40B4-BE49-F238E27FC236}">
                  <a16:creationId xmlns:a16="http://schemas.microsoft.com/office/drawing/2014/main" id="{292F2F51-0546-49FF-BE1A-E0B38ECEFB0F}"/>
                </a:ext>
              </a:extLst>
            </p:cNvPr>
            <p:cNvCxnSpPr>
              <a:cxnSpLocks noChangeShapeType="1"/>
              <a:stCxn id="219162" idx="3"/>
              <a:endCxn id="219148" idx="0"/>
            </p:cNvCxnSpPr>
            <p:nvPr/>
          </p:nvCxnSpPr>
          <p:spPr bwMode="auto">
            <a:xfrm>
              <a:off x="2977" y="2213"/>
              <a:ext cx="589" cy="235"/>
            </a:xfrm>
            <a:prstGeom prst="curvedConnector2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9168" name="AutoShape 32">
              <a:extLst>
                <a:ext uri="{FF2B5EF4-FFF2-40B4-BE49-F238E27FC236}">
                  <a16:creationId xmlns:a16="http://schemas.microsoft.com/office/drawing/2014/main" id="{790F2A68-1FDA-4317-A625-ADC191811074}"/>
                </a:ext>
              </a:extLst>
            </p:cNvPr>
            <p:cNvCxnSpPr>
              <a:cxnSpLocks noChangeShapeType="1"/>
              <a:stCxn id="219162" idx="3"/>
              <a:endCxn id="219155" idx="0"/>
            </p:cNvCxnSpPr>
            <p:nvPr/>
          </p:nvCxnSpPr>
          <p:spPr bwMode="auto">
            <a:xfrm>
              <a:off x="2977" y="2213"/>
              <a:ext cx="1150" cy="235"/>
            </a:xfrm>
            <a:prstGeom prst="curvedConnector2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19169" name="Rectangle 33">
              <a:extLst>
                <a:ext uri="{FF2B5EF4-FFF2-40B4-BE49-F238E27FC236}">
                  <a16:creationId xmlns:a16="http://schemas.microsoft.com/office/drawing/2014/main" id="{C9F5BFBB-840F-4F42-B45B-9ED3EFD1E7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9" y="3556"/>
              <a:ext cx="408" cy="170"/>
            </a:xfrm>
            <a:prstGeom prst="rect">
              <a:avLst/>
            </a:prstGeom>
            <a:solidFill>
              <a:schemeClr val="folHlink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9170" name="Rectangle 34">
              <a:extLst>
                <a:ext uri="{FF2B5EF4-FFF2-40B4-BE49-F238E27FC236}">
                  <a16:creationId xmlns:a16="http://schemas.microsoft.com/office/drawing/2014/main" id="{2CF3F09B-B2A4-4984-A732-762FB750FF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0" y="3548"/>
              <a:ext cx="408" cy="170"/>
            </a:xfrm>
            <a:prstGeom prst="rect">
              <a:avLst/>
            </a:prstGeom>
            <a:solidFill>
              <a:schemeClr val="folHlink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9171" name="Rectangle 35">
              <a:extLst>
                <a:ext uri="{FF2B5EF4-FFF2-40B4-BE49-F238E27FC236}">
                  <a16:creationId xmlns:a16="http://schemas.microsoft.com/office/drawing/2014/main" id="{ACE1C6CD-6925-404B-B3C1-24C9F34AF0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4" y="3551"/>
              <a:ext cx="408" cy="170"/>
            </a:xfrm>
            <a:prstGeom prst="rect">
              <a:avLst/>
            </a:prstGeom>
            <a:solidFill>
              <a:schemeClr val="folHlink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9172" name="Rectangle 36">
              <a:extLst>
                <a:ext uri="{FF2B5EF4-FFF2-40B4-BE49-F238E27FC236}">
                  <a16:creationId xmlns:a16="http://schemas.microsoft.com/office/drawing/2014/main" id="{D78EA6FC-172C-4A45-B184-0F9ADA3A96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6" y="3548"/>
              <a:ext cx="408" cy="170"/>
            </a:xfrm>
            <a:prstGeom prst="rect">
              <a:avLst/>
            </a:prstGeom>
            <a:solidFill>
              <a:schemeClr val="folHlink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9173" name="Rectangle 37">
              <a:extLst>
                <a:ext uri="{FF2B5EF4-FFF2-40B4-BE49-F238E27FC236}">
                  <a16:creationId xmlns:a16="http://schemas.microsoft.com/office/drawing/2014/main" id="{E5A26DD7-464E-4C2F-A3E1-D967CE845F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9" y="3548"/>
              <a:ext cx="408" cy="170"/>
            </a:xfrm>
            <a:prstGeom prst="rect">
              <a:avLst/>
            </a:prstGeom>
            <a:solidFill>
              <a:schemeClr val="folHlink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9174" name="Rectangle 38">
              <a:extLst>
                <a:ext uri="{FF2B5EF4-FFF2-40B4-BE49-F238E27FC236}">
                  <a16:creationId xmlns:a16="http://schemas.microsoft.com/office/drawing/2014/main" id="{881BFB39-7582-4BDB-B309-347A111B1E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1" y="3548"/>
              <a:ext cx="408" cy="170"/>
            </a:xfrm>
            <a:prstGeom prst="rect">
              <a:avLst/>
            </a:prstGeom>
            <a:solidFill>
              <a:schemeClr val="folHlink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Text Box 2">
            <a:extLst>
              <a:ext uri="{FF2B5EF4-FFF2-40B4-BE49-F238E27FC236}">
                <a16:creationId xmlns:a16="http://schemas.microsoft.com/office/drawing/2014/main" id="{F95DF504-ACEC-44DE-AFC7-74E30D4E488F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284663" y="5768975"/>
            <a:ext cx="1414462" cy="323850"/>
          </a:xfrm>
          <a:prstGeom prst="rect">
            <a:avLst/>
          </a:prstGeom>
          <a:solidFill>
            <a:srgbClr val="00FFFF"/>
          </a:solidFill>
          <a:ln w="1905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/>
            <a:r>
              <a:rPr lang="pt-BR" altLang="pt-BR" sz="1400"/>
              <a:t>Desidratação </a:t>
            </a:r>
          </a:p>
        </p:txBody>
      </p:sp>
      <p:pic>
        <p:nvPicPr>
          <p:cNvPr id="235523" name="Picture 3">
            <a:extLst>
              <a:ext uri="{FF2B5EF4-FFF2-40B4-BE49-F238E27FC236}">
                <a16:creationId xmlns:a16="http://schemas.microsoft.com/office/drawing/2014/main" id="{A98E3818-D52A-4C2F-A446-7CBB30DAC94F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24" name="Rectangle 4">
            <a:extLst>
              <a:ext uri="{FF2B5EF4-FFF2-40B4-BE49-F238E27FC236}">
                <a16:creationId xmlns:a16="http://schemas.microsoft.com/office/drawing/2014/main" id="{D8C4BF05-4D5D-4220-B7EB-0EAF9CB71A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07375" cy="132715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Ctr="1"/>
          <a:lstStyle/>
          <a:p>
            <a:r>
              <a:rPr lang="pt-BR" altLang="pt-BR"/>
              <a:t>BALANÇO DE MASSA EM ETAs</a:t>
            </a:r>
          </a:p>
        </p:txBody>
      </p:sp>
      <p:sp>
        <p:nvSpPr>
          <p:cNvPr id="235525" name="Text Box 5">
            <a:extLst>
              <a:ext uri="{FF2B5EF4-FFF2-40B4-BE49-F238E27FC236}">
                <a16:creationId xmlns:a16="http://schemas.microsoft.com/office/drawing/2014/main" id="{4304619B-4EDB-4DE1-B770-D01D359BED8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211138" y="2674938"/>
            <a:ext cx="1150937" cy="314325"/>
          </a:xfrm>
          <a:prstGeom prst="rect">
            <a:avLst/>
          </a:prstGeom>
          <a:solidFill>
            <a:srgbClr val="00FF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/>
            <a:r>
              <a:rPr lang="pt-BR" altLang="pt-BR" sz="1400"/>
              <a:t>Manancial</a:t>
            </a:r>
          </a:p>
        </p:txBody>
      </p:sp>
      <p:sp>
        <p:nvSpPr>
          <p:cNvPr id="235526" name="Text Box 6">
            <a:extLst>
              <a:ext uri="{FF2B5EF4-FFF2-40B4-BE49-F238E27FC236}">
                <a16:creationId xmlns:a16="http://schemas.microsoft.com/office/drawing/2014/main" id="{BACC65D1-2583-478F-90AA-9AA428C86B50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2339975" y="2674938"/>
            <a:ext cx="1262063" cy="314325"/>
          </a:xfrm>
          <a:prstGeom prst="rect">
            <a:avLst/>
          </a:prstGeom>
          <a:solidFill>
            <a:srgbClr val="00FF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/>
            <a:r>
              <a:rPr lang="pt-BR" altLang="pt-BR" sz="1400"/>
              <a:t>Coagulação</a:t>
            </a:r>
          </a:p>
        </p:txBody>
      </p:sp>
      <p:sp>
        <p:nvSpPr>
          <p:cNvPr id="235527" name="Text Box 7">
            <a:extLst>
              <a:ext uri="{FF2B5EF4-FFF2-40B4-BE49-F238E27FC236}">
                <a16:creationId xmlns:a16="http://schemas.microsoft.com/office/drawing/2014/main" id="{D2A1EE06-4FA6-4344-BCC8-EA361F362E93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427538" y="2673350"/>
            <a:ext cx="1187450" cy="314325"/>
          </a:xfrm>
          <a:prstGeom prst="rect">
            <a:avLst/>
          </a:prstGeom>
          <a:solidFill>
            <a:srgbClr val="00FF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/>
            <a:r>
              <a:rPr lang="pt-BR" altLang="pt-BR" sz="1400"/>
              <a:t>Floculação</a:t>
            </a:r>
          </a:p>
        </p:txBody>
      </p:sp>
      <p:cxnSp>
        <p:nvCxnSpPr>
          <p:cNvPr id="235528" name="AutoShape 8">
            <a:extLst>
              <a:ext uri="{FF2B5EF4-FFF2-40B4-BE49-F238E27FC236}">
                <a16:creationId xmlns:a16="http://schemas.microsoft.com/office/drawing/2014/main" id="{C0B3A250-DA9B-45D5-8CC8-629D9138FF24}"/>
              </a:ext>
            </a:extLst>
          </p:cNvPr>
          <p:cNvCxnSpPr>
            <a:cxnSpLocks noChangeAspect="1" noChangeShapeType="1"/>
            <a:stCxn id="235526" idx="3"/>
            <a:endCxn id="235527" idx="1"/>
          </p:cNvCxnSpPr>
          <p:nvPr/>
        </p:nvCxnSpPr>
        <p:spPr bwMode="auto">
          <a:xfrm flipV="1">
            <a:off x="3602038" y="2830513"/>
            <a:ext cx="825500" cy="1587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5529" name="Text Box 9">
            <a:extLst>
              <a:ext uri="{FF2B5EF4-FFF2-40B4-BE49-F238E27FC236}">
                <a16:creationId xmlns:a16="http://schemas.microsoft.com/office/drawing/2014/main" id="{40DD22E6-6DC5-47D5-AED1-65C71AB103F5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340475" y="3757613"/>
            <a:ext cx="1501775" cy="314325"/>
          </a:xfrm>
          <a:prstGeom prst="rect">
            <a:avLst/>
          </a:prstGeom>
          <a:solidFill>
            <a:srgbClr val="00FF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/>
            <a:r>
              <a:rPr lang="pt-BR" altLang="pt-BR" sz="1400"/>
              <a:t>Filtração</a:t>
            </a:r>
          </a:p>
        </p:txBody>
      </p:sp>
      <p:cxnSp>
        <p:nvCxnSpPr>
          <p:cNvPr id="235530" name="AutoShape 10">
            <a:extLst>
              <a:ext uri="{FF2B5EF4-FFF2-40B4-BE49-F238E27FC236}">
                <a16:creationId xmlns:a16="http://schemas.microsoft.com/office/drawing/2014/main" id="{D27ACDA0-01D9-49C3-A754-02CDAD35DED8}"/>
              </a:ext>
            </a:extLst>
          </p:cNvPr>
          <p:cNvCxnSpPr>
            <a:cxnSpLocks noChangeAspect="1" noChangeShapeType="1"/>
            <a:stCxn id="235525" idx="3"/>
            <a:endCxn id="235526" idx="1"/>
          </p:cNvCxnSpPr>
          <p:nvPr/>
        </p:nvCxnSpPr>
        <p:spPr bwMode="auto">
          <a:xfrm>
            <a:off x="1362075" y="2832100"/>
            <a:ext cx="977900" cy="0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5531" name="Text Box 11">
            <a:extLst>
              <a:ext uri="{FF2B5EF4-FFF2-40B4-BE49-F238E27FC236}">
                <a16:creationId xmlns:a16="http://schemas.microsoft.com/office/drawing/2014/main" id="{95E85285-A1FC-4C2C-BB59-A50C94625B21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2416175" y="3754438"/>
            <a:ext cx="1363663" cy="323850"/>
          </a:xfrm>
          <a:prstGeom prst="rect">
            <a:avLst/>
          </a:prstGeom>
          <a:solidFill>
            <a:srgbClr val="00FFFF"/>
          </a:solidFill>
          <a:ln w="1905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/>
            <a:r>
              <a:rPr lang="pt-BR" altLang="pt-BR" sz="1400"/>
              <a:t>Equalização </a:t>
            </a:r>
          </a:p>
        </p:txBody>
      </p:sp>
      <p:sp>
        <p:nvSpPr>
          <p:cNvPr id="235532" name="Text Box 12">
            <a:extLst>
              <a:ext uri="{FF2B5EF4-FFF2-40B4-BE49-F238E27FC236}">
                <a16:creationId xmlns:a16="http://schemas.microsoft.com/office/drawing/2014/main" id="{A8DEA6C8-AA5B-42E0-BDB8-30F6446E45D0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235825" y="5229225"/>
            <a:ext cx="1501775" cy="323850"/>
          </a:xfrm>
          <a:prstGeom prst="rect">
            <a:avLst/>
          </a:prstGeom>
          <a:solidFill>
            <a:srgbClr val="00FFFF"/>
          </a:solidFill>
          <a:ln w="1905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/>
            <a:r>
              <a:rPr lang="pt-BR" altLang="pt-BR" sz="1400"/>
              <a:t>Torta</a:t>
            </a:r>
          </a:p>
        </p:txBody>
      </p:sp>
      <p:cxnSp>
        <p:nvCxnSpPr>
          <p:cNvPr id="235533" name="AutoShape 13">
            <a:extLst>
              <a:ext uri="{FF2B5EF4-FFF2-40B4-BE49-F238E27FC236}">
                <a16:creationId xmlns:a16="http://schemas.microsoft.com/office/drawing/2014/main" id="{34634992-862A-478E-AB83-F4B32C42C1DF}"/>
              </a:ext>
            </a:extLst>
          </p:cNvPr>
          <p:cNvCxnSpPr>
            <a:cxnSpLocks noChangeAspect="1" noChangeShapeType="1"/>
            <a:stCxn id="235522" idx="3"/>
            <a:endCxn id="235532" idx="1"/>
          </p:cNvCxnSpPr>
          <p:nvPr/>
        </p:nvCxnSpPr>
        <p:spPr bwMode="auto">
          <a:xfrm flipV="1">
            <a:off x="5699125" y="5391150"/>
            <a:ext cx="1536700" cy="539750"/>
          </a:xfrm>
          <a:prstGeom prst="bentConnector3">
            <a:avLst>
              <a:gd name="adj1" fmla="val 50000"/>
            </a:avLst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5534" name="AutoShape 14">
            <a:extLst>
              <a:ext uri="{FF2B5EF4-FFF2-40B4-BE49-F238E27FC236}">
                <a16:creationId xmlns:a16="http://schemas.microsoft.com/office/drawing/2014/main" id="{A71DD6B9-4ECF-40C3-9275-1C4CB4DE0CD5}"/>
              </a:ext>
            </a:extLst>
          </p:cNvPr>
          <p:cNvCxnSpPr>
            <a:cxnSpLocks noChangeAspect="1" noChangeShapeType="1"/>
            <a:stCxn id="235529" idx="2"/>
          </p:cNvCxnSpPr>
          <p:nvPr/>
        </p:nvCxnSpPr>
        <p:spPr bwMode="auto">
          <a:xfrm>
            <a:off x="7091363" y="4071938"/>
            <a:ext cx="3175" cy="992187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5535" name="Text Box 15">
            <a:extLst>
              <a:ext uri="{FF2B5EF4-FFF2-40B4-BE49-F238E27FC236}">
                <a16:creationId xmlns:a16="http://schemas.microsoft.com/office/drawing/2014/main" id="{A468C88C-4E9E-4A66-873B-EB60EF122B3F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238625" y="4905375"/>
            <a:ext cx="1485900" cy="323850"/>
          </a:xfrm>
          <a:prstGeom prst="rect">
            <a:avLst/>
          </a:prstGeom>
          <a:solidFill>
            <a:srgbClr val="00FFFF"/>
          </a:solidFill>
          <a:ln w="1905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/>
            <a:r>
              <a:rPr lang="pt-BR" altLang="pt-BR" sz="1400"/>
              <a:t>Adensamento </a:t>
            </a:r>
          </a:p>
        </p:txBody>
      </p:sp>
      <p:cxnSp>
        <p:nvCxnSpPr>
          <p:cNvPr id="235536" name="AutoShape 16">
            <a:extLst>
              <a:ext uri="{FF2B5EF4-FFF2-40B4-BE49-F238E27FC236}">
                <a16:creationId xmlns:a16="http://schemas.microsoft.com/office/drawing/2014/main" id="{F3EF49E2-AB29-45CD-BDFB-D443857688B0}"/>
              </a:ext>
            </a:extLst>
          </p:cNvPr>
          <p:cNvCxnSpPr>
            <a:cxnSpLocks noChangeAspect="1" noChangeShapeType="1"/>
            <a:stCxn id="235535" idx="2"/>
            <a:endCxn id="235522" idx="0"/>
          </p:cNvCxnSpPr>
          <p:nvPr/>
        </p:nvCxnSpPr>
        <p:spPr bwMode="auto">
          <a:xfrm>
            <a:off x="4981575" y="5229225"/>
            <a:ext cx="11113" cy="539750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5537" name="AutoShape 17">
            <a:extLst>
              <a:ext uri="{FF2B5EF4-FFF2-40B4-BE49-F238E27FC236}">
                <a16:creationId xmlns:a16="http://schemas.microsoft.com/office/drawing/2014/main" id="{33059105-B03C-4271-92B5-DAFDEA33ECF1}"/>
              </a:ext>
            </a:extLst>
          </p:cNvPr>
          <p:cNvCxnSpPr>
            <a:cxnSpLocks noChangeAspect="1" noChangeShapeType="1"/>
            <a:stCxn id="235531" idx="1"/>
          </p:cNvCxnSpPr>
          <p:nvPr/>
        </p:nvCxnSpPr>
        <p:spPr bwMode="auto">
          <a:xfrm rot="10800000">
            <a:off x="2039938" y="2889250"/>
            <a:ext cx="376237" cy="1027113"/>
          </a:xfrm>
          <a:prstGeom prst="bentConnector2">
            <a:avLst/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5538" name="Text Box 18">
            <a:extLst>
              <a:ext uri="{FF2B5EF4-FFF2-40B4-BE49-F238E27FC236}">
                <a16:creationId xmlns:a16="http://schemas.microsoft.com/office/drawing/2014/main" id="{831BF330-F2ED-44D6-AE4A-9FA3E6611FEE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372225" y="2678113"/>
            <a:ext cx="1439863" cy="314325"/>
          </a:xfrm>
          <a:prstGeom prst="rect">
            <a:avLst/>
          </a:prstGeom>
          <a:solidFill>
            <a:srgbClr val="00FF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/>
            <a:r>
              <a:rPr lang="pt-BR" altLang="pt-BR" sz="1400"/>
              <a:t>Decantadores</a:t>
            </a:r>
          </a:p>
        </p:txBody>
      </p:sp>
      <p:cxnSp>
        <p:nvCxnSpPr>
          <p:cNvPr id="235539" name="AutoShape 19">
            <a:extLst>
              <a:ext uri="{FF2B5EF4-FFF2-40B4-BE49-F238E27FC236}">
                <a16:creationId xmlns:a16="http://schemas.microsoft.com/office/drawing/2014/main" id="{35F9020E-4760-42B2-A2A5-4DDFF4F0E3CD}"/>
              </a:ext>
            </a:extLst>
          </p:cNvPr>
          <p:cNvCxnSpPr>
            <a:cxnSpLocks noChangeAspect="1" noChangeShapeType="1"/>
            <a:stCxn id="235527" idx="3"/>
            <a:endCxn id="235538" idx="1"/>
          </p:cNvCxnSpPr>
          <p:nvPr/>
        </p:nvCxnSpPr>
        <p:spPr bwMode="auto">
          <a:xfrm>
            <a:off x="5614988" y="2830513"/>
            <a:ext cx="757237" cy="4762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5540" name="AutoShape 20">
            <a:extLst>
              <a:ext uri="{FF2B5EF4-FFF2-40B4-BE49-F238E27FC236}">
                <a16:creationId xmlns:a16="http://schemas.microsoft.com/office/drawing/2014/main" id="{0B2CA6CA-2BD8-4F0D-8C4D-EEC5A1B48768}"/>
              </a:ext>
            </a:extLst>
          </p:cNvPr>
          <p:cNvCxnSpPr>
            <a:cxnSpLocks noChangeShapeType="1"/>
            <a:stCxn id="235529" idx="1"/>
            <a:endCxn id="235531" idx="3"/>
          </p:cNvCxnSpPr>
          <p:nvPr/>
        </p:nvCxnSpPr>
        <p:spPr bwMode="auto">
          <a:xfrm rot="10800000" flipV="1">
            <a:off x="3779838" y="3914775"/>
            <a:ext cx="2560637" cy="1588"/>
          </a:xfrm>
          <a:prstGeom prst="bentConnector3">
            <a:avLst>
              <a:gd name="adj1" fmla="val 49968"/>
            </a:avLst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5541" name="AutoShape 21">
            <a:extLst>
              <a:ext uri="{FF2B5EF4-FFF2-40B4-BE49-F238E27FC236}">
                <a16:creationId xmlns:a16="http://schemas.microsoft.com/office/drawing/2014/main" id="{019C262E-8BD7-4211-A3CC-DE9D95298B4A}"/>
              </a:ext>
            </a:extLst>
          </p:cNvPr>
          <p:cNvCxnSpPr>
            <a:cxnSpLocks noChangeShapeType="1"/>
            <a:stCxn id="235538" idx="2"/>
            <a:endCxn id="235529" idx="0"/>
          </p:cNvCxnSpPr>
          <p:nvPr/>
        </p:nvCxnSpPr>
        <p:spPr bwMode="auto">
          <a:xfrm rot="5400000">
            <a:off x="6709569" y="3374232"/>
            <a:ext cx="765175" cy="1587"/>
          </a:xfrm>
          <a:prstGeom prst="bentConnector3">
            <a:avLst>
              <a:gd name="adj1" fmla="val 50000"/>
            </a:avLst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5542" name="AutoShape 22">
            <a:extLst>
              <a:ext uri="{FF2B5EF4-FFF2-40B4-BE49-F238E27FC236}">
                <a16:creationId xmlns:a16="http://schemas.microsoft.com/office/drawing/2014/main" id="{4F208F64-30F8-4276-ACA4-96F36A5DC82B}"/>
              </a:ext>
            </a:extLst>
          </p:cNvPr>
          <p:cNvCxnSpPr>
            <a:cxnSpLocks noChangeShapeType="1"/>
            <a:stCxn id="235531" idx="2"/>
            <a:endCxn id="235535" idx="0"/>
          </p:cNvCxnSpPr>
          <p:nvPr/>
        </p:nvCxnSpPr>
        <p:spPr bwMode="auto">
          <a:xfrm rot="16200000" flipH="1">
            <a:off x="3626644" y="3550444"/>
            <a:ext cx="827087" cy="1882775"/>
          </a:xfrm>
          <a:prstGeom prst="bentConnector3">
            <a:avLst>
              <a:gd name="adj1" fmla="val 49903"/>
            </a:avLst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5543" name="AutoShape 23">
            <a:extLst>
              <a:ext uri="{FF2B5EF4-FFF2-40B4-BE49-F238E27FC236}">
                <a16:creationId xmlns:a16="http://schemas.microsoft.com/office/drawing/2014/main" id="{5B022836-14B7-455D-A324-1F0D960FB436}"/>
              </a:ext>
            </a:extLst>
          </p:cNvPr>
          <p:cNvCxnSpPr>
            <a:cxnSpLocks noChangeShapeType="1"/>
            <a:stCxn id="235535" idx="1"/>
          </p:cNvCxnSpPr>
          <p:nvPr/>
        </p:nvCxnSpPr>
        <p:spPr bwMode="auto">
          <a:xfrm rot="10800000">
            <a:off x="1820863" y="2889250"/>
            <a:ext cx="2417762" cy="2178050"/>
          </a:xfrm>
          <a:prstGeom prst="bentConnector3">
            <a:avLst>
              <a:gd name="adj1" fmla="val 100394"/>
            </a:avLst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5544" name="AutoShape 24">
            <a:extLst>
              <a:ext uri="{FF2B5EF4-FFF2-40B4-BE49-F238E27FC236}">
                <a16:creationId xmlns:a16="http://schemas.microsoft.com/office/drawing/2014/main" id="{BB47B4A1-D46B-49F1-BABB-B151DCC2A27D}"/>
              </a:ext>
            </a:extLst>
          </p:cNvPr>
          <p:cNvCxnSpPr>
            <a:cxnSpLocks noChangeShapeType="1"/>
            <a:stCxn id="235522" idx="1"/>
          </p:cNvCxnSpPr>
          <p:nvPr/>
        </p:nvCxnSpPr>
        <p:spPr bwMode="auto">
          <a:xfrm rot="10800000">
            <a:off x="1604963" y="2889250"/>
            <a:ext cx="2679700" cy="3041650"/>
          </a:xfrm>
          <a:prstGeom prst="bentConnector2">
            <a:avLst/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5545" name="AutoShape 25">
            <a:extLst>
              <a:ext uri="{FF2B5EF4-FFF2-40B4-BE49-F238E27FC236}">
                <a16:creationId xmlns:a16="http://schemas.microsoft.com/office/drawing/2014/main" id="{0DFFE032-92CD-476E-8D08-2F67D1AB1007}"/>
              </a:ext>
            </a:extLst>
          </p:cNvPr>
          <p:cNvCxnSpPr>
            <a:cxnSpLocks noChangeShapeType="1"/>
            <a:stCxn id="235538" idx="2"/>
            <a:endCxn id="235535" idx="0"/>
          </p:cNvCxnSpPr>
          <p:nvPr/>
        </p:nvCxnSpPr>
        <p:spPr bwMode="auto">
          <a:xfrm rot="5400000">
            <a:off x="5080794" y="2893219"/>
            <a:ext cx="1912937" cy="2111375"/>
          </a:xfrm>
          <a:prstGeom prst="bentConnector3">
            <a:avLst>
              <a:gd name="adj1" fmla="val 21657"/>
            </a:avLst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5546" name="Rectangle 26">
            <a:extLst>
              <a:ext uri="{FF2B5EF4-FFF2-40B4-BE49-F238E27FC236}">
                <a16:creationId xmlns:a16="http://schemas.microsoft.com/office/drawing/2014/main" id="{A98C1F47-A032-4256-B908-33C5391BB8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593850"/>
            <a:ext cx="122555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32.832 m</a:t>
            </a:r>
            <a:r>
              <a:rPr lang="pt-BR" altLang="pt-BR" sz="2000" baseline="30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3</a:t>
            </a:r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/d</a:t>
            </a:r>
          </a:p>
          <a:p>
            <a:pPr algn="ctr"/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6.303,74 kg/d</a:t>
            </a:r>
          </a:p>
        </p:txBody>
      </p:sp>
      <p:cxnSp>
        <p:nvCxnSpPr>
          <p:cNvPr id="235547" name="AutoShape 27">
            <a:extLst>
              <a:ext uri="{FF2B5EF4-FFF2-40B4-BE49-F238E27FC236}">
                <a16:creationId xmlns:a16="http://schemas.microsoft.com/office/drawing/2014/main" id="{7DABB98B-F856-45A9-AB27-B6F3417BF81B}"/>
              </a:ext>
            </a:extLst>
          </p:cNvPr>
          <p:cNvCxnSpPr>
            <a:cxnSpLocks noChangeShapeType="1"/>
            <a:stCxn id="235546" idx="2"/>
            <a:endCxn id="235525" idx="0"/>
          </p:cNvCxnSpPr>
          <p:nvPr/>
        </p:nvCxnSpPr>
        <p:spPr bwMode="auto">
          <a:xfrm rot="5400000">
            <a:off x="465138" y="2347912"/>
            <a:ext cx="649288" cy="4763"/>
          </a:xfrm>
          <a:prstGeom prst="bentConnector3">
            <a:avLst>
              <a:gd name="adj1" fmla="val 49880"/>
            </a:avLst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5548" name="Rectangle 28">
            <a:extLst>
              <a:ext uri="{FF2B5EF4-FFF2-40B4-BE49-F238E27FC236}">
                <a16:creationId xmlns:a16="http://schemas.microsoft.com/office/drawing/2014/main" id="{870D9E92-4510-43A1-9517-03DF9D7495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13" y="1557338"/>
            <a:ext cx="122555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1.783,65 kg/d</a:t>
            </a:r>
          </a:p>
          <a:p>
            <a:pPr algn="ctr"/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426,82 kg/d</a:t>
            </a:r>
          </a:p>
        </p:txBody>
      </p:sp>
      <p:cxnSp>
        <p:nvCxnSpPr>
          <p:cNvPr id="235549" name="AutoShape 29">
            <a:extLst>
              <a:ext uri="{FF2B5EF4-FFF2-40B4-BE49-F238E27FC236}">
                <a16:creationId xmlns:a16="http://schemas.microsoft.com/office/drawing/2014/main" id="{ACD0D694-9D92-4F5A-A0A8-CC97DB3042DD}"/>
              </a:ext>
            </a:extLst>
          </p:cNvPr>
          <p:cNvCxnSpPr>
            <a:cxnSpLocks noChangeShapeType="1"/>
            <a:stCxn id="235548" idx="2"/>
            <a:endCxn id="235526" idx="0"/>
          </p:cNvCxnSpPr>
          <p:nvPr/>
        </p:nvCxnSpPr>
        <p:spPr bwMode="auto">
          <a:xfrm rot="16200000" flipH="1">
            <a:off x="2547144" y="2250282"/>
            <a:ext cx="685800" cy="163512"/>
          </a:xfrm>
          <a:prstGeom prst="bentConnector3">
            <a:avLst>
              <a:gd name="adj1" fmla="val 50000"/>
            </a:avLst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5550" name="Rectangle 30">
            <a:extLst>
              <a:ext uri="{FF2B5EF4-FFF2-40B4-BE49-F238E27FC236}">
                <a16:creationId xmlns:a16="http://schemas.microsoft.com/office/drawing/2014/main" id="{01B162FA-B1A2-4ED7-A5B6-927D0F444D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5738" y="1557338"/>
            <a:ext cx="1296987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36.465,76 m</a:t>
            </a:r>
            <a:r>
              <a:rPr lang="pt-BR" altLang="pt-BR" sz="2000" baseline="30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3</a:t>
            </a:r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/d</a:t>
            </a:r>
          </a:p>
          <a:p>
            <a:pPr algn="ctr"/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11.062,94 kg/d</a:t>
            </a:r>
          </a:p>
        </p:txBody>
      </p:sp>
      <p:cxnSp>
        <p:nvCxnSpPr>
          <p:cNvPr id="235551" name="AutoShape 31">
            <a:extLst>
              <a:ext uri="{FF2B5EF4-FFF2-40B4-BE49-F238E27FC236}">
                <a16:creationId xmlns:a16="http://schemas.microsoft.com/office/drawing/2014/main" id="{788C3CF6-E63F-4127-B6A7-A6633BCD9AEE}"/>
              </a:ext>
            </a:extLst>
          </p:cNvPr>
          <p:cNvCxnSpPr>
            <a:cxnSpLocks noChangeShapeType="1"/>
            <a:stCxn id="235550" idx="2"/>
          </p:cNvCxnSpPr>
          <p:nvPr/>
        </p:nvCxnSpPr>
        <p:spPr bwMode="auto">
          <a:xfrm rot="5400000">
            <a:off x="3924301" y="2060575"/>
            <a:ext cx="792162" cy="649287"/>
          </a:xfrm>
          <a:prstGeom prst="bentConnector3">
            <a:avLst>
              <a:gd name="adj1" fmla="val 49898"/>
            </a:avLst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5552" name="Rectangle 32">
            <a:extLst>
              <a:ext uri="{FF2B5EF4-FFF2-40B4-BE49-F238E27FC236}">
                <a16:creationId xmlns:a16="http://schemas.microsoft.com/office/drawing/2014/main" id="{E0EEE8F9-F722-47C2-AB63-BA33162340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4525" y="1700213"/>
            <a:ext cx="12969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36.465,76 m</a:t>
            </a:r>
            <a:r>
              <a:rPr lang="pt-BR" altLang="pt-BR" sz="2000" baseline="30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3</a:t>
            </a:r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/d</a:t>
            </a:r>
          </a:p>
          <a:p>
            <a:pPr algn="ctr"/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11.062,94 kg/d</a:t>
            </a:r>
          </a:p>
        </p:txBody>
      </p:sp>
      <p:cxnSp>
        <p:nvCxnSpPr>
          <p:cNvPr id="235553" name="AutoShape 33">
            <a:extLst>
              <a:ext uri="{FF2B5EF4-FFF2-40B4-BE49-F238E27FC236}">
                <a16:creationId xmlns:a16="http://schemas.microsoft.com/office/drawing/2014/main" id="{93796005-A3C7-43C4-BD62-18243332FFD9}"/>
              </a:ext>
            </a:extLst>
          </p:cNvPr>
          <p:cNvCxnSpPr>
            <a:cxnSpLocks noChangeShapeType="1"/>
            <a:stCxn id="235552" idx="2"/>
          </p:cNvCxnSpPr>
          <p:nvPr/>
        </p:nvCxnSpPr>
        <p:spPr bwMode="auto">
          <a:xfrm rot="5400000">
            <a:off x="5868194" y="2275682"/>
            <a:ext cx="649287" cy="361950"/>
          </a:xfrm>
          <a:prstGeom prst="bentConnector3">
            <a:avLst>
              <a:gd name="adj1" fmla="val 49880"/>
            </a:avLst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5554" name="Rectangle 34">
            <a:extLst>
              <a:ext uri="{FF2B5EF4-FFF2-40B4-BE49-F238E27FC236}">
                <a16:creationId xmlns:a16="http://schemas.microsoft.com/office/drawing/2014/main" id="{5FD69C46-036E-4AE3-9C10-669B4263F7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7625" y="3068638"/>
            <a:ext cx="12969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33.976,60 m</a:t>
            </a:r>
            <a:r>
              <a:rPr lang="pt-BR" altLang="pt-BR" sz="2000" baseline="30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3</a:t>
            </a:r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/d</a:t>
            </a:r>
          </a:p>
          <a:p>
            <a:pPr algn="ctr"/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1.106,29 kg/d</a:t>
            </a:r>
          </a:p>
        </p:txBody>
      </p:sp>
      <p:cxnSp>
        <p:nvCxnSpPr>
          <p:cNvPr id="235555" name="AutoShape 35">
            <a:extLst>
              <a:ext uri="{FF2B5EF4-FFF2-40B4-BE49-F238E27FC236}">
                <a16:creationId xmlns:a16="http://schemas.microsoft.com/office/drawing/2014/main" id="{5DB6FEA3-AB76-491D-89A8-E233956802C5}"/>
              </a:ext>
            </a:extLst>
          </p:cNvPr>
          <p:cNvCxnSpPr>
            <a:cxnSpLocks noChangeShapeType="1"/>
            <a:stCxn id="235554" idx="1"/>
          </p:cNvCxnSpPr>
          <p:nvPr/>
        </p:nvCxnSpPr>
        <p:spPr bwMode="auto">
          <a:xfrm rot="10800000" flipV="1">
            <a:off x="7164388" y="3284538"/>
            <a:ext cx="503237" cy="144462"/>
          </a:xfrm>
          <a:prstGeom prst="bentConnector3">
            <a:avLst>
              <a:gd name="adj1" fmla="val 49843"/>
            </a:avLst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5556" name="Rectangle 36">
            <a:extLst>
              <a:ext uri="{FF2B5EF4-FFF2-40B4-BE49-F238E27FC236}">
                <a16:creationId xmlns:a16="http://schemas.microsoft.com/office/drawing/2014/main" id="{9BE95036-16DF-442B-B739-C7048E1EF7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0713" y="3068638"/>
            <a:ext cx="1296987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2.489,16 m</a:t>
            </a:r>
            <a:r>
              <a:rPr lang="pt-BR" altLang="pt-BR" sz="2000" baseline="30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3</a:t>
            </a:r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/d</a:t>
            </a:r>
          </a:p>
          <a:p>
            <a:pPr algn="ctr"/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9.956,64 kg/d</a:t>
            </a:r>
          </a:p>
        </p:txBody>
      </p:sp>
      <p:cxnSp>
        <p:nvCxnSpPr>
          <p:cNvPr id="235557" name="AutoShape 37">
            <a:extLst>
              <a:ext uri="{FF2B5EF4-FFF2-40B4-BE49-F238E27FC236}">
                <a16:creationId xmlns:a16="http://schemas.microsoft.com/office/drawing/2014/main" id="{42938E7F-0D75-4B2C-A151-5680EE7D479C}"/>
              </a:ext>
            </a:extLst>
          </p:cNvPr>
          <p:cNvCxnSpPr>
            <a:cxnSpLocks noChangeShapeType="1"/>
            <a:stCxn id="235556" idx="3"/>
          </p:cNvCxnSpPr>
          <p:nvPr/>
        </p:nvCxnSpPr>
        <p:spPr bwMode="auto">
          <a:xfrm>
            <a:off x="4457700" y="3284538"/>
            <a:ext cx="503238" cy="431800"/>
          </a:xfrm>
          <a:prstGeom prst="bentConnector3">
            <a:avLst>
              <a:gd name="adj1" fmla="val 49843"/>
            </a:avLst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5558" name="Rectangle 38">
            <a:extLst>
              <a:ext uri="{FF2B5EF4-FFF2-40B4-BE49-F238E27FC236}">
                <a16:creationId xmlns:a16="http://schemas.microsoft.com/office/drawing/2014/main" id="{AD051E46-7CEF-48DC-B534-C5FE43C981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7625" y="4292600"/>
            <a:ext cx="12969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32.800,59 m</a:t>
            </a:r>
            <a:r>
              <a:rPr lang="pt-BR" altLang="pt-BR" sz="2000" baseline="30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3</a:t>
            </a:r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/d</a:t>
            </a:r>
          </a:p>
          <a:p>
            <a:pPr algn="ctr"/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0,0 kg/d</a:t>
            </a:r>
          </a:p>
        </p:txBody>
      </p:sp>
      <p:sp>
        <p:nvSpPr>
          <p:cNvPr id="235559" name="Rectangle 39">
            <a:extLst>
              <a:ext uri="{FF2B5EF4-FFF2-40B4-BE49-F238E27FC236}">
                <a16:creationId xmlns:a16="http://schemas.microsoft.com/office/drawing/2014/main" id="{61E15C9B-33B5-4F80-A462-039F9F04BE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700" y="4221163"/>
            <a:ext cx="12969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1.176,01 m</a:t>
            </a:r>
            <a:r>
              <a:rPr lang="pt-BR" altLang="pt-BR" sz="2000" baseline="30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3</a:t>
            </a:r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/d</a:t>
            </a:r>
          </a:p>
          <a:p>
            <a:pPr algn="ctr"/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1.106,29 kg/d</a:t>
            </a:r>
          </a:p>
        </p:txBody>
      </p:sp>
      <p:cxnSp>
        <p:nvCxnSpPr>
          <p:cNvPr id="235560" name="AutoShape 40">
            <a:extLst>
              <a:ext uri="{FF2B5EF4-FFF2-40B4-BE49-F238E27FC236}">
                <a16:creationId xmlns:a16="http://schemas.microsoft.com/office/drawing/2014/main" id="{2D482768-8FAD-42CE-9106-F032A7C91DCF}"/>
              </a:ext>
            </a:extLst>
          </p:cNvPr>
          <p:cNvCxnSpPr>
            <a:cxnSpLocks noChangeShapeType="1"/>
            <a:stCxn id="235559" idx="0"/>
          </p:cNvCxnSpPr>
          <p:nvPr/>
        </p:nvCxnSpPr>
        <p:spPr bwMode="auto">
          <a:xfrm rot="5400000" flipH="1">
            <a:off x="5724525" y="4076700"/>
            <a:ext cx="287338" cy="1588"/>
          </a:xfrm>
          <a:prstGeom prst="bentConnector3">
            <a:avLst>
              <a:gd name="adj1" fmla="val 49722"/>
            </a:avLst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5561" name="Rectangle 41">
            <a:extLst>
              <a:ext uri="{FF2B5EF4-FFF2-40B4-BE49-F238E27FC236}">
                <a16:creationId xmlns:a16="http://schemas.microsoft.com/office/drawing/2014/main" id="{B745ACDE-B0BF-4B41-85F7-E65403CF1D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813" y="3429000"/>
            <a:ext cx="1296987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1.176,01 m</a:t>
            </a:r>
            <a:r>
              <a:rPr lang="pt-BR" altLang="pt-BR" sz="2000" baseline="30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3</a:t>
            </a:r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/d</a:t>
            </a:r>
          </a:p>
          <a:p>
            <a:pPr algn="ctr"/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1.106,29 kg/d</a:t>
            </a:r>
          </a:p>
        </p:txBody>
      </p:sp>
      <p:cxnSp>
        <p:nvCxnSpPr>
          <p:cNvPr id="235562" name="AutoShape 42">
            <a:extLst>
              <a:ext uri="{FF2B5EF4-FFF2-40B4-BE49-F238E27FC236}">
                <a16:creationId xmlns:a16="http://schemas.microsoft.com/office/drawing/2014/main" id="{20D50044-BA56-4B99-A820-7AB135908120}"/>
              </a:ext>
            </a:extLst>
          </p:cNvPr>
          <p:cNvCxnSpPr>
            <a:cxnSpLocks noChangeShapeType="1"/>
            <a:stCxn id="235561" idx="3"/>
          </p:cNvCxnSpPr>
          <p:nvPr/>
        </p:nvCxnSpPr>
        <p:spPr bwMode="auto">
          <a:xfrm flipV="1">
            <a:off x="1447800" y="3213100"/>
            <a:ext cx="603250" cy="431800"/>
          </a:xfrm>
          <a:prstGeom prst="bentConnector3">
            <a:avLst>
              <a:gd name="adj1" fmla="val 40787"/>
            </a:avLst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5563" name="AutoShape 43">
            <a:extLst>
              <a:ext uri="{FF2B5EF4-FFF2-40B4-BE49-F238E27FC236}">
                <a16:creationId xmlns:a16="http://schemas.microsoft.com/office/drawing/2014/main" id="{0A16C4ED-4E9D-45D9-95B6-FA9074DCA569}"/>
              </a:ext>
            </a:extLst>
          </p:cNvPr>
          <p:cNvCxnSpPr>
            <a:cxnSpLocks noChangeShapeType="1"/>
            <a:stCxn id="235558" idx="1"/>
          </p:cNvCxnSpPr>
          <p:nvPr/>
        </p:nvCxnSpPr>
        <p:spPr bwMode="auto">
          <a:xfrm rot="10800000">
            <a:off x="7164388" y="4508500"/>
            <a:ext cx="503237" cy="0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5564" name="Rectangle 44">
            <a:extLst>
              <a:ext uri="{FF2B5EF4-FFF2-40B4-BE49-F238E27FC236}">
                <a16:creationId xmlns:a16="http://schemas.microsoft.com/office/drawing/2014/main" id="{CB3710A4-AEED-424D-ACC2-BC521CAEF4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75" y="4481513"/>
            <a:ext cx="12969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0,0 m</a:t>
            </a:r>
            <a:r>
              <a:rPr lang="pt-BR" altLang="pt-BR" sz="2000" baseline="30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3</a:t>
            </a:r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/d</a:t>
            </a:r>
          </a:p>
          <a:p>
            <a:pPr algn="ctr"/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0,0 kg/d</a:t>
            </a:r>
          </a:p>
        </p:txBody>
      </p:sp>
      <p:cxnSp>
        <p:nvCxnSpPr>
          <p:cNvPr id="235565" name="AutoShape 45">
            <a:extLst>
              <a:ext uri="{FF2B5EF4-FFF2-40B4-BE49-F238E27FC236}">
                <a16:creationId xmlns:a16="http://schemas.microsoft.com/office/drawing/2014/main" id="{C2FB18A4-9F16-4E7D-874E-A8303C34FE7D}"/>
              </a:ext>
            </a:extLst>
          </p:cNvPr>
          <p:cNvCxnSpPr>
            <a:cxnSpLocks noChangeShapeType="1"/>
            <a:stCxn id="235564" idx="0"/>
          </p:cNvCxnSpPr>
          <p:nvPr/>
        </p:nvCxnSpPr>
        <p:spPr bwMode="auto">
          <a:xfrm rot="16200000">
            <a:off x="2649537" y="4086226"/>
            <a:ext cx="188913" cy="601662"/>
          </a:xfrm>
          <a:prstGeom prst="bentConnector2">
            <a:avLst/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5566" name="Rectangle 46">
            <a:extLst>
              <a:ext uri="{FF2B5EF4-FFF2-40B4-BE49-F238E27FC236}">
                <a16:creationId xmlns:a16="http://schemas.microsoft.com/office/drawing/2014/main" id="{6FBB073C-162C-4492-BD33-6C6B5F101B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8750" y="5300663"/>
            <a:ext cx="12969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488,07 m</a:t>
            </a:r>
            <a:r>
              <a:rPr lang="pt-BR" altLang="pt-BR" sz="2000" baseline="30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3</a:t>
            </a:r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/d</a:t>
            </a:r>
          </a:p>
          <a:p>
            <a:pPr algn="ctr"/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8.960,98 kg/d</a:t>
            </a:r>
          </a:p>
        </p:txBody>
      </p:sp>
      <p:cxnSp>
        <p:nvCxnSpPr>
          <p:cNvPr id="235567" name="AutoShape 47">
            <a:extLst>
              <a:ext uri="{FF2B5EF4-FFF2-40B4-BE49-F238E27FC236}">
                <a16:creationId xmlns:a16="http://schemas.microsoft.com/office/drawing/2014/main" id="{206CF359-917D-4DAD-BE6D-2C28EF4CB0B1}"/>
              </a:ext>
            </a:extLst>
          </p:cNvPr>
          <p:cNvCxnSpPr>
            <a:cxnSpLocks noChangeShapeType="1"/>
            <a:stCxn id="235566" idx="3"/>
          </p:cNvCxnSpPr>
          <p:nvPr/>
        </p:nvCxnSpPr>
        <p:spPr bwMode="auto">
          <a:xfrm flipV="1">
            <a:off x="3995738" y="5445125"/>
            <a:ext cx="936625" cy="71438"/>
          </a:xfrm>
          <a:prstGeom prst="bentConnector3">
            <a:avLst>
              <a:gd name="adj1" fmla="val 50000"/>
            </a:avLst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5568" name="Rectangle 48">
            <a:extLst>
              <a:ext uri="{FF2B5EF4-FFF2-40B4-BE49-F238E27FC236}">
                <a16:creationId xmlns:a16="http://schemas.microsoft.com/office/drawing/2014/main" id="{B9554A59-AA26-4E94-8428-22C3D006B7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4292600"/>
            <a:ext cx="1296987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2.001,09 m</a:t>
            </a:r>
            <a:r>
              <a:rPr lang="pt-BR" altLang="pt-BR" sz="2000" baseline="30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3</a:t>
            </a:r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/d</a:t>
            </a:r>
          </a:p>
          <a:p>
            <a:pPr algn="ctr"/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995,66 kg/d</a:t>
            </a:r>
          </a:p>
        </p:txBody>
      </p:sp>
      <p:cxnSp>
        <p:nvCxnSpPr>
          <p:cNvPr id="235569" name="AutoShape 49">
            <a:extLst>
              <a:ext uri="{FF2B5EF4-FFF2-40B4-BE49-F238E27FC236}">
                <a16:creationId xmlns:a16="http://schemas.microsoft.com/office/drawing/2014/main" id="{69EB6899-F00A-4DBC-B8A9-225A521BCE83}"/>
              </a:ext>
            </a:extLst>
          </p:cNvPr>
          <p:cNvCxnSpPr>
            <a:cxnSpLocks noChangeShapeType="1"/>
            <a:stCxn id="235568" idx="0"/>
          </p:cNvCxnSpPr>
          <p:nvPr/>
        </p:nvCxnSpPr>
        <p:spPr bwMode="auto">
          <a:xfrm rot="16200000">
            <a:off x="1188244" y="3717131"/>
            <a:ext cx="215900" cy="935038"/>
          </a:xfrm>
          <a:prstGeom prst="bentConnector2">
            <a:avLst/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5570" name="Rectangle 50">
            <a:extLst>
              <a:ext uri="{FF2B5EF4-FFF2-40B4-BE49-F238E27FC236}">
                <a16:creationId xmlns:a16="http://schemas.microsoft.com/office/drawing/2014/main" id="{48A0E4AC-D7D8-42D0-AB94-85684B0E7D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4025" y="5876925"/>
            <a:ext cx="16557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36,50 m</a:t>
            </a:r>
            <a:r>
              <a:rPr lang="pt-BR" altLang="pt-BR" sz="2000" baseline="30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3</a:t>
            </a:r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/d</a:t>
            </a:r>
          </a:p>
          <a:p>
            <a:pPr algn="ctr"/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8.512,93 kg/d</a:t>
            </a:r>
          </a:p>
          <a:p>
            <a:pPr algn="ctr"/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38.695,14 kg/d</a:t>
            </a:r>
          </a:p>
        </p:txBody>
      </p:sp>
      <p:cxnSp>
        <p:nvCxnSpPr>
          <p:cNvPr id="235571" name="AutoShape 51">
            <a:extLst>
              <a:ext uri="{FF2B5EF4-FFF2-40B4-BE49-F238E27FC236}">
                <a16:creationId xmlns:a16="http://schemas.microsoft.com/office/drawing/2014/main" id="{7CC816DF-8C1F-4DC8-A7CF-F8D47369DC44}"/>
              </a:ext>
            </a:extLst>
          </p:cNvPr>
          <p:cNvCxnSpPr>
            <a:cxnSpLocks noChangeShapeType="1"/>
            <a:stCxn id="235570" idx="3"/>
            <a:endCxn id="235532" idx="2"/>
          </p:cNvCxnSpPr>
          <p:nvPr/>
        </p:nvCxnSpPr>
        <p:spPr bwMode="auto">
          <a:xfrm flipH="1" flipV="1">
            <a:off x="7986713" y="5553075"/>
            <a:ext cx="473075" cy="720725"/>
          </a:xfrm>
          <a:prstGeom prst="bentConnector4">
            <a:avLst>
              <a:gd name="adj1" fmla="val -48324"/>
              <a:gd name="adj2" fmla="val 77532"/>
            </a:avLst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5572" name="Rectangle 52">
            <a:extLst>
              <a:ext uri="{FF2B5EF4-FFF2-40B4-BE49-F238E27FC236}">
                <a16:creationId xmlns:a16="http://schemas.microsoft.com/office/drawing/2014/main" id="{A6D25337-6193-4A10-9E6E-48DE59822C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6092825"/>
            <a:ext cx="1296987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457,89 m</a:t>
            </a:r>
            <a:r>
              <a:rPr lang="pt-BR" altLang="pt-BR" sz="2000" baseline="30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3</a:t>
            </a:r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/d</a:t>
            </a:r>
          </a:p>
          <a:p>
            <a:pPr algn="ctr"/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448,05 kg/d</a:t>
            </a:r>
          </a:p>
        </p:txBody>
      </p:sp>
      <p:cxnSp>
        <p:nvCxnSpPr>
          <p:cNvPr id="235573" name="AutoShape 53">
            <a:extLst>
              <a:ext uri="{FF2B5EF4-FFF2-40B4-BE49-F238E27FC236}">
                <a16:creationId xmlns:a16="http://schemas.microsoft.com/office/drawing/2014/main" id="{0EEB8403-7558-400F-B1CA-7E1AFBF9F61E}"/>
              </a:ext>
            </a:extLst>
          </p:cNvPr>
          <p:cNvCxnSpPr>
            <a:cxnSpLocks noChangeShapeType="1"/>
            <a:stCxn id="235572" idx="0"/>
          </p:cNvCxnSpPr>
          <p:nvPr/>
        </p:nvCxnSpPr>
        <p:spPr bwMode="auto">
          <a:xfrm rot="16200000">
            <a:off x="864394" y="5337969"/>
            <a:ext cx="719137" cy="790575"/>
          </a:xfrm>
          <a:prstGeom prst="bentConnector2">
            <a:avLst/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Text Box 2">
            <a:extLst>
              <a:ext uri="{FF2B5EF4-FFF2-40B4-BE49-F238E27FC236}">
                <a16:creationId xmlns:a16="http://schemas.microsoft.com/office/drawing/2014/main" id="{A58C5C46-D1E7-42E5-8AB3-0C6489159608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284663" y="5768975"/>
            <a:ext cx="1414462" cy="323850"/>
          </a:xfrm>
          <a:prstGeom prst="rect">
            <a:avLst/>
          </a:prstGeom>
          <a:solidFill>
            <a:srgbClr val="00FFFF"/>
          </a:solidFill>
          <a:ln w="1905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/>
            <a:r>
              <a:rPr lang="pt-BR" altLang="pt-BR" sz="1400"/>
              <a:t>Desidratação </a:t>
            </a:r>
          </a:p>
        </p:txBody>
      </p:sp>
      <p:pic>
        <p:nvPicPr>
          <p:cNvPr id="236547" name="Picture 3">
            <a:extLst>
              <a:ext uri="{FF2B5EF4-FFF2-40B4-BE49-F238E27FC236}">
                <a16:creationId xmlns:a16="http://schemas.microsoft.com/office/drawing/2014/main" id="{B44C48F6-C817-45B0-9C2E-CE9ECC2665D5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6548" name="Rectangle 4">
            <a:extLst>
              <a:ext uri="{FF2B5EF4-FFF2-40B4-BE49-F238E27FC236}">
                <a16:creationId xmlns:a16="http://schemas.microsoft.com/office/drawing/2014/main" id="{98BD80C3-9205-4449-AE17-CDA64ED773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07375" cy="132715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Ctr="1"/>
          <a:lstStyle/>
          <a:p>
            <a:r>
              <a:rPr lang="pt-BR" altLang="pt-BR"/>
              <a:t>BALANÇO DE MASSA EM ETAs</a:t>
            </a:r>
          </a:p>
        </p:txBody>
      </p:sp>
      <p:sp>
        <p:nvSpPr>
          <p:cNvPr id="236549" name="Text Box 5">
            <a:extLst>
              <a:ext uri="{FF2B5EF4-FFF2-40B4-BE49-F238E27FC236}">
                <a16:creationId xmlns:a16="http://schemas.microsoft.com/office/drawing/2014/main" id="{0AB219E7-7C17-43F8-B05C-7336D3FF57FD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211138" y="2674938"/>
            <a:ext cx="1150937" cy="314325"/>
          </a:xfrm>
          <a:prstGeom prst="rect">
            <a:avLst/>
          </a:prstGeom>
          <a:solidFill>
            <a:srgbClr val="00FF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/>
            <a:r>
              <a:rPr lang="pt-BR" altLang="pt-BR" sz="1400"/>
              <a:t>Manancial</a:t>
            </a:r>
          </a:p>
        </p:txBody>
      </p:sp>
      <p:sp>
        <p:nvSpPr>
          <p:cNvPr id="236550" name="Text Box 6">
            <a:extLst>
              <a:ext uri="{FF2B5EF4-FFF2-40B4-BE49-F238E27FC236}">
                <a16:creationId xmlns:a16="http://schemas.microsoft.com/office/drawing/2014/main" id="{BA095770-5D8D-4CB6-84A8-1A918E0D1CBF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2339975" y="2674938"/>
            <a:ext cx="1262063" cy="314325"/>
          </a:xfrm>
          <a:prstGeom prst="rect">
            <a:avLst/>
          </a:prstGeom>
          <a:solidFill>
            <a:srgbClr val="00FF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/>
            <a:r>
              <a:rPr lang="pt-BR" altLang="pt-BR" sz="1400"/>
              <a:t>Coagulação</a:t>
            </a:r>
          </a:p>
        </p:txBody>
      </p:sp>
      <p:sp>
        <p:nvSpPr>
          <p:cNvPr id="236551" name="Text Box 7">
            <a:extLst>
              <a:ext uri="{FF2B5EF4-FFF2-40B4-BE49-F238E27FC236}">
                <a16:creationId xmlns:a16="http://schemas.microsoft.com/office/drawing/2014/main" id="{33827711-FEE3-477C-A96D-9C5F3883062E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427538" y="2673350"/>
            <a:ext cx="1187450" cy="314325"/>
          </a:xfrm>
          <a:prstGeom prst="rect">
            <a:avLst/>
          </a:prstGeom>
          <a:solidFill>
            <a:srgbClr val="00FF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/>
            <a:r>
              <a:rPr lang="pt-BR" altLang="pt-BR" sz="1400"/>
              <a:t>Floculação</a:t>
            </a:r>
          </a:p>
        </p:txBody>
      </p:sp>
      <p:cxnSp>
        <p:nvCxnSpPr>
          <p:cNvPr id="236552" name="AutoShape 8">
            <a:extLst>
              <a:ext uri="{FF2B5EF4-FFF2-40B4-BE49-F238E27FC236}">
                <a16:creationId xmlns:a16="http://schemas.microsoft.com/office/drawing/2014/main" id="{FF3FB69E-DC78-4931-B427-57315EFFA5E5}"/>
              </a:ext>
            </a:extLst>
          </p:cNvPr>
          <p:cNvCxnSpPr>
            <a:cxnSpLocks noChangeAspect="1" noChangeShapeType="1"/>
            <a:stCxn id="236550" idx="3"/>
            <a:endCxn id="236551" idx="1"/>
          </p:cNvCxnSpPr>
          <p:nvPr/>
        </p:nvCxnSpPr>
        <p:spPr bwMode="auto">
          <a:xfrm flipV="1">
            <a:off x="3602038" y="2830513"/>
            <a:ext cx="825500" cy="1587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6553" name="Text Box 9">
            <a:extLst>
              <a:ext uri="{FF2B5EF4-FFF2-40B4-BE49-F238E27FC236}">
                <a16:creationId xmlns:a16="http://schemas.microsoft.com/office/drawing/2014/main" id="{D2ECD8F2-2152-4675-969A-7C302315A3B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340475" y="3757613"/>
            <a:ext cx="1501775" cy="314325"/>
          </a:xfrm>
          <a:prstGeom prst="rect">
            <a:avLst/>
          </a:prstGeom>
          <a:solidFill>
            <a:srgbClr val="00FF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/>
            <a:r>
              <a:rPr lang="pt-BR" altLang="pt-BR" sz="1400"/>
              <a:t>Filtração</a:t>
            </a:r>
          </a:p>
        </p:txBody>
      </p:sp>
      <p:cxnSp>
        <p:nvCxnSpPr>
          <p:cNvPr id="236554" name="AutoShape 10">
            <a:extLst>
              <a:ext uri="{FF2B5EF4-FFF2-40B4-BE49-F238E27FC236}">
                <a16:creationId xmlns:a16="http://schemas.microsoft.com/office/drawing/2014/main" id="{D22EEE9F-0DE7-441F-89CE-7ECC3CA44EBC}"/>
              </a:ext>
            </a:extLst>
          </p:cNvPr>
          <p:cNvCxnSpPr>
            <a:cxnSpLocks noChangeAspect="1" noChangeShapeType="1"/>
            <a:stCxn id="236549" idx="3"/>
            <a:endCxn id="236550" idx="1"/>
          </p:cNvCxnSpPr>
          <p:nvPr/>
        </p:nvCxnSpPr>
        <p:spPr bwMode="auto">
          <a:xfrm>
            <a:off x="1362075" y="2832100"/>
            <a:ext cx="977900" cy="0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6555" name="Text Box 11">
            <a:extLst>
              <a:ext uri="{FF2B5EF4-FFF2-40B4-BE49-F238E27FC236}">
                <a16:creationId xmlns:a16="http://schemas.microsoft.com/office/drawing/2014/main" id="{2E591863-8983-40AA-9014-06D332123D17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2416175" y="3754438"/>
            <a:ext cx="1363663" cy="323850"/>
          </a:xfrm>
          <a:prstGeom prst="rect">
            <a:avLst/>
          </a:prstGeom>
          <a:solidFill>
            <a:srgbClr val="00FFFF"/>
          </a:solidFill>
          <a:ln w="1905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/>
            <a:r>
              <a:rPr lang="pt-BR" altLang="pt-BR" sz="1400"/>
              <a:t>Equalização </a:t>
            </a:r>
          </a:p>
        </p:txBody>
      </p:sp>
      <p:sp>
        <p:nvSpPr>
          <p:cNvPr id="236556" name="Text Box 12">
            <a:extLst>
              <a:ext uri="{FF2B5EF4-FFF2-40B4-BE49-F238E27FC236}">
                <a16:creationId xmlns:a16="http://schemas.microsoft.com/office/drawing/2014/main" id="{93B127B0-3C92-4472-A075-4740FF4C0969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235825" y="5229225"/>
            <a:ext cx="1501775" cy="323850"/>
          </a:xfrm>
          <a:prstGeom prst="rect">
            <a:avLst/>
          </a:prstGeom>
          <a:solidFill>
            <a:srgbClr val="00FFFF"/>
          </a:solidFill>
          <a:ln w="1905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/>
            <a:r>
              <a:rPr lang="pt-BR" altLang="pt-BR" sz="1400"/>
              <a:t>Torta</a:t>
            </a:r>
          </a:p>
        </p:txBody>
      </p:sp>
      <p:cxnSp>
        <p:nvCxnSpPr>
          <p:cNvPr id="236557" name="AutoShape 13">
            <a:extLst>
              <a:ext uri="{FF2B5EF4-FFF2-40B4-BE49-F238E27FC236}">
                <a16:creationId xmlns:a16="http://schemas.microsoft.com/office/drawing/2014/main" id="{DD8BD780-C6F5-429E-AC20-2CF01EF4AEA7}"/>
              </a:ext>
            </a:extLst>
          </p:cNvPr>
          <p:cNvCxnSpPr>
            <a:cxnSpLocks noChangeAspect="1" noChangeShapeType="1"/>
            <a:stCxn id="236546" idx="3"/>
            <a:endCxn id="236556" idx="1"/>
          </p:cNvCxnSpPr>
          <p:nvPr/>
        </p:nvCxnSpPr>
        <p:spPr bwMode="auto">
          <a:xfrm flipV="1">
            <a:off x="5699125" y="5391150"/>
            <a:ext cx="1536700" cy="539750"/>
          </a:xfrm>
          <a:prstGeom prst="bentConnector3">
            <a:avLst>
              <a:gd name="adj1" fmla="val 50000"/>
            </a:avLst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6558" name="AutoShape 14">
            <a:extLst>
              <a:ext uri="{FF2B5EF4-FFF2-40B4-BE49-F238E27FC236}">
                <a16:creationId xmlns:a16="http://schemas.microsoft.com/office/drawing/2014/main" id="{BFF1551F-DBBC-4953-9B0B-D661E92A3809}"/>
              </a:ext>
            </a:extLst>
          </p:cNvPr>
          <p:cNvCxnSpPr>
            <a:cxnSpLocks noChangeAspect="1" noChangeShapeType="1"/>
            <a:stCxn id="236553" idx="2"/>
          </p:cNvCxnSpPr>
          <p:nvPr/>
        </p:nvCxnSpPr>
        <p:spPr bwMode="auto">
          <a:xfrm>
            <a:off x="7091363" y="4071938"/>
            <a:ext cx="3175" cy="992187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6559" name="Text Box 15">
            <a:extLst>
              <a:ext uri="{FF2B5EF4-FFF2-40B4-BE49-F238E27FC236}">
                <a16:creationId xmlns:a16="http://schemas.microsoft.com/office/drawing/2014/main" id="{D4591738-A688-4155-879B-E70538A515E6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238625" y="4905375"/>
            <a:ext cx="1485900" cy="323850"/>
          </a:xfrm>
          <a:prstGeom prst="rect">
            <a:avLst/>
          </a:prstGeom>
          <a:solidFill>
            <a:srgbClr val="00FFFF"/>
          </a:solidFill>
          <a:ln w="1905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/>
            <a:r>
              <a:rPr lang="pt-BR" altLang="pt-BR" sz="1400"/>
              <a:t>Adensamento </a:t>
            </a:r>
          </a:p>
        </p:txBody>
      </p:sp>
      <p:cxnSp>
        <p:nvCxnSpPr>
          <p:cNvPr id="236560" name="AutoShape 16">
            <a:extLst>
              <a:ext uri="{FF2B5EF4-FFF2-40B4-BE49-F238E27FC236}">
                <a16:creationId xmlns:a16="http://schemas.microsoft.com/office/drawing/2014/main" id="{1915838D-591E-408D-A05F-E1C97420D96D}"/>
              </a:ext>
            </a:extLst>
          </p:cNvPr>
          <p:cNvCxnSpPr>
            <a:cxnSpLocks noChangeAspect="1" noChangeShapeType="1"/>
            <a:stCxn id="236559" idx="2"/>
            <a:endCxn id="236546" idx="0"/>
          </p:cNvCxnSpPr>
          <p:nvPr/>
        </p:nvCxnSpPr>
        <p:spPr bwMode="auto">
          <a:xfrm>
            <a:off x="4981575" y="5229225"/>
            <a:ext cx="11113" cy="539750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6561" name="AutoShape 17">
            <a:extLst>
              <a:ext uri="{FF2B5EF4-FFF2-40B4-BE49-F238E27FC236}">
                <a16:creationId xmlns:a16="http://schemas.microsoft.com/office/drawing/2014/main" id="{41D8E07B-7505-4687-820E-1F88DA4D0E92}"/>
              </a:ext>
            </a:extLst>
          </p:cNvPr>
          <p:cNvCxnSpPr>
            <a:cxnSpLocks noChangeAspect="1" noChangeShapeType="1"/>
            <a:stCxn id="236555" idx="1"/>
          </p:cNvCxnSpPr>
          <p:nvPr/>
        </p:nvCxnSpPr>
        <p:spPr bwMode="auto">
          <a:xfrm rot="10800000">
            <a:off x="2039938" y="2889250"/>
            <a:ext cx="376237" cy="1027113"/>
          </a:xfrm>
          <a:prstGeom prst="bentConnector2">
            <a:avLst/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6562" name="Text Box 18">
            <a:extLst>
              <a:ext uri="{FF2B5EF4-FFF2-40B4-BE49-F238E27FC236}">
                <a16:creationId xmlns:a16="http://schemas.microsoft.com/office/drawing/2014/main" id="{7FB418A1-F667-4B4A-8D3C-BB62CF97C0BE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372225" y="2678113"/>
            <a:ext cx="1439863" cy="314325"/>
          </a:xfrm>
          <a:prstGeom prst="rect">
            <a:avLst/>
          </a:prstGeom>
          <a:solidFill>
            <a:srgbClr val="00FF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/>
            <a:r>
              <a:rPr lang="pt-BR" altLang="pt-BR" sz="1400"/>
              <a:t>Decantadores</a:t>
            </a:r>
          </a:p>
        </p:txBody>
      </p:sp>
      <p:cxnSp>
        <p:nvCxnSpPr>
          <p:cNvPr id="236563" name="AutoShape 19">
            <a:extLst>
              <a:ext uri="{FF2B5EF4-FFF2-40B4-BE49-F238E27FC236}">
                <a16:creationId xmlns:a16="http://schemas.microsoft.com/office/drawing/2014/main" id="{69538206-A21B-4D1C-8FFE-1743D3EB71DD}"/>
              </a:ext>
            </a:extLst>
          </p:cNvPr>
          <p:cNvCxnSpPr>
            <a:cxnSpLocks noChangeAspect="1" noChangeShapeType="1"/>
            <a:stCxn id="236551" idx="3"/>
            <a:endCxn id="236562" idx="1"/>
          </p:cNvCxnSpPr>
          <p:nvPr/>
        </p:nvCxnSpPr>
        <p:spPr bwMode="auto">
          <a:xfrm>
            <a:off x="5614988" y="2830513"/>
            <a:ext cx="757237" cy="4762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6564" name="AutoShape 20">
            <a:extLst>
              <a:ext uri="{FF2B5EF4-FFF2-40B4-BE49-F238E27FC236}">
                <a16:creationId xmlns:a16="http://schemas.microsoft.com/office/drawing/2014/main" id="{015D2F14-8254-4D9D-8877-394CB6C53CFC}"/>
              </a:ext>
            </a:extLst>
          </p:cNvPr>
          <p:cNvCxnSpPr>
            <a:cxnSpLocks noChangeShapeType="1"/>
            <a:stCxn id="236553" idx="1"/>
            <a:endCxn id="236555" idx="3"/>
          </p:cNvCxnSpPr>
          <p:nvPr/>
        </p:nvCxnSpPr>
        <p:spPr bwMode="auto">
          <a:xfrm rot="10800000" flipV="1">
            <a:off x="3779838" y="3914775"/>
            <a:ext cx="2560637" cy="1588"/>
          </a:xfrm>
          <a:prstGeom prst="bentConnector3">
            <a:avLst>
              <a:gd name="adj1" fmla="val 49968"/>
            </a:avLst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6565" name="AutoShape 21">
            <a:extLst>
              <a:ext uri="{FF2B5EF4-FFF2-40B4-BE49-F238E27FC236}">
                <a16:creationId xmlns:a16="http://schemas.microsoft.com/office/drawing/2014/main" id="{DF0066DE-DBC0-4AB1-9EC3-B21CA655D336}"/>
              </a:ext>
            </a:extLst>
          </p:cNvPr>
          <p:cNvCxnSpPr>
            <a:cxnSpLocks noChangeShapeType="1"/>
            <a:stCxn id="236562" idx="2"/>
            <a:endCxn id="236553" idx="0"/>
          </p:cNvCxnSpPr>
          <p:nvPr/>
        </p:nvCxnSpPr>
        <p:spPr bwMode="auto">
          <a:xfrm rot="5400000">
            <a:off x="6709569" y="3374232"/>
            <a:ext cx="765175" cy="1587"/>
          </a:xfrm>
          <a:prstGeom prst="bentConnector3">
            <a:avLst>
              <a:gd name="adj1" fmla="val 50000"/>
            </a:avLst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6566" name="AutoShape 22">
            <a:extLst>
              <a:ext uri="{FF2B5EF4-FFF2-40B4-BE49-F238E27FC236}">
                <a16:creationId xmlns:a16="http://schemas.microsoft.com/office/drawing/2014/main" id="{8699D9BF-6DBA-43AD-BFD1-8591FFA06A7C}"/>
              </a:ext>
            </a:extLst>
          </p:cNvPr>
          <p:cNvCxnSpPr>
            <a:cxnSpLocks noChangeShapeType="1"/>
            <a:stCxn id="236555" idx="2"/>
            <a:endCxn id="236559" idx="0"/>
          </p:cNvCxnSpPr>
          <p:nvPr/>
        </p:nvCxnSpPr>
        <p:spPr bwMode="auto">
          <a:xfrm rot="16200000" flipH="1">
            <a:off x="3626644" y="3550444"/>
            <a:ext cx="827087" cy="1882775"/>
          </a:xfrm>
          <a:prstGeom prst="bentConnector3">
            <a:avLst>
              <a:gd name="adj1" fmla="val 49903"/>
            </a:avLst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6567" name="AutoShape 23">
            <a:extLst>
              <a:ext uri="{FF2B5EF4-FFF2-40B4-BE49-F238E27FC236}">
                <a16:creationId xmlns:a16="http://schemas.microsoft.com/office/drawing/2014/main" id="{6100A902-9AA9-4AD3-B684-944A6757CCA1}"/>
              </a:ext>
            </a:extLst>
          </p:cNvPr>
          <p:cNvCxnSpPr>
            <a:cxnSpLocks noChangeShapeType="1"/>
            <a:stCxn id="236559" idx="1"/>
          </p:cNvCxnSpPr>
          <p:nvPr/>
        </p:nvCxnSpPr>
        <p:spPr bwMode="auto">
          <a:xfrm rot="10800000">
            <a:off x="1820863" y="2889250"/>
            <a:ext cx="2417762" cy="2178050"/>
          </a:xfrm>
          <a:prstGeom prst="bentConnector3">
            <a:avLst>
              <a:gd name="adj1" fmla="val 100394"/>
            </a:avLst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6568" name="AutoShape 24">
            <a:extLst>
              <a:ext uri="{FF2B5EF4-FFF2-40B4-BE49-F238E27FC236}">
                <a16:creationId xmlns:a16="http://schemas.microsoft.com/office/drawing/2014/main" id="{CA3C4176-49C3-433A-ABDC-3F9AE9568B3B}"/>
              </a:ext>
            </a:extLst>
          </p:cNvPr>
          <p:cNvCxnSpPr>
            <a:cxnSpLocks noChangeShapeType="1"/>
            <a:stCxn id="236546" idx="1"/>
          </p:cNvCxnSpPr>
          <p:nvPr/>
        </p:nvCxnSpPr>
        <p:spPr bwMode="auto">
          <a:xfrm rot="10800000">
            <a:off x="1604963" y="2889250"/>
            <a:ext cx="2679700" cy="3041650"/>
          </a:xfrm>
          <a:prstGeom prst="bentConnector2">
            <a:avLst/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6569" name="AutoShape 25">
            <a:extLst>
              <a:ext uri="{FF2B5EF4-FFF2-40B4-BE49-F238E27FC236}">
                <a16:creationId xmlns:a16="http://schemas.microsoft.com/office/drawing/2014/main" id="{08F4C513-760E-4938-8235-0890F6DD70C1}"/>
              </a:ext>
            </a:extLst>
          </p:cNvPr>
          <p:cNvCxnSpPr>
            <a:cxnSpLocks noChangeShapeType="1"/>
            <a:stCxn id="236562" idx="2"/>
            <a:endCxn id="236559" idx="0"/>
          </p:cNvCxnSpPr>
          <p:nvPr/>
        </p:nvCxnSpPr>
        <p:spPr bwMode="auto">
          <a:xfrm rot="5400000">
            <a:off x="5080794" y="2893219"/>
            <a:ext cx="1912937" cy="2111375"/>
          </a:xfrm>
          <a:prstGeom prst="bentConnector3">
            <a:avLst>
              <a:gd name="adj1" fmla="val 21657"/>
            </a:avLst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6578" name="Rectangle 34">
            <a:extLst>
              <a:ext uri="{FF2B5EF4-FFF2-40B4-BE49-F238E27FC236}">
                <a16:creationId xmlns:a16="http://schemas.microsoft.com/office/drawing/2014/main" id="{7A791E33-6E46-479E-9FF4-125930987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7625" y="3068638"/>
            <a:ext cx="12969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33.976,60 m</a:t>
            </a:r>
            <a:r>
              <a:rPr lang="pt-BR" altLang="pt-BR" sz="2000" baseline="30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3</a:t>
            </a:r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/d</a:t>
            </a:r>
          </a:p>
          <a:p>
            <a:pPr algn="ctr"/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1.106,29 kg/d</a:t>
            </a:r>
          </a:p>
        </p:txBody>
      </p:sp>
      <p:cxnSp>
        <p:nvCxnSpPr>
          <p:cNvPr id="236579" name="AutoShape 35">
            <a:extLst>
              <a:ext uri="{FF2B5EF4-FFF2-40B4-BE49-F238E27FC236}">
                <a16:creationId xmlns:a16="http://schemas.microsoft.com/office/drawing/2014/main" id="{48952F55-2026-4B08-9C73-1B95B1B5E232}"/>
              </a:ext>
            </a:extLst>
          </p:cNvPr>
          <p:cNvCxnSpPr>
            <a:cxnSpLocks noChangeShapeType="1"/>
            <a:stCxn id="236578" idx="1"/>
          </p:cNvCxnSpPr>
          <p:nvPr/>
        </p:nvCxnSpPr>
        <p:spPr bwMode="auto">
          <a:xfrm rot="10800000" flipV="1">
            <a:off x="7164388" y="3284538"/>
            <a:ext cx="503237" cy="144462"/>
          </a:xfrm>
          <a:prstGeom prst="bentConnector3">
            <a:avLst>
              <a:gd name="adj1" fmla="val 49843"/>
            </a:avLst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6580" name="Rectangle 36">
            <a:extLst>
              <a:ext uri="{FF2B5EF4-FFF2-40B4-BE49-F238E27FC236}">
                <a16:creationId xmlns:a16="http://schemas.microsoft.com/office/drawing/2014/main" id="{F5DA7233-4947-4507-93F7-E6E9D7A4ED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0713" y="3068638"/>
            <a:ext cx="1296987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2.489,16 m</a:t>
            </a:r>
            <a:r>
              <a:rPr lang="pt-BR" altLang="pt-BR" sz="2000" baseline="30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3</a:t>
            </a:r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/d</a:t>
            </a:r>
          </a:p>
          <a:p>
            <a:pPr algn="ctr"/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9.956,64 kg/d</a:t>
            </a:r>
          </a:p>
        </p:txBody>
      </p:sp>
      <p:cxnSp>
        <p:nvCxnSpPr>
          <p:cNvPr id="236581" name="AutoShape 37">
            <a:extLst>
              <a:ext uri="{FF2B5EF4-FFF2-40B4-BE49-F238E27FC236}">
                <a16:creationId xmlns:a16="http://schemas.microsoft.com/office/drawing/2014/main" id="{D9BE5760-92D3-497D-8E1B-E3879A3E8CB6}"/>
              </a:ext>
            </a:extLst>
          </p:cNvPr>
          <p:cNvCxnSpPr>
            <a:cxnSpLocks noChangeShapeType="1"/>
            <a:stCxn id="236580" idx="3"/>
          </p:cNvCxnSpPr>
          <p:nvPr/>
        </p:nvCxnSpPr>
        <p:spPr bwMode="auto">
          <a:xfrm>
            <a:off x="4457700" y="3284538"/>
            <a:ext cx="503238" cy="431800"/>
          </a:xfrm>
          <a:prstGeom prst="bentConnector3">
            <a:avLst>
              <a:gd name="adj1" fmla="val 49843"/>
            </a:avLst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6582" name="Rectangle 38">
            <a:extLst>
              <a:ext uri="{FF2B5EF4-FFF2-40B4-BE49-F238E27FC236}">
                <a16:creationId xmlns:a16="http://schemas.microsoft.com/office/drawing/2014/main" id="{7098C48C-1B76-4594-A84F-F3E40C4813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7625" y="4292600"/>
            <a:ext cx="12969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32.800,59 m</a:t>
            </a:r>
            <a:r>
              <a:rPr lang="pt-BR" altLang="pt-BR" sz="2000" baseline="30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3</a:t>
            </a:r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/d</a:t>
            </a:r>
          </a:p>
          <a:p>
            <a:pPr algn="ctr"/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0,0 kg/d</a:t>
            </a:r>
          </a:p>
        </p:txBody>
      </p:sp>
      <p:sp>
        <p:nvSpPr>
          <p:cNvPr id="236585" name="Rectangle 41">
            <a:extLst>
              <a:ext uri="{FF2B5EF4-FFF2-40B4-BE49-F238E27FC236}">
                <a16:creationId xmlns:a16="http://schemas.microsoft.com/office/drawing/2014/main" id="{D74A4AF2-B1E7-4CF5-8CE5-CE85E7BA4F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813" y="3429000"/>
            <a:ext cx="1296987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1.176,01 m</a:t>
            </a:r>
            <a:r>
              <a:rPr lang="pt-BR" altLang="pt-BR" sz="2000" baseline="30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3</a:t>
            </a:r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/d</a:t>
            </a:r>
          </a:p>
          <a:p>
            <a:pPr algn="ctr"/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1.106,29 kg/d</a:t>
            </a:r>
          </a:p>
        </p:txBody>
      </p:sp>
      <p:cxnSp>
        <p:nvCxnSpPr>
          <p:cNvPr id="236586" name="AutoShape 42">
            <a:extLst>
              <a:ext uri="{FF2B5EF4-FFF2-40B4-BE49-F238E27FC236}">
                <a16:creationId xmlns:a16="http://schemas.microsoft.com/office/drawing/2014/main" id="{1EBC648C-5535-472A-BBAC-6118DBB80A3F}"/>
              </a:ext>
            </a:extLst>
          </p:cNvPr>
          <p:cNvCxnSpPr>
            <a:cxnSpLocks noChangeShapeType="1"/>
            <a:stCxn id="236585" idx="3"/>
          </p:cNvCxnSpPr>
          <p:nvPr/>
        </p:nvCxnSpPr>
        <p:spPr bwMode="auto">
          <a:xfrm flipV="1">
            <a:off x="1447800" y="3213100"/>
            <a:ext cx="603250" cy="431800"/>
          </a:xfrm>
          <a:prstGeom prst="bentConnector3">
            <a:avLst>
              <a:gd name="adj1" fmla="val 40787"/>
            </a:avLst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6587" name="AutoShape 43">
            <a:extLst>
              <a:ext uri="{FF2B5EF4-FFF2-40B4-BE49-F238E27FC236}">
                <a16:creationId xmlns:a16="http://schemas.microsoft.com/office/drawing/2014/main" id="{FDAD0840-CAE0-4C14-93DE-FC1A3D9569DF}"/>
              </a:ext>
            </a:extLst>
          </p:cNvPr>
          <p:cNvCxnSpPr>
            <a:cxnSpLocks noChangeShapeType="1"/>
            <a:stCxn id="236582" idx="1"/>
          </p:cNvCxnSpPr>
          <p:nvPr/>
        </p:nvCxnSpPr>
        <p:spPr bwMode="auto">
          <a:xfrm rot="10800000">
            <a:off x="7164388" y="4508500"/>
            <a:ext cx="503237" cy="0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6598" name="AutoShape 54">
            <a:extLst>
              <a:ext uri="{FF2B5EF4-FFF2-40B4-BE49-F238E27FC236}">
                <a16:creationId xmlns:a16="http://schemas.microsoft.com/office/drawing/2014/main" id="{06D224BB-7D82-4DBE-ACAF-EB35FD407DB4}"/>
              </a:ext>
            </a:extLst>
          </p:cNvPr>
          <p:cNvCxnSpPr>
            <a:cxnSpLocks noChangeAspect="1" noChangeShapeType="1"/>
          </p:cNvCxnSpPr>
          <p:nvPr/>
        </p:nvCxnSpPr>
        <p:spPr bwMode="auto">
          <a:xfrm>
            <a:off x="5614988" y="2830513"/>
            <a:ext cx="757237" cy="4762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6599" name="Rectangle 55">
            <a:extLst>
              <a:ext uri="{FF2B5EF4-FFF2-40B4-BE49-F238E27FC236}">
                <a16:creationId xmlns:a16="http://schemas.microsoft.com/office/drawing/2014/main" id="{F82C55DF-52E5-4163-89B1-D6EEBC07FC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4525" y="1700213"/>
            <a:ext cx="12969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36.465,76 m</a:t>
            </a:r>
            <a:r>
              <a:rPr lang="pt-BR" altLang="pt-BR" sz="2000" baseline="30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3</a:t>
            </a:r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/d</a:t>
            </a:r>
          </a:p>
          <a:p>
            <a:pPr algn="ctr"/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11.062,94 kg/d</a:t>
            </a:r>
          </a:p>
        </p:txBody>
      </p:sp>
      <p:cxnSp>
        <p:nvCxnSpPr>
          <p:cNvPr id="236600" name="AutoShape 56">
            <a:extLst>
              <a:ext uri="{FF2B5EF4-FFF2-40B4-BE49-F238E27FC236}">
                <a16:creationId xmlns:a16="http://schemas.microsoft.com/office/drawing/2014/main" id="{591EE94D-B106-4ED9-9C07-B96025D9DADD}"/>
              </a:ext>
            </a:extLst>
          </p:cNvPr>
          <p:cNvCxnSpPr>
            <a:cxnSpLocks noChangeShapeType="1"/>
            <a:stCxn id="236599" idx="2"/>
          </p:cNvCxnSpPr>
          <p:nvPr/>
        </p:nvCxnSpPr>
        <p:spPr bwMode="auto">
          <a:xfrm rot="5400000">
            <a:off x="5868194" y="2275682"/>
            <a:ext cx="649287" cy="361950"/>
          </a:xfrm>
          <a:prstGeom prst="bentConnector3">
            <a:avLst>
              <a:gd name="adj1" fmla="val 49880"/>
            </a:avLst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6601" name="Rectangle 57">
            <a:extLst>
              <a:ext uri="{FF2B5EF4-FFF2-40B4-BE49-F238E27FC236}">
                <a16:creationId xmlns:a16="http://schemas.microsoft.com/office/drawing/2014/main" id="{1883D479-26C6-48F0-BA32-EB6F075ADA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700" y="4221163"/>
            <a:ext cx="12969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1.176,01 m</a:t>
            </a:r>
            <a:r>
              <a:rPr lang="pt-BR" altLang="pt-BR" sz="2000" baseline="30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3</a:t>
            </a:r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/d</a:t>
            </a:r>
          </a:p>
          <a:p>
            <a:pPr algn="ctr"/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1.106,29 kg/d</a:t>
            </a:r>
          </a:p>
        </p:txBody>
      </p:sp>
      <p:cxnSp>
        <p:nvCxnSpPr>
          <p:cNvPr id="236602" name="AutoShape 58">
            <a:extLst>
              <a:ext uri="{FF2B5EF4-FFF2-40B4-BE49-F238E27FC236}">
                <a16:creationId xmlns:a16="http://schemas.microsoft.com/office/drawing/2014/main" id="{4C86D94F-92CA-41CE-9BBE-DD9A86165445}"/>
              </a:ext>
            </a:extLst>
          </p:cNvPr>
          <p:cNvCxnSpPr>
            <a:cxnSpLocks noChangeShapeType="1"/>
            <a:stCxn id="236601" idx="0"/>
          </p:cNvCxnSpPr>
          <p:nvPr/>
        </p:nvCxnSpPr>
        <p:spPr bwMode="auto">
          <a:xfrm rot="5400000" flipH="1">
            <a:off x="5724525" y="4076700"/>
            <a:ext cx="287338" cy="1588"/>
          </a:xfrm>
          <a:prstGeom prst="bentConnector3">
            <a:avLst>
              <a:gd name="adj1" fmla="val 49722"/>
            </a:avLst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6603" name="Rectangle 59">
            <a:extLst>
              <a:ext uri="{FF2B5EF4-FFF2-40B4-BE49-F238E27FC236}">
                <a16:creationId xmlns:a16="http://schemas.microsoft.com/office/drawing/2014/main" id="{282D50DC-8689-461E-8FB2-774B8552AD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75" y="4481513"/>
            <a:ext cx="12969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0,0 m</a:t>
            </a:r>
            <a:r>
              <a:rPr lang="pt-BR" altLang="pt-BR" sz="2000" baseline="30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3</a:t>
            </a:r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/d</a:t>
            </a:r>
          </a:p>
          <a:p>
            <a:pPr algn="ctr"/>
            <a:r>
              <a:rPr lang="pt-BR" alt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0,0 kg/d</a:t>
            </a:r>
          </a:p>
        </p:txBody>
      </p:sp>
      <p:cxnSp>
        <p:nvCxnSpPr>
          <p:cNvPr id="236604" name="AutoShape 60">
            <a:extLst>
              <a:ext uri="{FF2B5EF4-FFF2-40B4-BE49-F238E27FC236}">
                <a16:creationId xmlns:a16="http://schemas.microsoft.com/office/drawing/2014/main" id="{05418F90-B7E1-4C36-9084-C1F572990555}"/>
              </a:ext>
            </a:extLst>
          </p:cNvPr>
          <p:cNvCxnSpPr>
            <a:cxnSpLocks noChangeShapeType="1"/>
            <a:stCxn id="236603" idx="0"/>
          </p:cNvCxnSpPr>
          <p:nvPr/>
        </p:nvCxnSpPr>
        <p:spPr bwMode="auto">
          <a:xfrm rot="16200000">
            <a:off x="2649537" y="4086226"/>
            <a:ext cx="188913" cy="601662"/>
          </a:xfrm>
          <a:prstGeom prst="bentConnector2">
            <a:avLst/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498" name="Picture 2">
            <a:extLst>
              <a:ext uri="{FF2B5EF4-FFF2-40B4-BE49-F238E27FC236}">
                <a16:creationId xmlns:a16="http://schemas.microsoft.com/office/drawing/2014/main" id="{9A2C9389-3157-42A6-9A0C-DFA8F2B2B0C6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4499" name="Rectangle 3">
            <a:extLst>
              <a:ext uri="{FF2B5EF4-FFF2-40B4-BE49-F238E27FC236}">
                <a16:creationId xmlns:a16="http://schemas.microsoft.com/office/drawing/2014/main" id="{B0E4AE5F-7C6E-46F4-844F-55C9EC4F18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25425"/>
            <a:ext cx="8229600" cy="1258888"/>
          </a:xfrm>
        </p:spPr>
        <p:txBody>
          <a:bodyPr/>
          <a:lstStyle/>
          <a:p>
            <a:r>
              <a:rPr lang="pt-BR" altLang="pt-BR" sz="4000"/>
              <a:t>CONCEPÇÃO DE SISTEMAS DE TRATAMENTO DE FASE SÓLIDA</a:t>
            </a:r>
          </a:p>
        </p:txBody>
      </p:sp>
      <p:sp>
        <p:nvSpPr>
          <p:cNvPr id="234500" name="Rectangle 4">
            <a:extLst>
              <a:ext uri="{FF2B5EF4-FFF2-40B4-BE49-F238E27FC236}">
                <a16:creationId xmlns:a16="http://schemas.microsoft.com/office/drawing/2014/main" id="{BBBE9000-A133-4A81-B3D4-DF347F6FAB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6875" y="1773238"/>
            <a:ext cx="8496300" cy="4608512"/>
          </a:xfrm>
        </p:spPr>
        <p:txBody>
          <a:bodyPr/>
          <a:lstStyle/>
          <a:p>
            <a:r>
              <a:rPr lang="pt-BR" altLang="pt-BR" b="1"/>
              <a:t>Decantadores primários e secundários</a:t>
            </a:r>
          </a:p>
          <a:p>
            <a:r>
              <a:rPr lang="pt-BR" altLang="pt-BR" b="1"/>
              <a:t>Concepção de sistemas de adensamento de lodos de ETAs e ETEs</a:t>
            </a:r>
          </a:p>
          <a:p>
            <a:r>
              <a:rPr lang="pt-BR" altLang="pt-BR" b="1"/>
              <a:t>Adensamento por gravidade</a:t>
            </a:r>
          </a:p>
          <a:p>
            <a:r>
              <a:rPr lang="pt-BR" altLang="pt-BR" b="1"/>
              <a:t>Adensamento mecânico</a:t>
            </a:r>
          </a:p>
          <a:p>
            <a:r>
              <a:rPr lang="pt-BR" altLang="pt-BR" b="1"/>
              <a:t>Adensamento por flotação por ar dissolvido</a:t>
            </a:r>
          </a:p>
          <a:p>
            <a:r>
              <a:rPr lang="pt-BR" altLang="pt-BR" b="1"/>
              <a:t>Comentários Finais</a:t>
            </a:r>
          </a:p>
          <a:p>
            <a:endParaRPr lang="pt-BR" altLang="pt-BR" b="1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570" name="Picture 2">
            <a:extLst>
              <a:ext uri="{FF2B5EF4-FFF2-40B4-BE49-F238E27FC236}">
                <a16:creationId xmlns:a16="http://schemas.microsoft.com/office/drawing/2014/main" id="{86967E88-BC9A-469A-9EC7-46A4D4072CCB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7571" name="Rectangle 3">
            <a:extLst>
              <a:ext uri="{FF2B5EF4-FFF2-40B4-BE49-F238E27FC236}">
                <a16:creationId xmlns:a16="http://schemas.microsoft.com/office/drawing/2014/main" id="{9E690BD0-6284-4136-8703-F2300F2E57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1625" y="228600"/>
            <a:ext cx="8540750" cy="1471613"/>
          </a:xfrm>
        </p:spPr>
        <p:txBody>
          <a:bodyPr/>
          <a:lstStyle/>
          <a:p>
            <a:r>
              <a:rPr lang="pt-BR" altLang="pt-BR" sz="4000"/>
              <a:t>DECANTADORES CONVENCIONAIS EM ETA’S E ETE’S</a:t>
            </a:r>
          </a:p>
        </p:txBody>
      </p:sp>
      <p:pic>
        <p:nvPicPr>
          <p:cNvPr id="237572" name="Picture 4" descr="Sedimentação">
            <a:extLst>
              <a:ext uri="{FF2B5EF4-FFF2-40B4-BE49-F238E27FC236}">
                <a16:creationId xmlns:a16="http://schemas.microsoft.com/office/drawing/2014/main" id="{00228635-1D5F-4DDF-B5DE-DB4EBA7D0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2351088"/>
            <a:ext cx="8355012" cy="407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594" name="Picture 2">
            <a:extLst>
              <a:ext uri="{FF2B5EF4-FFF2-40B4-BE49-F238E27FC236}">
                <a16:creationId xmlns:a16="http://schemas.microsoft.com/office/drawing/2014/main" id="{3F9E4D55-54E6-4392-AD6C-021610F2C258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8595" name="Rectangle 3">
            <a:extLst>
              <a:ext uri="{FF2B5EF4-FFF2-40B4-BE49-F238E27FC236}">
                <a16:creationId xmlns:a16="http://schemas.microsoft.com/office/drawing/2014/main" id="{FF25538C-457F-41E3-B67D-4A821D391C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1625" y="228600"/>
            <a:ext cx="8540750" cy="1471613"/>
          </a:xfrm>
        </p:spPr>
        <p:txBody>
          <a:bodyPr/>
          <a:lstStyle/>
          <a:p>
            <a:r>
              <a:rPr lang="pt-BR" altLang="pt-BR" sz="4000"/>
              <a:t>DECANTADORES CONVENCIONAIS EM ETA’S E ETE’S</a:t>
            </a:r>
          </a:p>
        </p:txBody>
      </p:sp>
      <p:pic>
        <p:nvPicPr>
          <p:cNvPr id="238596" name="Picture 4" descr="dech">
            <a:extLst>
              <a:ext uri="{FF2B5EF4-FFF2-40B4-BE49-F238E27FC236}">
                <a16:creationId xmlns:a16="http://schemas.microsoft.com/office/drawing/2014/main" id="{094EE321-41B4-461F-BD2F-D6C9E1159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088" y="2205038"/>
            <a:ext cx="7921625" cy="415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618" name="Picture 2" descr="Vista aéra ET A ABV">
            <a:extLst>
              <a:ext uri="{FF2B5EF4-FFF2-40B4-BE49-F238E27FC236}">
                <a16:creationId xmlns:a16="http://schemas.microsoft.com/office/drawing/2014/main" id="{96D955FE-2AED-4434-B458-D978FCFFB4FE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988" y="1773238"/>
            <a:ext cx="7056437" cy="4681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9619" name="Picture 3">
            <a:extLst>
              <a:ext uri="{FF2B5EF4-FFF2-40B4-BE49-F238E27FC236}">
                <a16:creationId xmlns:a16="http://schemas.microsoft.com/office/drawing/2014/main" id="{B45FD79D-8107-4115-849F-5D5A54AB15F9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9620" name="Rectangle 4">
            <a:extLst>
              <a:ext uri="{FF2B5EF4-FFF2-40B4-BE49-F238E27FC236}">
                <a16:creationId xmlns:a16="http://schemas.microsoft.com/office/drawing/2014/main" id="{2D4FE476-37A7-42BD-A882-3A3542A661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z="4000"/>
              <a:t>DECANTADORES CONVENCIONAIS</a:t>
            </a:r>
            <a:br>
              <a:rPr lang="pt-BR" altLang="pt-BR" sz="4000"/>
            </a:br>
            <a:r>
              <a:rPr lang="pt-BR" altLang="pt-BR" sz="4000"/>
              <a:t>ETA ALTO DA BOA VISTA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690" name="Picture 2" descr="Decantador  - Cheio">
            <a:extLst>
              <a:ext uri="{FF2B5EF4-FFF2-40B4-BE49-F238E27FC236}">
                <a16:creationId xmlns:a16="http://schemas.microsoft.com/office/drawing/2014/main" id="{E19F7297-E1A3-4928-AEED-F3BA18EC31C1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988" y="1844675"/>
            <a:ext cx="7129462" cy="482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2691" name="Picture 3">
            <a:extLst>
              <a:ext uri="{FF2B5EF4-FFF2-40B4-BE49-F238E27FC236}">
                <a16:creationId xmlns:a16="http://schemas.microsoft.com/office/drawing/2014/main" id="{32227E1A-89A5-4069-9D41-EB40DBA0B49E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2692" name="Rectangle 4">
            <a:extLst>
              <a:ext uri="{FF2B5EF4-FFF2-40B4-BE49-F238E27FC236}">
                <a16:creationId xmlns:a16="http://schemas.microsoft.com/office/drawing/2014/main" id="{3321BA7A-5E89-4BF8-80D4-28AA25FB51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z="4000"/>
              <a:t>DECANTADORES CONVENCIONAIS</a:t>
            </a:r>
            <a:br>
              <a:rPr lang="pt-BR" altLang="pt-BR" sz="4000"/>
            </a:br>
            <a:r>
              <a:rPr lang="pt-BR" altLang="pt-BR" sz="4000"/>
              <a:t>ETA ALTO DA BOA VISTA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642" name="Picture 2" descr="Decantador Limpo">
            <a:extLst>
              <a:ext uri="{FF2B5EF4-FFF2-40B4-BE49-F238E27FC236}">
                <a16:creationId xmlns:a16="http://schemas.microsoft.com/office/drawing/2014/main" id="{A4EC642F-A197-417D-8E42-BD08EED7B638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988" y="1773238"/>
            <a:ext cx="6913562" cy="467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0643" name="Picture 3">
            <a:extLst>
              <a:ext uri="{FF2B5EF4-FFF2-40B4-BE49-F238E27FC236}">
                <a16:creationId xmlns:a16="http://schemas.microsoft.com/office/drawing/2014/main" id="{DA53A7F1-C92F-449F-B11E-2355D5E50CC1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0644" name="Rectangle 4">
            <a:extLst>
              <a:ext uri="{FF2B5EF4-FFF2-40B4-BE49-F238E27FC236}">
                <a16:creationId xmlns:a16="http://schemas.microsoft.com/office/drawing/2014/main" id="{75082905-3AA6-43A8-BDA5-BB3A621822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z="4000"/>
              <a:t>DECANTADORES CONVENCIONAIS</a:t>
            </a:r>
            <a:br>
              <a:rPr lang="pt-BR" altLang="pt-BR" sz="4000"/>
            </a:br>
            <a:r>
              <a:rPr lang="pt-BR" altLang="pt-BR" sz="4000"/>
              <a:t>ETA ALTO DA BOA VISTA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814" name="Picture 6" descr="Decantador Limpo">
            <a:extLst>
              <a:ext uri="{FF2B5EF4-FFF2-40B4-BE49-F238E27FC236}">
                <a16:creationId xmlns:a16="http://schemas.microsoft.com/office/drawing/2014/main" id="{001F21AB-2B03-4066-92B6-3EA9A1E5A9C3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938" y="3068638"/>
            <a:ext cx="5399087" cy="359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5813" name="Picture 5" descr="Decantador - Area de escoamento do lodo">
            <a:extLst>
              <a:ext uri="{FF2B5EF4-FFF2-40B4-BE49-F238E27FC236}">
                <a16:creationId xmlns:a16="http://schemas.microsoft.com/office/drawing/2014/main" id="{59681AD6-71C5-4A02-843B-7C6C00279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844675"/>
            <a:ext cx="4797425" cy="359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5811" name="Picture 3">
            <a:extLst>
              <a:ext uri="{FF2B5EF4-FFF2-40B4-BE49-F238E27FC236}">
                <a16:creationId xmlns:a16="http://schemas.microsoft.com/office/drawing/2014/main" id="{D3D9B6E7-4603-493E-A7FC-7B2D2FD10FF3}"/>
              </a:ext>
            </a:extLst>
          </p:cNvPr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5812" name="Rectangle 4">
            <a:extLst>
              <a:ext uri="{FF2B5EF4-FFF2-40B4-BE49-F238E27FC236}">
                <a16:creationId xmlns:a16="http://schemas.microsoft.com/office/drawing/2014/main" id="{BDD4956E-5BAA-4543-AAF6-B193B76073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8229600" cy="1371600"/>
          </a:xfrm>
        </p:spPr>
        <p:txBody>
          <a:bodyPr/>
          <a:lstStyle/>
          <a:p>
            <a:r>
              <a:rPr lang="pt-BR" altLang="pt-BR" sz="4000"/>
              <a:t>DECANTADORES CONVENCIONAIS</a:t>
            </a:r>
            <a:br>
              <a:rPr lang="pt-BR" altLang="pt-BR" sz="4000"/>
            </a:br>
            <a:r>
              <a:rPr lang="pt-BR" altLang="pt-BR" sz="4000"/>
              <a:t>ETA ALTO DA BOA VISTA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838" name="Picture 6" descr="Decantador - lavagem com mangueira">
            <a:extLst>
              <a:ext uri="{FF2B5EF4-FFF2-40B4-BE49-F238E27FC236}">
                <a16:creationId xmlns:a16="http://schemas.microsoft.com/office/drawing/2014/main" id="{628ABACF-23F8-4FE8-8A34-5BBF36D39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1916113"/>
            <a:ext cx="4797425" cy="359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6835" name="Picture 3">
            <a:extLst>
              <a:ext uri="{FF2B5EF4-FFF2-40B4-BE49-F238E27FC236}">
                <a16:creationId xmlns:a16="http://schemas.microsoft.com/office/drawing/2014/main" id="{7FD26416-EBF5-415A-8F10-BE7DB26FAA83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6836" name="Rectangle 4">
            <a:extLst>
              <a:ext uri="{FF2B5EF4-FFF2-40B4-BE49-F238E27FC236}">
                <a16:creationId xmlns:a16="http://schemas.microsoft.com/office/drawing/2014/main" id="{65A67934-F71E-4BAC-A19B-7C42A0875C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z="4000"/>
              <a:t>DECANTADORES CONVENCIONAIS</a:t>
            </a:r>
            <a:br>
              <a:rPr lang="pt-BR" altLang="pt-BR" sz="4000"/>
            </a:br>
            <a:r>
              <a:rPr lang="pt-BR" altLang="pt-BR" sz="4000"/>
              <a:t>ETA ALTO DA BOA VISTA</a:t>
            </a:r>
          </a:p>
        </p:txBody>
      </p:sp>
      <p:pic>
        <p:nvPicPr>
          <p:cNvPr id="376839" name="Picture 7" descr="Decantador_ fundo">
            <a:extLst>
              <a:ext uri="{FF2B5EF4-FFF2-40B4-BE49-F238E27FC236}">
                <a16:creationId xmlns:a16="http://schemas.microsoft.com/office/drawing/2014/main" id="{E7CE5CDA-543C-42F3-AC85-D48D3BDE4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6575" y="3068638"/>
            <a:ext cx="4797425" cy="359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66" name="Picture 2" descr="Decantador">
            <a:extLst>
              <a:ext uri="{FF2B5EF4-FFF2-40B4-BE49-F238E27FC236}">
                <a16:creationId xmlns:a16="http://schemas.microsoft.com/office/drawing/2014/main" id="{16BB1010-11A0-4C98-8F51-B1803C8C8F49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550" y="1844675"/>
            <a:ext cx="7058025" cy="460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1667" name="Picture 3">
            <a:extLst>
              <a:ext uri="{FF2B5EF4-FFF2-40B4-BE49-F238E27FC236}">
                <a16:creationId xmlns:a16="http://schemas.microsoft.com/office/drawing/2014/main" id="{B398815D-27CE-429B-9FBD-967440662368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1668" name="Rectangle 4">
            <a:extLst>
              <a:ext uri="{FF2B5EF4-FFF2-40B4-BE49-F238E27FC236}">
                <a16:creationId xmlns:a16="http://schemas.microsoft.com/office/drawing/2014/main" id="{4CA81237-C497-46B0-BB13-3C46B9D70A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z="4000"/>
              <a:t>DECANTADORES CONVENCIONAIS</a:t>
            </a:r>
            <a:br>
              <a:rPr lang="pt-BR" altLang="pt-BR" sz="4000"/>
            </a:br>
            <a:r>
              <a:rPr lang="pt-BR" altLang="pt-BR" sz="4000"/>
              <a:t>ETA ALTO DA BOA VISTA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861" name="Picture 5" descr="DAE Jundiaí - Vista Geral - Decantadores">
            <a:extLst>
              <a:ext uri="{FF2B5EF4-FFF2-40B4-BE49-F238E27FC236}">
                <a16:creationId xmlns:a16="http://schemas.microsoft.com/office/drawing/2014/main" id="{682C45F1-A9A1-4323-8CD7-149D5B695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450" y="1773238"/>
            <a:ext cx="7010400" cy="469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7859" name="Picture 3">
            <a:extLst>
              <a:ext uri="{FF2B5EF4-FFF2-40B4-BE49-F238E27FC236}">
                <a16:creationId xmlns:a16="http://schemas.microsoft.com/office/drawing/2014/main" id="{CCB69CD2-6C7E-44F3-988B-F647030471D0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7860" name="Rectangle 4">
            <a:extLst>
              <a:ext uri="{FF2B5EF4-FFF2-40B4-BE49-F238E27FC236}">
                <a16:creationId xmlns:a16="http://schemas.microsoft.com/office/drawing/2014/main" id="{875581E9-63AA-4A90-B2E1-019FDA877F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8229600" cy="1371600"/>
          </a:xfrm>
        </p:spPr>
        <p:txBody>
          <a:bodyPr/>
          <a:lstStyle/>
          <a:p>
            <a:r>
              <a:rPr lang="pt-BR" altLang="pt-BR" sz="4000"/>
              <a:t>DECANTADORES CONVENCIONAIS</a:t>
            </a:r>
            <a:br>
              <a:rPr lang="pt-BR" altLang="pt-BR" sz="4000"/>
            </a:br>
            <a:r>
              <a:rPr lang="pt-BR" altLang="pt-BR" sz="4000"/>
              <a:t>ETA ANHANGABAÚ – DAE JUNDIAÍ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84" name="Picture 4" descr="DAE Jundiaí - Decantador">
            <a:extLst>
              <a:ext uri="{FF2B5EF4-FFF2-40B4-BE49-F238E27FC236}">
                <a16:creationId xmlns:a16="http://schemas.microsoft.com/office/drawing/2014/main" id="{36A7D122-AC90-498D-9C79-1AA70446E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1844675"/>
            <a:ext cx="4837112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882" name="Picture 2">
            <a:extLst>
              <a:ext uri="{FF2B5EF4-FFF2-40B4-BE49-F238E27FC236}">
                <a16:creationId xmlns:a16="http://schemas.microsoft.com/office/drawing/2014/main" id="{EFAD68C5-879F-471D-BA7E-6F5FF0A61127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883" name="Rectangle 3">
            <a:extLst>
              <a:ext uri="{FF2B5EF4-FFF2-40B4-BE49-F238E27FC236}">
                <a16:creationId xmlns:a16="http://schemas.microsoft.com/office/drawing/2014/main" id="{E0AD2E35-FD50-4DE2-997D-0085DBA3F1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8229600" cy="1371600"/>
          </a:xfrm>
        </p:spPr>
        <p:txBody>
          <a:bodyPr/>
          <a:lstStyle/>
          <a:p>
            <a:r>
              <a:rPr lang="pt-BR" altLang="pt-BR" sz="4000"/>
              <a:t>DECANTADORES CONVENCIONAIS</a:t>
            </a:r>
            <a:br>
              <a:rPr lang="pt-BR" altLang="pt-BR" sz="4000"/>
            </a:br>
            <a:r>
              <a:rPr lang="pt-BR" altLang="pt-BR" sz="4000"/>
              <a:t>ETA ANHANGABAÚ – DAE JUNDIAÍ</a:t>
            </a:r>
          </a:p>
        </p:txBody>
      </p:sp>
      <p:pic>
        <p:nvPicPr>
          <p:cNvPr id="378885" name="Picture 5" descr="DAE Jundiaí - Decantador 1">
            <a:extLst>
              <a:ext uri="{FF2B5EF4-FFF2-40B4-BE49-F238E27FC236}">
                <a16:creationId xmlns:a16="http://schemas.microsoft.com/office/drawing/2014/main" id="{1DB10546-72CB-4412-B152-55938E7FA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175" y="3357563"/>
            <a:ext cx="4837113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50" name="Text Box 18">
            <a:extLst>
              <a:ext uri="{FF2B5EF4-FFF2-40B4-BE49-F238E27FC236}">
                <a16:creationId xmlns:a16="http://schemas.microsoft.com/office/drawing/2014/main" id="{E3CD5D00-D2D6-40F4-9A5D-37DB87A98A2F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284663" y="5516563"/>
            <a:ext cx="1414462" cy="323850"/>
          </a:xfrm>
          <a:prstGeom prst="rect">
            <a:avLst/>
          </a:prstGeom>
          <a:solidFill>
            <a:srgbClr val="00FFFF"/>
          </a:solidFill>
          <a:ln w="1905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/>
            <a:r>
              <a:rPr lang="pt-BR" altLang="pt-BR" sz="1400"/>
              <a:t>Desidratação </a:t>
            </a:r>
          </a:p>
        </p:txBody>
      </p:sp>
      <p:pic>
        <p:nvPicPr>
          <p:cNvPr id="120841" name="Picture 9">
            <a:extLst>
              <a:ext uri="{FF2B5EF4-FFF2-40B4-BE49-F238E27FC236}">
                <a16:creationId xmlns:a16="http://schemas.microsoft.com/office/drawing/2014/main" id="{2CD058B7-BAA7-419B-88F6-DCC62DB8B52B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0842" name="Rectangle 10">
            <a:extLst>
              <a:ext uri="{FF2B5EF4-FFF2-40B4-BE49-F238E27FC236}">
                <a16:creationId xmlns:a16="http://schemas.microsoft.com/office/drawing/2014/main" id="{2E4CCEE8-ADBF-441A-AA94-A739AE62B4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2413" y="377825"/>
            <a:ext cx="8496300" cy="1106488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Ctr="1"/>
          <a:lstStyle/>
          <a:p>
            <a:r>
              <a:rPr lang="pt-BR" altLang="pt-BR" sz="4000"/>
              <a:t>ADENSAMENTO DE LODOS DE ETAs</a:t>
            </a:r>
          </a:p>
        </p:txBody>
      </p:sp>
      <p:sp>
        <p:nvSpPr>
          <p:cNvPr id="120834" name="Text Box 2">
            <a:extLst>
              <a:ext uri="{FF2B5EF4-FFF2-40B4-BE49-F238E27FC236}">
                <a16:creationId xmlns:a16="http://schemas.microsoft.com/office/drawing/2014/main" id="{E9EEDEAD-6E93-414E-8345-48AF09AD0D85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211138" y="2422525"/>
            <a:ext cx="1150937" cy="314325"/>
          </a:xfrm>
          <a:prstGeom prst="rect">
            <a:avLst/>
          </a:prstGeom>
          <a:solidFill>
            <a:srgbClr val="00FF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/>
            <a:r>
              <a:rPr lang="pt-BR" altLang="pt-BR" sz="1400"/>
              <a:t>Manancial</a:t>
            </a:r>
          </a:p>
        </p:txBody>
      </p:sp>
      <p:sp>
        <p:nvSpPr>
          <p:cNvPr id="120835" name="Text Box 3">
            <a:extLst>
              <a:ext uri="{FF2B5EF4-FFF2-40B4-BE49-F238E27FC236}">
                <a16:creationId xmlns:a16="http://schemas.microsoft.com/office/drawing/2014/main" id="{9C464EC7-6730-494F-8636-0DED5ED141B8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2339975" y="2422525"/>
            <a:ext cx="1262063" cy="314325"/>
          </a:xfrm>
          <a:prstGeom prst="rect">
            <a:avLst/>
          </a:prstGeom>
          <a:solidFill>
            <a:srgbClr val="00FF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/>
            <a:r>
              <a:rPr lang="pt-BR" altLang="pt-BR" sz="1400"/>
              <a:t>Coagulação</a:t>
            </a:r>
          </a:p>
        </p:txBody>
      </p:sp>
      <p:sp>
        <p:nvSpPr>
          <p:cNvPr id="120836" name="Text Box 4">
            <a:extLst>
              <a:ext uri="{FF2B5EF4-FFF2-40B4-BE49-F238E27FC236}">
                <a16:creationId xmlns:a16="http://schemas.microsoft.com/office/drawing/2014/main" id="{75F4897E-7F30-4370-A21E-B9B67076CDC9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427538" y="2420938"/>
            <a:ext cx="1187450" cy="314325"/>
          </a:xfrm>
          <a:prstGeom prst="rect">
            <a:avLst/>
          </a:prstGeom>
          <a:solidFill>
            <a:srgbClr val="00FF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/>
            <a:r>
              <a:rPr lang="pt-BR" altLang="pt-BR" sz="1400"/>
              <a:t>Floculação</a:t>
            </a:r>
          </a:p>
        </p:txBody>
      </p:sp>
      <p:cxnSp>
        <p:nvCxnSpPr>
          <p:cNvPr id="120837" name="AutoShape 5">
            <a:extLst>
              <a:ext uri="{FF2B5EF4-FFF2-40B4-BE49-F238E27FC236}">
                <a16:creationId xmlns:a16="http://schemas.microsoft.com/office/drawing/2014/main" id="{5F42824F-5B1B-4658-990D-7ED30A820FEE}"/>
              </a:ext>
            </a:extLst>
          </p:cNvPr>
          <p:cNvCxnSpPr>
            <a:cxnSpLocks noChangeAspect="1" noChangeShapeType="1"/>
            <a:stCxn id="120835" idx="3"/>
            <a:endCxn id="120836" idx="1"/>
          </p:cNvCxnSpPr>
          <p:nvPr/>
        </p:nvCxnSpPr>
        <p:spPr bwMode="auto">
          <a:xfrm flipV="1">
            <a:off x="3602038" y="2578100"/>
            <a:ext cx="825500" cy="1588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0838" name="Text Box 6">
            <a:extLst>
              <a:ext uri="{FF2B5EF4-FFF2-40B4-BE49-F238E27FC236}">
                <a16:creationId xmlns:a16="http://schemas.microsoft.com/office/drawing/2014/main" id="{35C5668B-29C3-4A5D-A52B-D89D78818965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340475" y="3505200"/>
            <a:ext cx="1501775" cy="314325"/>
          </a:xfrm>
          <a:prstGeom prst="rect">
            <a:avLst/>
          </a:prstGeom>
          <a:solidFill>
            <a:srgbClr val="00FF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/>
            <a:r>
              <a:rPr lang="pt-BR" altLang="pt-BR" sz="1400"/>
              <a:t>Filtração</a:t>
            </a:r>
          </a:p>
        </p:txBody>
      </p:sp>
      <p:cxnSp>
        <p:nvCxnSpPr>
          <p:cNvPr id="120840" name="AutoShape 8">
            <a:extLst>
              <a:ext uri="{FF2B5EF4-FFF2-40B4-BE49-F238E27FC236}">
                <a16:creationId xmlns:a16="http://schemas.microsoft.com/office/drawing/2014/main" id="{FDDD3D4C-9C1F-407C-8D64-91AB73F21B60}"/>
              </a:ext>
            </a:extLst>
          </p:cNvPr>
          <p:cNvCxnSpPr>
            <a:cxnSpLocks noChangeAspect="1" noChangeShapeType="1"/>
            <a:stCxn id="120834" idx="3"/>
            <a:endCxn id="120835" idx="1"/>
          </p:cNvCxnSpPr>
          <p:nvPr/>
        </p:nvCxnSpPr>
        <p:spPr bwMode="auto">
          <a:xfrm>
            <a:off x="1362075" y="2579688"/>
            <a:ext cx="977900" cy="0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0843" name="Text Box 11">
            <a:extLst>
              <a:ext uri="{FF2B5EF4-FFF2-40B4-BE49-F238E27FC236}">
                <a16:creationId xmlns:a16="http://schemas.microsoft.com/office/drawing/2014/main" id="{8B7D62E0-3A7F-4547-BBA6-E2DE68757B92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2416175" y="3502025"/>
            <a:ext cx="1363663" cy="323850"/>
          </a:xfrm>
          <a:prstGeom prst="rect">
            <a:avLst/>
          </a:prstGeom>
          <a:solidFill>
            <a:srgbClr val="00FFFF"/>
          </a:solidFill>
          <a:ln w="1905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/>
            <a:r>
              <a:rPr lang="pt-BR" altLang="pt-BR" sz="1400"/>
              <a:t>Equalização </a:t>
            </a:r>
          </a:p>
        </p:txBody>
      </p:sp>
      <p:sp>
        <p:nvSpPr>
          <p:cNvPr id="120844" name="Text Box 12">
            <a:extLst>
              <a:ext uri="{FF2B5EF4-FFF2-40B4-BE49-F238E27FC236}">
                <a16:creationId xmlns:a16="http://schemas.microsoft.com/office/drawing/2014/main" id="{3D87AFBD-08B5-417D-BD53-98EB5F641FBD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948488" y="5516563"/>
            <a:ext cx="1501775" cy="323850"/>
          </a:xfrm>
          <a:prstGeom prst="rect">
            <a:avLst/>
          </a:prstGeom>
          <a:solidFill>
            <a:srgbClr val="00FFFF"/>
          </a:solidFill>
          <a:ln w="1905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/>
            <a:r>
              <a:rPr lang="pt-BR" altLang="pt-BR" sz="1400"/>
              <a:t>Torta</a:t>
            </a:r>
          </a:p>
        </p:txBody>
      </p:sp>
      <p:cxnSp>
        <p:nvCxnSpPr>
          <p:cNvPr id="120845" name="AutoShape 13">
            <a:extLst>
              <a:ext uri="{FF2B5EF4-FFF2-40B4-BE49-F238E27FC236}">
                <a16:creationId xmlns:a16="http://schemas.microsoft.com/office/drawing/2014/main" id="{7B8B58CD-2EC9-41DF-BB4A-2010BD44A5B8}"/>
              </a:ext>
            </a:extLst>
          </p:cNvPr>
          <p:cNvCxnSpPr>
            <a:cxnSpLocks noChangeAspect="1" noChangeShapeType="1"/>
            <a:stCxn id="120850" idx="3"/>
            <a:endCxn id="120844" idx="1"/>
          </p:cNvCxnSpPr>
          <p:nvPr/>
        </p:nvCxnSpPr>
        <p:spPr bwMode="auto">
          <a:xfrm>
            <a:off x="5699125" y="5678488"/>
            <a:ext cx="1249363" cy="0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0848" name="AutoShape 16">
            <a:extLst>
              <a:ext uri="{FF2B5EF4-FFF2-40B4-BE49-F238E27FC236}">
                <a16:creationId xmlns:a16="http://schemas.microsoft.com/office/drawing/2014/main" id="{CD743C46-2C15-456A-9D26-8B01DD9DF713}"/>
              </a:ext>
            </a:extLst>
          </p:cNvPr>
          <p:cNvCxnSpPr>
            <a:cxnSpLocks noChangeAspect="1" noChangeShapeType="1"/>
            <a:stCxn id="120838" idx="2"/>
          </p:cNvCxnSpPr>
          <p:nvPr/>
        </p:nvCxnSpPr>
        <p:spPr bwMode="auto">
          <a:xfrm>
            <a:off x="7091363" y="3819525"/>
            <a:ext cx="3175" cy="992188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0849" name="Text Box 17">
            <a:extLst>
              <a:ext uri="{FF2B5EF4-FFF2-40B4-BE49-F238E27FC236}">
                <a16:creationId xmlns:a16="http://schemas.microsoft.com/office/drawing/2014/main" id="{41A9A72F-BBFC-4A39-994D-EF084DCC736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238625" y="4652963"/>
            <a:ext cx="1485900" cy="323850"/>
          </a:xfrm>
          <a:prstGeom prst="rect">
            <a:avLst/>
          </a:prstGeom>
          <a:solidFill>
            <a:srgbClr val="00FFFF"/>
          </a:solidFill>
          <a:ln w="1905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/>
            <a:r>
              <a:rPr lang="pt-BR" altLang="pt-BR" sz="1400"/>
              <a:t>Adensamento </a:t>
            </a:r>
          </a:p>
        </p:txBody>
      </p:sp>
      <p:cxnSp>
        <p:nvCxnSpPr>
          <p:cNvPr id="120852" name="AutoShape 20">
            <a:extLst>
              <a:ext uri="{FF2B5EF4-FFF2-40B4-BE49-F238E27FC236}">
                <a16:creationId xmlns:a16="http://schemas.microsoft.com/office/drawing/2014/main" id="{78EEE137-FFCE-476B-932F-3FFBE50B3862}"/>
              </a:ext>
            </a:extLst>
          </p:cNvPr>
          <p:cNvCxnSpPr>
            <a:cxnSpLocks noChangeAspect="1" noChangeShapeType="1"/>
            <a:stCxn id="120849" idx="2"/>
            <a:endCxn id="120850" idx="0"/>
          </p:cNvCxnSpPr>
          <p:nvPr/>
        </p:nvCxnSpPr>
        <p:spPr bwMode="auto">
          <a:xfrm>
            <a:off x="4981575" y="4976813"/>
            <a:ext cx="11113" cy="539750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0853" name="AutoShape 21">
            <a:extLst>
              <a:ext uri="{FF2B5EF4-FFF2-40B4-BE49-F238E27FC236}">
                <a16:creationId xmlns:a16="http://schemas.microsoft.com/office/drawing/2014/main" id="{11CA82A4-607B-4164-975D-530A889A489E}"/>
              </a:ext>
            </a:extLst>
          </p:cNvPr>
          <p:cNvCxnSpPr>
            <a:cxnSpLocks noChangeAspect="1" noChangeShapeType="1"/>
            <a:stCxn id="120843" idx="1"/>
          </p:cNvCxnSpPr>
          <p:nvPr/>
        </p:nvCxnSpPr>
        <p:spPr bwMode="auto">
          <a:xfrm rot="10800000">
            <a:off x="2039938" y="2636838"/>
            <a:ext cx="376237" cy="1027112"/>
          </a:xfrm>
          <a:prstGeom prst="bentConnector2">
            <a:avLst/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0857" name="Text Box 25">
            <a:extLst>
              <a:ext uri="{FF2B5EF4-FFF2-40B4-BE49-F238E27FC236}">
                <a16:creationId xmlns:a16="http://schemas.microsoft.com/office/drawing/2014/main" id="{078CD714-356C-458C-AB34-216864572477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372225" y="2425700"/>
            <a:ext cx="1439863" cy="314325"/>
          </a:xfrm>
          <a:prstGeom prst="rect">
            <a:avLst/>
          </a:prstGeom>
          <a:solidFill>
            <a:srgbClr val="00FF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/>
            <a:r>
              <a:rPr lang="pt-BR" altLang="pt-BR" sz="1400"/>
              <a:t>Decantadores</a:t>
            </a:r>
          </a:p>
        </p:txBody>
      </p:sp>
      <p:cxnSp>
        <p:nvCxnSpPr>
          <p:cNvPr id="120858" name="AutoShape 26">
            <a:extLst>
              <a:ext uri="{FF2B5EF4-FFF2-40B4-BE49-F238E27FC236}">
                <a16:creationId xmlns:a16="http://schemas.microsoft.com/office/drawing/2014/main" id="{DC9ECDDE-FDDC-460C-8DEA-62E3C450DEF5}"/>
              </a:ext>
            </a:extLst>
          </p:cNvPr>
          <p:cNvCxnSpPr>
            <a:cxnSpLocks noChangeAspect="1" noChangeShapeType="1"/>
            <a:stCxn id="120836" idx="3"/>
            <a:endCxn id="120857" idx="1"/>
          </p:cNvCxnSpPr>
          <p:nvPr/>
        </p:nvCxnSpPr>
        <p:spPr bwMode="auto">
          <a:xfrm>
            <a:off x="5614988" y="2578100"/>
            <a:ext cx="757237" cy="4763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0860" name="AutoShape 28">
            <a:extLst>
              <a:ext uri="{FF2B5EF4-FFF2-40B4-BE49-F238E27FC236}">
                <a16:creationId xmlns:a16="http://schemas.microsoft.com/office/drawing/2014/main" id="{C8C77A92-755C-4CF3-A496-C7E0DC754812}"/>
              </a:ext>
            </a:extLst>
          </p:cNvPr>
          <p:cNvCxnSpPr>
            <a:cxnSpLocks noChangeShapeType="1"/>
            <a:stCxn id="120838" idx="1"/>
            <a:endCxn id="120843" idx="3"/>
          </p:cNvCxnSpPr>
          <p:nvPr/>
        </p:nvCxnSpPr>
        <p:spPr bwMode="auto">
          <a:xfrm rot="10800000" flipV="1">
            <a:off x="3779838" y="3662363"/>
            <a:ext cx="2560637" cy="1587"/>
          </a:xfrm>
          <a:prstGeom prst="bentConnector3">
            <a:avLst>
              <a:gd name="adj1" fmla="val 49968"/>
            </a:avLst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0861" name="AutoShape 29">
            <a:extLst>
              <a:ext uri="{FF2B5EF4-FFF2-40B4-BE49-F238E27FC236}">
                <a16:creationId xmlns:a16="http://schemas.microsoft.com/office/drawing/2014/main" id="{3BCF0C7A-E924-4D0A-9841-95C37B88B3B1}"/>
              </a:ext>
            </a:extLst>
          </p:cNvPr>
          <p:cNvCxnSpPr>
            <a:cxnSpLocks noChangeShapeType="1"/>
            <a:stCxn id="120857" idx="2"/>
            <a:endCxn id="120838" idx="0"/>
          </p:cNvCxnSpPr>
          <p:nvPr/>
        </p:nvCxnSpPr>
        <p:spPr bwMode="auto">
          <a:xfrm rot="5400000">
            <a:off x="6709569" y="3121819"/>
            <a:ext cx="765175" cy="1587"/>
          </a:xfrm>
          <a:prstGeom prst="bentConnector3">
            <a:avLst>
              <a:gd name="adj1" fmla="val 50000"/>
            </a:avLst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0864" name="AutoShape 32">
            <a:extLst>
              <a:ext uri="{FF2B5EF4-FFF2-40B4-BE49-F238E27FC236}">
                <a16:creationId xmlns:a16="http://schemas.microsoft.com/office/drawing/2014/main" id="{2CC4AC6F-23E6-4EE1-9103-4B725EB1A4CE}"/>
              </a:ext>
            </a:extLst>
          </p:cNvPr>
          <p:cNvCxnSpPr>
            <a:cxnSpLocks noChangeShapeType="1"/>
            <a:stCxn id="120843" idx="2"/>
            <a:endCxn id="120849" idx="0"/>
          </p:cNvCxnSpPr>
          <p:nvPr/>
        </p:nvCxnSpPr>
        <p:spPr bwMode="auto">
          <a:xfrm rot="16200000" flipH="1">
            <a:off x="3626644" y="3298031"/>
            <a:ext cx="827088" cy="1882775"/>
          </a:xfrm>
          <a:prstGeom prst="bentConnector3">
            <a:avLst>
              <a:gd name="adj1" fmla="val 49903"/>
            </a:avLst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0867" name="AutoShape 35">
            <a:extLst>
              <a:ext uri="{FF2B5EF4-FFF2-40B4-BE49-F238E27FC236}">
                <a16:creationId xmlns:a16="http://schemas.microsoft.com/office/drawing/2014/main" id="{C367D79C-1F7A-4703-B52D-B03F05230970}"/>
              </a:ext>
            </a:extLst>
          </p:cNvPr>
          <p:cNvCxnSpPr>
            <a:cxnSpLocks noChangeShapeType="1"/>
            <a:stCxn id="120849" idx="1"/>
          </p:cNvCxnSpPr>
          <p:nvPr/>
        </p:nvCxnSpPr>
        <p:spPr bwMode="auto">
          <a:xfrm rot="10800000">
            <a:off x="1820863" y="2636838"/>
            <a:ext cx="2417762" cy="2178050"/>
          </a:xfrm>
          <a:prstGeom prst="bentConnector3">
            <a:avLst>
              <a:gd name="adj1" fmla="val 100394"/>
            </a:avLst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0868" name="AutoShape 36">
            <a:extLst>
              <a:ext uri="{FF2B5EF4-FFF2-40B4-BE49-F238E27FC236}">
                <a16:creationId xmlns:a16="http://schemas.microsoft.com/office/drawing/2014/main" id="{E54CCB5D-BA72-4E67-93BE-26EA9515C7EF}"/>
              </a:ext>
            </a:extLst>
          </p:cNvPr>
          <p:cNvCxnSpPr>
            <a:cxnSpLocks noChangeShapeType="1"/>
            <a:stCxn id="120850" idx="1"/>
          </p:cNvCxnSpPr>
          <p:nvPr/>
        </p:nvCxnSpPr>
        <p:spPr bwMode="auto">
          <a:xfrm rot="10800000">
            <a:off x="1604963" y="2636838"/>
            <a:ext cx="2679700" cy="3041650"/>
          </a:xfrm>
          <a:prstGeom prst="bentConnector2">
            <a:avLst/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0869" name="AutoShape 37">
            <a:extLst>
              <a:ext uri="{FF2B5EF4-FFF2-40B4-BE49-F238E27FC236}">
                <a16:creationId xmlns:a16="http://schemas.microsoft.com/office/drawing/2014/main" id="{439A06DA-5CC5-4069-B6DE-73DFA45127CE}"/>
              </a:ext>
            </a:extLst>
          </p:cNvPr>
          <p:cNvCxnSpPr>
            <a:cxnSpLocks noChangeShapeType="1"/>
            <a:stCxn id="120857" idx="2"/>
            <a:endCxn id="120849" idx="0"/>
          </p:cNvCxnSpPr>
          <p:nvPr/>
        </p:nvCxnSpPr>
        <p:spPr bwMode="auto">
          <a:xfrm rot="5400000">
            <a:off x="5080794" y="2640806"/>
            <a:ext cx="1912938" cy="2111375"/>
          </a:xfrm>
          <a:prstGeom prst="bentConnector3">
            <a:avLst>
              <a:gd name="adj1" fmla="val 21657"/>
            </a:avLst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0871" name="Oval 39">
            <a:extLst>
              <a:ext uri="{FF2B5EF4-FFF2-40B4-BE49-F238E27FC236}">
                <a16:creationId xmlns:a16="http://schemas.microsoft.com/office/drawing/2014/main" id="{887D600D-6E42-4B96-B129-9836F4AB46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1275" y="4365625"/>
            <a:ext cx="2305050" cy="792163"/>
          </a:xfrm>
          <a:prstGeom prst="ellipse">
            <a:avLst/>
          </a:prstGeom>
          <a:solidFill>
            <a:schemeClr val="accent1">
              <a:alpha val="3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908" name="Picture 4" descr="DAE Jundiaí - Decantador 7">
            <a:extLst>
              <a:ext uri="{FF2B5EF4-FFF2-40B4-BE49-F238E27FC236}">
                <a16:creationId xmlns:a16="http://schemas.microsoft.com/office/drawing/2014/main" id="{A045F018-6B88-4940-880B-C3148804B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989138"/>
            <a:ext cx="4837113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906" name="Picture 2">
            <a:extLst>
              <a:ext uri="{FF2B5EF4-FFF2-40B4-BE49-F238E27FC236}">
                <a16:creationId xmlns:a16="http://schemas.microsoft.com/office/drawing/2014/main" id="{8C7CCF0D-AF5C-4AF7-B504-B5745C33481B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9907" name="Rectangle 3">
            <a:extLst>
              <a:ext uri="{FF2B5EF4-FFF2-40B4-BE49-F238E27FC236}">
                <a16:creationId xmlns:a16="http://schemas.microsoft.com/office/drawing/2014/main" id="{4D315C1D-F501-43E0-BFD3-E162FEA5FD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8229600" cy="1371600"/>
          </a:xfrm>
        </p:spPr>
        <p:txBody>
          <a:bodyPr/>
          <a:lstStyle/>
          <a:p>
            <a:r>
              <a:rPr lang="pt-BR" altLang="pt-BR" sz="4000"/>
              <a:t>DECANTADORES CONVENCIONAIS</a:t>
            </a:r>
            <a:br>
              <a:rPr lang="pt-BR" altLang="pt-BR" sz="4000"/>
            </a:br>
            <a:r>
              <a:rPr lang="pt-BR" altLang="pt-BR" sz="4000"/>
              <a:t>ETA ANHANGABAÚ – DAE JUNDIAÍ</a:t>
            </a:r>
          </a:p>
        </p:txBody>
      </p:sp>
      <p:pic>
        <p:nvPicPr>
          <p:cNvPr id="379909" name="Picture 5" descr="DAE Jundiaí - Decantador 8">
            <a:extLst>
              <a:ext uri="{FF2B5EF4-FFF2-40B4-BE49-F238E27FC236}">
                <a16:creationId xmlns:a16="http://schemas.microsoft.com/office/drawing/2014/main" id="{4A8E65BE-5D30-421E-8D9B-96F75039C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5600" y="1773238"/>
            <a:ext cx="3238500" cy="483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934" name="Picture 6" descr="DAE Jundiaí - Decantador 10">
            <a:extLst>
              <a:ext uri="{FF2B5EF4-FFF2-40B4-BE49-F238E27FC236}">
                <a16:creationId xmlns:a16="http://schemas.microsoft.com/office/drawing/2014/main" id="{39E96751-5901-48A6-B941-A51669BFF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1844675"/>
            <a:ext cx="4837113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0931" name="Picture 3">
            <a:extLst>
              <a:ext uri="{FF2B5EF4-FFF2-40B4-BE49-F238E27FC236}">
                <a16:creationId xmlns:a16="http://schemas.microsoft.com/office/drawing/2014/main" id="{C4B34ACB-DBE5-4BFF-93FC-16FE0663303C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0932" name="Rectangle 4">
            <a:extLst>
              <a:ext uri="{FF2B5EF4-FFF2-40B4-BE49-F238E27FC236}">
                <a16:creationId xmlns:a16="http://schemas.microsoft.com/office/drawing/2014/main" id="{2C202EBA-A889-4532-BBFA-0F34A969F9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8229600" cy="1371600"/>
          </a:xfrm>
        </p:spPr>
        <p:txBody>
          <a:bodyPr/>
          <a:lstStyle/>
          <a:p>
            <a:r>
              <a:rPr lang="pt-BR" altLang="pt-BR" sz="4000"/>
              <a:t>DECANTADORES CONVENCIONAIS</a:t>
            </a:r>
            <a:br>
              <a:rPr lang="pt-BR" altLang="pt-BR" sz="4000"/>
            </a:br>
            <a:r>
              <a:rPr lang="pt-BR" altLang="pt-BR" sz="4000"/>
              <a:t>ETA ANHANGABAÚ – DAE JUNDIAÍ</a:t>
            </a:r>
          </a:p>
        </p:txBody>
      </p:sp>
      <p:pic>
        <p:nvPicPr>
          <p:cNvPr id="380935" name="Picture 7" descr="DAE Jundiaí - Decantador 9">
            <a:extLst>
              <a:ext uri="{FF2B5EF4-FFF2-40B4-BE49-F238E27FC236}">
                <a16:creationId xmlns:a16="http://schemas.microsoft.com/office/drawing/2014/main" id="{14DFD87E-A855-4D1E-A15A-9FF1B832F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175" y="3429000"/>
            <a:ext cx="4837113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914" name="Picture 2">
            <a:extLst>
              <a:ext uri="{FF2B5EF4-FFF2-40B4-BE49-F238E27FC236}">
                <a16:creationId xmlns:a16="http://schemas.microsoft.com/office/drawing/2014/main" id="{0EF3B2EC-E76A-44E0-BE15-B72C5FC32AD8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4915" name="Rectangle 3">
            <a:extLst>
              <a:ext uri="{FF2B5EF4-FFF2-40B4-BE49-F238E27FC236}">
                <a16:creationId xmlns:a16="http://schemas.microsoft.com/office/drawing/2014/main" id="{EE4C06A8-5506-4F3D-B0C9-864FA77FFC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557213"/>
            <a:ext cx="8785225" cy="1143000"/>
          </a:xfrm>
        </p:spPr>
        <p:txBody>
          <a:bodyPr/>
          <a:lstStyle/>
          <a:p>
            <a:r>
              <a:rPr lang="pt-BR" altLang="pt-BR" sz="4000"/>
              <a:t>DESCARREGAMENTO DE DECANTADORES CONVENCIONAIS EM ETAs</a:t>
            </a:r>
          </a:p>
        </p:txBody>
      </p:sp>
      <p:graphicFrame>
        <p:nvGraphicFramePr>
          <p:cNvPr id="294916" name="Object 4">
            <a:extLst>
              <a:ext uri="{FF2B5EF4-FFF2-40B4-BE49-F238E27FC236}">
                <a16:creationId xmlns:a16="http://schemas.microsoft.com/office/drawing/2014/main" id="{4F60388B-D5BE-4D44-BFC8-99051E8C138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1188" y="1857375"/>
          <a:ext cx="7704137" cy="4811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4918" name="Gráfico" r:id="rId4" imgW="5200802" imgH="3247949" progId="Excel.Chart.8">
                  <p:embed followColorScheme="full"/>
                </p:oleObj>
              </mc:Choice>
              <mc:Fallback>
                <p:oleObj name="Gráfico" r:id="rId4" imgW="5200802" imgH="3247949" progId="Excel.Chart.8">
                  <p:embed followColorScheme="full"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1857375"/>
                        <a:ext cx="7704137" cy="4811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978" name="Picture 2" descr="eta geral 02">
            <a:extLst>
              <a:ext uri="{FF2B5EF4-FFF2-40B4-BE49-F238E27FC236}">
                <a16:creationId xmlns:a16="http://schemas.microsoft.com/office/drawing/2014/main" id="{C27678DB-459B-4C93-A878-F710347DF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550" y="1700213"/>
            <a:ext cx="7500938" cy="481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2979" name="Picture 3">
            <a:extLst>
              <a:ext uri="{FF2B5EF4-FFF2-40B4-BE49-F238E27FC236}">
                <a16:creationId xmlns:a16="http://schemas.microsoft.com/office/drawing/2014/main" id="{D7FFF91C-3036-48BD-A077-12A1E28C074C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3016" name="Rectangle 40">
            <a:extLst>
              <a:ext uri="{FF2B5EF4-FFF2-40B4-BE49-F238E27FC236}">
                <a16:creationId xmlns:a16="http://schemas.microsoft.com/office/drawing/2014/main" id="{0B23FC29-5087-4777-AB94-CAD694B0FB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260350"/>
            <a:ext cx="8785225" cy="1371600"/>
          </a:xfrm>
          <a:noFill/>
          <a:ln/>
        </p:spPr>
        <p:txBody>
          <a:bodyPr/>
          <a:lstStyle/>
          <a:p>
            <a:r>
              <a:rPr lang="pt-BR" altLang="pt-BR" sz="4000"/>
              <a:t>DECANTADORES CONVENCIONAIS</a:t>
            </a:r>
            <a:br>
              <a:rPr lang="pt-BR" altLang="pt-BR" sz="4000"/>
            </a:br>
            <a:r>
              <a:rPr lang="pt-BR" altLang="pt-BR" sz="4000"/>
              <a:t>ETA CUBATÃO – SABESP</a:t>
            </a:r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818" name="Picture 2" descr="ETA Cubatão 3">
            <a:extLst>
              <a:ext uri="{FF2B5EF4-FFF2-40B4-BE49-F238E27FC236}">
                <a16:creationId xmlns:a16="http://schemas.microsoft.com/office/drawing/2014/main" id="{88CCAFCA-719D-491B-ABFB-EFE88B963328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8313" y="1152525"/>
            <a:ext cx="8280400" cy="5191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8819" name="Picture 3">
            <a:extLst>
              <a:ext uri="{FF2B5EF4-FFF2-40B4-BE49-F238E27FC236}">
                <a16:creationId xmlns:a16="http://schemas.microsoft.com/office/drawing/2014/main" id="{4EC8F763-9452-4484-B706-FE56CEF95FC6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8855" name="Oval 39">
            <a:extLst>
              <a:ext uri="{FF2B5EF4-FFF2-40B4-BE49-F238E27FC236}">
                <a16:creationId xmlns:a16="http://schemas.microsoft.com/office/drawing/2014/main" id="{F2AE30C5-C26E-488B-9B30-530C0E23C572}"/>
              </a:ext>
            </a:extLst>
          </p:cNvPr>
          <p:cNvSpPr>
            <a:spLocks noChangeArrowheads="1"/>
          </p:cNvSpPr>
          <p:nvPr/>
        </p:nvSpPr>
        <p:spPr bwMode="auto">
          <a:xfrm rot="-1194434">
            <a:off x="5494338" y="4151313"/>
            <a:ext cx="804862" cy="431800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18856" name="Text Box 40">
            <a:extLst>
              <a:ext uri="{FF2B5EF4-FFF2-40B4-BE49-F238E27FC236}">
                <a16:creationId xmlns:a16="http://schemas.microsoft.com/office/drawing/2014/main" id="{14E81708-EFF1-473A-842F-2276C4F59B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3800" y="2060575"/>
            <a:ext cx="33813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400">
                <a:latin typeface="Garamond" panose="02020404030301010803" pitchFamily="18" charset="0"/>
              </a:rPr>
              <a:t>Tanques de equalização </a:t>
            </a:r>
          </a:p>
          <a:p>
            <a:r>
              <a:rPr lang="pt-BR" altLang="pt-BR" sz="2400">
                <a:latin typeface="Garamond" panose="02020404030301010803" pitchFamily="18" charset="0"/>
              </a:rPr>
              <a:t>de água de lavagem !!!</a:t>
            </a:r>
          </a:p>
        </p:txBody>
      </p:sp>
      <p:cxnSp>
        <p:nvCxnSpPr>
          <p:cNvPr id="418857" name="AutoShape 41">
            <a:extLst>
              <a:ext uri="{FF2B5EF4-FFF2-40B4-BE49-F238E27FC236}">
                <a16:creationId xmlns:a16="http://schemas.microsoft.com/office/drawing/2014/main" id="{7CA8EA55-E946-45B3-A9E3-08FB58104B18}"/>
              </a:ext>
            </a:extLst>
          </p:cNvPr>
          <p:cNvCxnSpPr>
            <a:cxnSpLocks noChangeShapeType="1"/>
            <a:stCxn id="418856" idx="2"/>
            <a:endCxn id="418855" idx="7"/>
          </p:cNvCxnSpPr>
          <p:nvPr/>
        </p:nvCxnSpPr>
        <p:spPr bwMode="auto">
          <a:xfrm rot="5400000">
            <a:off x="5781675" y="3213100"/>
            <a:ext cx="1243013" cy="582613"/>
          </a:xfrm>
          <a:prstGeom prst="curvedConnector3">
            <a:avLst>
              <a:gd name="adj1" fmla="val 45977"/>
            </a:avLst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18859" name="Rectangle 43">
            <a:extLst>
              <a:ext uri="{FF2B5EF4-FFF2-40B4-BE49-F238E27FC236}">
                <a16:creationId xmlns:a16="http://schemas.microsoft.com/office/drawing/2014/main" id="{631EF18F-7450-46E8-8903-A89E3BD108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260350"/>
            <a:ext cx="8785225" cy="1371600"/>
          </a:xfrm>
          <a:noFill/>
          <a:ln/>
        </p:spPr>
        <p:txBody>
          <a:bodyPr/>
          <a:lstStyle/>
          <a:p>
            <a:r>
              <a:rPr lang="pt-BR" altLang="pt-BR" sz="4000"/>
              <a:t>DECANTADORES CONVENCIONAIS</a:t>
            </a:r>
            <a:br>
              <a:rPr lang="pt-BR" altLang="pt-BR" sz="4000"/>
            </a:br>
            <a:r>
              <a:rPr lang="pt-BR" altLang="pt-BR" sz="4000"/>
              <a:t>ETA CUBATÃO – SABESP</a:t>
            </a:r>
          </a:p>
        </p:txBody>
      </p:sp>
      <p:sp>
        <p:nvSpPr>
          <p:cNvPr id="418860" name="Oval 44">
            <a:extLst>
              <a:ext uri="{FF2B5EF4-FFF2-40B4-BE49-F238E27FC236}">
                <a16:creationId xmlns:a16="http://schemas.microsoft.com/office/drawing/2014/main" id="{9E719C97-9646-498B-B2B2-0E7B193A38A7}"/>
              </a:ext>
            </a:extLst>
          </p:cNvPr>
          <p:cNvSpPr>
            <a:spLocks noChangeArrowheads="1"/>
          </p:cNvSpPr>
          <p:nvPr/>
        </p:nvSpPr>
        <p:spPr bwMode="auto">
          <a:xfrm rot="-1194434">
            <a:off x="5507038" y="4651375"/>
            <a:ext cx="792162" cy="363538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18861" name="Text Box 45">
            <a:extLst>
              <a:ext uri="{FF2B5EF4-FFF2-40B4-BE49-F238E27FC236}">
                <a16:creationId xmlns:a16="http://schemas.microsoft.com/office/drawing/2014/main" id="{965A331C-1484-4DAC-9F01-9BC8DA1C05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150" y="4243388"/>
            <a:ext cx="33845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altLang="pt-BR" sz="2400">
                <a:latin typeface="Garamond" panose="02020404030301010803" pitchFamily="18" charset="0"/>
              </a:rPr>
              <a:t>Tanques de equalização </a:t>
            </a:r>
          </a:p>
          <a:p>
            <a:r>
              <a:rPr lang="pt-BR" altLang="pt-BR" sz="2400">
                <a:latin typeface="Garamond" panose="02020404030301010803" pitchFamily="18" charset="0"/>
              </a:rPr>
              <a:t>de lodo !!!</a:t>
            </a:r>
          </a:p>
        </p:txBody>
      </p:sp>
      <p:cxnSp>
        <p:nvCxnSpPr>
          <p:cNvPr id="418862" name="AutoShape 46">
            <a:extLst>
              <a:ext uri="{FF2B5EF4-FFF2-40B4-BE49-F238E27FC236}">
                <a16:creationId xmlns:a16="http://schemas.microsoft.com/office/drawing/2014/main" id="{9E146CFD-5236-418E-919A-EFCDE6169FC1}"/>
              </a:ext>
            </a:extLst>
          </p:cNvPr>
          <p:cNvCxnSpPr>
            <a:cxnSpLocks noChangeShapeType="1"/>
            <a:stCxn id="418861" idx="3"/>
            <a:endCxn id="418860" idx="2"/>
          </p:cNvCxnSpPr>
          <p:nvPr/>
        </p:nvCxnSpPr>
        <p:spPr bwMode="auto">
          <a:xfrm>
            <a:off x="5219700" y="4654550"/>
            <a:ext cx="309563" cy="312738"/>
          </a:xfrm>
          <a:prstGeom prst="curvedConnector3">
            <a:avLst>
              <a:gd name="adj1" fmla="val 40000"/>
            </a:avLst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006" name="Picture 6" descr="ETA Cubat╞o (3)">
            <a:extLst>
              <a:ext uri="{FF2B5EF4-FFF2-40B4-BE49-F238E27FC236}">
                <a16:creationId xmlns:a16="http://schemas.microsoft.com/office/drawing/2014/main" id="{6BE63C4F-954F-475D-A3D7-5B60F4C5B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700213"/>
            <a:ext cx="43180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4005" name="Picture 5" descr="ETA Cubatao 023">
            <a:extLst>
              <a:ext uri="{FF2B5EF4-FFF2-40B4-BE49-F238E27FC236}">
                <a16:creationId xmlns:a16="http://schemas.microsoft.com/office/drawing/2014/main" id="{6AF7EA2C-AE9E-4965-851A-F80929A73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75" y="2984500"/>
            <a:ext cx="5019675" cy="359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4003" name="Picture 3">
            <a:extLst>
              <a:ext uri="{FF2B5EF4-FFF2-40B4-BE49-F238E27FC236}">
                <a16:creationId xmlns:a16="http://schemas.microsoft.com/office/drawing/2014/main" id="{1B7942F4-19BC-4237-8DE1-36ECE87555A3}"/>
              </a:ext>
            </a:extLst>
          </p:cNvPr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4004" name="Rectangle 4">
            <a:extLst>
              <a:ext uri="{FF2B5EF4-FFF2-40B4-BE49-F238E27FC236}">
                <a16:creationId xmlns:a16="http://schemas.microsoft.com/office/drawing/2014/main" id="{7CC8B2BA-1411-4053-A9CB-D7D86C7996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260350"/>
            <a:ext cx="8785225" cy="1371600"/>
          </a:xfrm>
          <a:noFill/>
          <a:ln/>
        </p:spPr>
        <p:txBody>
          <a:bodyPr/>
          <a:lstStyle/>
          <a:p>
            <a:r>
              <a:rPr lang="pt-BR" altLang="pt-BR" sz="4000"/>
              <a:t>DECANTADORES CONVENCIONAIS</a:t>
            </a:r>
            <a:br>
              <a:rPr lang="pt-BR" altLang="pt-BR" sz="4000"/>
            </a:br>
            <a:r>
              <a:rPr lang="pt-BR" altLang="pt-BR" sz="4000"/>
              <a:t>ETA CUBATÃO – SABESP</a:t>
            </a:r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197" name="Picture 5" descr="ETA GUARAÚ 4">
            <a:extLst>
              <a:ext uri="{FF2B5EF4-FFF2-40B4-BE49-F238E27FC236}">
                <a16:creationId xmlns:a16="http://schemas.microsoft.com/office/drawing/2014/main" id="{745925E6-DDD0-4E52-8BC0-1E3D1ECE2772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16013" y="1541463"/>
            <a:ext cx="7056437" cy="51784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92194" name="Picture 2">
            <a:extLst>
              <a:ext uri="{FF2B5EF4-FFF2-40B4-BE49-F238E27FC236}">
                <a16:creationId xmlns:a16="http://schemas.microsoft.com/office/drawing/2014/main" id="{5521003D-B089-4D07-8EA9-E8F24C2F2B42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2195" name="Rectangle 3">
            <a:extLst>
              <a:ext uri="{FF2B5EF4-FFF2-40B4-BE49-F238E27FC236}">
                <a16:creationId xmlns:a16="http://schemas.microsoft.com/office/drawing/2014/main" id="{3D3B92F6-D659-4F63-9993-4E68B80EA4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1371600"/>
          </a:xfrm>
        </p:spPr>
        <p:txBody>
          <a:bodyPr/>
          <a:lstStyle/>
          <a:p>
            <a:r>
              <a:rPr lang="pt-BR" altLang="pt-BR" sz="3600"/>
              <a:t>DECANTADORES CONVENCIONAIS</a:t>
            </a:r>
            <a:br>
              <a:rPr lang="pt-BR" altLang="pt-BR" sz="3600"/>
            </a:br>
            <a:r>
              <a:rPr lang="pt-BR" altLang="pt-BR" sz="3600"/>
              <a:t>ETA GUARAÚ (SABESP)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738" name="Picture 2" descr="Decantador - ETA Guaraú">
            <a:extLst>
              <a:ext uri="{FF2B5EF4-FFF2-40B4-BE49-F238E27FC236}">
                <a16:creationId xmlns:a16="http://schemas.microsoft.com/office/drawing/2014/main" id="{7D8B8CBB-88CF-45A2-85DA-9DFC00D39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550" y="1628775"/>
            <a:ext cx="7056438" cy="470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4739" name="Picture 3">
            <a:extLst>
              <a:ext uri="{FF2B5EF4-FFF2-40B4-BE49-F238E27FC236}">
                <a16:creationId xmlns:a16="http://schemas.microsoft.com/office/drawing/2014/main" id="{02C6A25A-694E-4DA6-B1C4-0194105E2C3F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4740" name="Rectangle 4">
            <a:extLst>
              <a:ext uri="{FF2B5EF4-FFF2-40B4-BE49-F238E27FC236}">
                <a16:creationId xmlns:a16="http://schemas.microsoft.com/office/drawing/2014/main" id="{409AB4DB-B3BF-48CE-AFE5-33A945CB5A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371600"/>
          </a:xfrm>
        </p:spPr>
        <p:txBody>
          <a:bodyPr/>
          <a:lstStyle/>
          <a:p>
            <a:r>
              <a:rPr lang="pt-BR" altLang="pt-BR" sz="4000"/>
              <a:t>DECANTADORES CONVENCIONAIS</a:t>
            </a:r>
            <a:br>
              <a:rPr lang="pt-BR" altLang="pt-BR" sz="4000"/>
            </a:br>
            <a:r>
              <a:rPr lang="pt-BR" altLang="pt-BR" sz="4000"/>
              <a:t>ETA GUARAÚ (SABESP)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62" name="Picture 2" descr="ETA GUARAU - DECANTADOR 1">
            <a:extLst>
              <a:ext uri="{FF2B5EF4-FFF2-40B4-BE49-F238E27FC236}">
                <a16:creationId xmlns:a16="http://schemas.microsoft.com/office/drawing/2014/main" id="{A3DB0D88-A5A9-4B41-A9A6-72F3DF2E4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113" y="1628775"/>
            <a:ext cx="7343775" cy="489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63" name="Picture 3">
            <a:extLst>
              <a:ext uri="{FF2B5EF4-FFF2-40B4-BE49-F238E27FC236}">
                <a16:creationId xmlns:a16="http://schemas.microsoft.com/office/drawing/2014/main" id="{CC601217-6D0F-4DF6-B2EE-114CD856C44D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764" name="Rectangle 4">
            <a:extLst>
              <a:ext uri="{FF2B5EF4-FFF2-40B4-BE49-F238E27FC236}">
                <a16:creationId xmlns:a16="http://schemas.microsoft.com/office/drawing/2014/main" id="{FFA043C0-6F41-4246-88E0-863E67FDE6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371600"/>
          </a:xfrm>
        </p:spPr>
        <p:txBody>
          <a:bodyPr/>
          <a:lstStyle/>
          <a:p>
            <a:r>
              <a:rPr lang="pt-BR" altLang="pt-BR" sz="4000"/>
              <a:t>DECANTADORES CONVENCIONAIS</a:t>
            </a:r>
            <a:br>
              <a:rPr lang="pt-BR" altLang="pt-BR" sz="4000"/>
            </a:br>
            <a:r>
              <a:rPr lang="pt-BR" altLang="pt-BR" sz="4000"/>
              <a:t>ETA GUARAÚ (SABESP)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786" name="Picture 2" descr="ETA GUARAU - DECANTADOR 3">
            <a:extLst>
              <a:ext uri="{FF2B5EF4-FFF2-40B4-BE49-F238E27FC236}">
                <a16:creationId xmlns:a16="http://schemas.microsoft.com/office/drawing/2014/main" id="{3A989F17-1902-4C67-979A-3F53CD0A2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550" y="1628775"/>
            <a:ext cx="7129463" cy="475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787" name="Picture 3">
            <a:extLst>
              <a:ext uri="{FF2B5EF4-FFF2-40B4-BE49-F238E27FC236}">
                <a16:creationId xmlns:a16="http://schemas.microsoft.com/office/drawing/2014/main" id="{7D3F174E-D624-45A0-9DE1-E4C787F6E99E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6788" name="Rectangle 4">
            <a:extLst>
              <a:ext uri="{FF2B5EF4-FFF2-40B4-BE49-F238E27FC236}">
                <a16:creationId xmlns:a16="http://schemas.microsoft.com/office/drawing/2014/main" id="{E5E7916D-29CF-4199-9EF1-5C4D90203B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12713"/>
            <a:ext cx="8229600" cy="1371600"/>
          </a:xfrm>
        </p:spPr>
        <p:txBody>
          <a:bodyPr/>
          <a:lstStyle/>
          <a:p>
            <a:r>
              <a:rPr lang="pt-BR" altLang="pt-BR" sz="4000"/>
              <a:t>DECANTADORES CONVENCIONAIS</a:t>
            </a:r>
            <a:br>
              <a:rPr lang="pt-BR" altLang="pt-BR" sz="4000"/>
            </a:br>
            <a:r>
              <a:rPr lang="pt-BR" altLang="pt-BR" sz="4000"/>
              <a:t>ETA GUARAÚ (SABESP)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2" name="Picture 2">
            <a:extLst>
              <a:ext uri="{FF2B5EF4-FFF2-40B4-BE49-F238E27FC236}">
                <a16:creationId xmlns:a16="http://schemas.microsoft.com/office/drawing/2014/main" id="{A6AA6CB2-DA33-40B0-8B33-383EDAB795F8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0403" name="Rectangle 3">
            <a:extLst>
              <a:ext uri="{FF2B5EF4-FFF2-40B4-BE49-F238E27FC236}">
                <a16:creationId xmlns:a16="http://schemas.microsoft.com/office/drawing/2014/main" id="{E9F9C428-B2F4-45DC-9C4B-F80800274B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925" y="382588"/>
            <a:ext cx="8642350" cy="958850"/>
          </a:xfrm>
        </p:spPr>
        <p:txBody>
          <a:bodyPr/>
          <a:lstStyle/>
          <a:p>
            <a:r>
              <a:rPr lang="pt-BR" altLang="pt-BR" sz="4000"/>
              <a:t>ADENSAMENTO DE LODOS DE ETEs</a:t>
            </a:r>
          </a:p>
        </p:txBody>
      </p:sp>
      <p:sp>
        <p:nvSpPr>
          <p:cNvPr id="230405" name="Line 5">
            <a:extLst>
              <a:ext uri="{FF2B5EF4-FFF2-40B4-BE49-F238E27FC236}">
                <a16:creationId xmlns:a16="http://schemas.microsoft.com/office/drawing/2014/main" id="{5AE8D7B3-54DC-4F2A-B46E-01CF1457FD39}"/>
              </a:ext>
            </a:extLst>
          </p:cNvPr>
          <p:cNvSpPr>
            <a:spLocks noChangeShapeType="1"/>
          </p:cNvSpPr>
          <p:nvPr/>
        </p:nvSpPr>
        <p:spPr bwMode="auto">
          <a:xfrm>
            <a:off x="98425" y="2620963"/>
            <a:ext cx="5619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30406" name="Text Box 6">
            <a:extLst>
              <a:ext uri="{FF2B5EF4-FFF2-40B4-BE49-F238E27FC236}">
                <a16:creationId xmlns:a16="http://schemas.microsoft.com/office/drawing/2014/main" id="{7DDA6BC7-1D32-431E-9ED0-473DC7351D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738" y="2459038"/>
            <a:ext cx="690562" cy="3460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pt-BR" altLang="pt-BR" sz="1600" b="0">
                <a:latin typeface="Times New Roman" panose="02020603050405020304" pitchFamily="18" charset="0"/>
              </a:rPr>
              <a:t>Grade</a:t>
            </a:r>
          </a:p>
        </p:txBody>
      </p:sp>
      <p:sp>
        <p:nvSpPr>
          <p:cNvPr id="230407" name="Text Box 7">
            <a:extLst>
              <a:ext uri="{FF2B5EF4-FFF2-40B4-BE49-F238E27FC236}">
                <a16:creationId xmlns:a16="http://schemas.microsoft.com/office/drawing/2014/main" id="{A02C89A0-5FD9-46B3-9DDC-AE2CE115F0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8813" y="2459038"/>
            <a:ext cx="1358900" cy="3460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pt-BR" altLang="pt-BR" sz="1600" b="0">
                <a:latin typeface="Times New Roman" panose="02020603050405020304" pitchFamily="18" charset="0"/>
              </a:rPr>
              <a:t>Caixa de areia</a:t>
            </a:r>
          </a:p>
        </p:txBody>
      </p:sp>
      <p:sp>
        <p:nvSpPr>
          <p:cNvPr id="230408" name="Text Box 8">
            <a:extLst>
              <a:ext uri="{FF2B5EF4-FFF2-40B4-BE49-F238E27FC236}">
                <a16:creationId xmlns:a16="http://schemas.microsoft.com/office/drawing/2014/main" id="{7F886AF2-5F5A-4E61-BD91-BF29C2C2CC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5713" y="2336800"/>
            <a:ext cx="1182687" cy="5905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pt-BR" altLang="pt-BR" sz="1600" b="0">
                <a:latin typeface="Times New Roman" panose="02020603050405020304" pitchFamily="18" charset="0"/>
              </a:rPr>
              <a:t>Decantador </a:t>
            </a:r>
          </a:p>
          <a:p>
            <a:pPr algn="ctr" eaLnBrk="0" hangingPunct="0"/>
            <a:r>
              <a:rPr lang="pt-BR" altLang="pt-BR" sz="1600" b="0">
                <a:latin typeface="Times New Roman" panose="02020603050405020304" pitchFamily="18" charset="0"/>
              </a:rPr>
              <a:t>Primário</a:t>
            </a:r>
          </a:p>
        </p:txBody>
      </p:sp>
      <p:sp>
        <p:nvSpPr>
          <p:cNvPr id="230409" name="Text Box 9">
            <a:extLst>
              <a:ext uri="{FF2B5EF4-FFF2-40B4-BE49-F238E27FC236}">
                <a16:creationId xmlns:a16="http://schemas.microsoft.com/office/drawing/2014/main" id="{AA379F81-767F-4609-8009-6AB44DC63D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5450" y="2339975"/>
            <a:ext cx="1046163" cy="5905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pt-BR" altLang="pt-BR" sz="1600" b="0">
                <a:latin typeface="Times New Roman" panose="02020603050405020304" pitchFamily="18" charset="0"/>
              </a:rPr>
              <a:t>Tanque de</a:t>
            </a:r>
          </a:p>
          <a:p>
            <a:pPr algn="ctr" eaLnBrk="0" hangingPunct="0"/>
            <a:r>
              <a:rPr lang="pt-BR" altLang="pt-BR" sz="1600" b="0">
                <a:latin typeface="Times New Roman" panose="02020603050405020304" pitchFamily="18" charset="0"/>
              </a:rPr>
              <a:t>Aeração</a:t>
            </a:r>
          </a:p>
        </p:txBody>
      </p:sp>
      <p:sp>
        <p:nvSpPr>
          <p:cNvPr id="230410" name="Line 10">
            <a:extLst>
              <a:ext uri="{FF2B5EF4-FFF2-40B4-BE49-F238E27FC236}">
                <a16:creationId xmlns:a16="http://schemas.microsoft.com/office/drawing/2014/main" id="{536D6992-FA28-4D98-8405-8DF34832300B}"/>
              </a:ext>
            </a:extLst>
          </p:cNvPr>
          <p:cNvSpPr>
            <a:spLocks noChangeShapeType="1"/>
          </p:cNvSpPr>
          <p:nvPr/>
        </p:nvSpPr>
        <p:spPr bwMode="auto">
          <a:xfrm>
            <a:off x="6551613" y="2620963"/>
            <a:ext cx="5619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30411" name="Text Box 11">
            <a:extLst>
              <a:ext uri="{FF2B5EF4-FFF2-40B4-BE49-F238E27FC236}">
                <a16:creationId xmlns:a16="http://schemas.microsoft.com/office/drawing/2014/main" id="{13FA4B55-8C47-4947-B6E6-4ADB845E58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8500" y="2320925"/>
            <a:ext cx="1182688" cy="5905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pt-BR" altLang="pt-BR" sz="1600" b="0">
                <a:latin typeface="Times New Roman" panose="02020603050405020304" pitchFamily="18" charset="0"/>
              </a:rPr>
              <a:t>Decantador </a:t>
            </a:r>
          </a:p>
          <a:p>
            <a:pPr algn="ctr" eaLnBrk="0" hangingPunct="0"/>
            <a:r>
              <a:rPr lang="pt-BR" altLang="pt-BR" sz="1600" b="0">
                <a:latin typeface="Times New Roman" panose="02020603050405020304" pitchFamily="18" charset="0"/>
              </a:rPr>
              <a:t>Secundário</a:t>
            </a:r>
          </a:p>
        </p:txBody>
      </p:sp>
      <p:sp>
        <p:nvSpPr>
          <p:cNvPr id="230412" name="Text Box 12">
            <a:extLst>
              <a:ext uri="{FF2B5EF4-FFF2-40B4-BE49-F238E27FC236}">
                <a16:creationId xmlns:a16="http://schemas.microsoft.com/office/drawing/2014/main" id="{4CDA71D4-F56E-4C0D-AA08-A88958110D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4625" y="4435475"/>
            <a:ext cx="1312863" cy="3460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pt-BR" altLang="pt-BR" sz="1600" b="0">
                <a:latin typeface="Times New Roman" panose="02020603050405020304" pitchFamily="18" charset="0"/>
              </a:rPr>
              <a:t>Adensamento</a:t>
            </a:r>
          </a:p>
        </p:txBody>
      </p:sp>
      <p:sp>
        <p:nvSpPr>
          <p:cNvPr id="230414" name="Text Box 14">
            <a:extLst>
              <a:ext uri="{FF2B5EF4-FFF2-40B4-BE49-F238E27FC236}">
                <a16:creationId xmlns:a16="http://schemas.microsoft.com/office/drawing/2014/main" id="{12605A8E-30DC-4767-89BE-31FE07710C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1788" y="5330825"/>
            <a:ext cx="917575" cy="3460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pt-BR" altLang="pt-BR" sz="1600" b="0">
                <a:latin typeface="Times New Roman" panose="02020603050405020304" pitchFamily="18" charset="0"/>
              </a:rPr>
              <a:t>Digestão</a:t>
            </a:r>
          </a:p>
        </p:txBody>
      </p:sp>
      <p:sp>
        <p:nvSpPr>
          <p:cNvPr id="230415" name="Text Box 15">
            <a:extLst>
              <a:ext uri="{FF2B5EF4-FFF2-40B4-BE49-F238E27FC236}">
                <a16:creationId xmlns:a16="http://schemas.microsoft.com/office/drawing/2014/main" id="{87579029-8601-49CB-9BDB-F656C94B61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5588" y="6107113"/>
            <a:ext cx="1062037" cy="3460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pt-BR" altLang="pt-BR" sz="1600" b="0">
                <a:latin typeface="Times New Roman" panose="02020603050405020304" pitchFamily="18" charset="0"/>
              </a:rPr>
              <a:t>Secagem</a:t>
            </a:r>
          </a:p>
        </p:txBody>
      </p:sp>
      <p:sp>
        <p:nvSpPr>
          <p:cNvPr id="230416" name="Line 16">
            <a:extLst>
              <a:ext uri="{FF2B5EF4-FFF2-40B4-BE49-F238E27FC236}">
                <a16:creationId xmlns:a16="http://schemas.microsoft.com/office/drawing/2014/main" id="{98A7406F-437D-487E-804F-F62BBE1B277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44888" y="4583113"/>
            <a:ext cx="4222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30417" name="Line 17">
            <a:extLst>
              <a:ext uri="{FF2B5EF4-FFF2-40B4-BE49-F238E27FC236}">
                <a16:creationId xmlns:a16="http://schemas.microsoft.com/office/drawing/2014/main" id="{541A5DCD-CAB3-495D-8C5E-333D3E1D0936}"/>
              </a:ext>
            </a:extLst>
          </p:cNvPr>
          <p:cNvSpPr>
            <a:spLocks noChangeShapeType="1"/>
          </p:cNvSpPr>
          <p:nvPr/>
        </p:nvSpPr>
        <p:spPr bwMode="auto">
          <a:xfrm>
            <a:off x="3544888" y="2659063"/>
            <a:ext cx="0" cy="36957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30418" name="Line 18">
            <a:extLst>
              <a:ext uri="{FF2B5EF4-FFF2-40B4-BE49-F238E27FC236}">
                <a16:creationId xmlns:a16="http://schemas.microsoft.com/office/drawing/2014/main" id="{67EBAAE5-DAD3-49F3-88BD-85E9F0BADEB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44888" y="5497513"/>
            <a:ext cx="5619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30419" name="Line 19">
            <a:extLst>
              <a:ext uri="{FF2B5EF4-FFF2-40B4-BE49-F238E27FC236}">
                <a16:creationId xmlns:a16="http://schemas.microsoft.com/office/drawing/2014/main" id="{5A97DBB9-8860-41A6-AE29-D0DF37A1E61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44888" y="6335713"/>
            <a:ext cx="49212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30420" name="Freeform 20">
            <a:extLst>
              <a:ext uri="{FF2B5EF4-FFF2-40B4-BE49-F238E27FC236}">
                <a16:creationId xmlns:a16="http://schemas.microsoft.com/office/drawing/2014/main" id="{300865F8-243E-4388-8B67-6F1700580A2B}"/>
              </a:ext>
            </a:extLst>
          </p:cNvPr>
          <p:cNvSpPr>
            <a:spLocks/>
          </p:cNvSpPr>
          <p:nvPr/>
        </p:nvSpPr>
        <p:spPr bwMode="auto">
          <a:xfrm>
            <a:off x="8456613" y="1052513"/>
            <a:ext cx="219075" cy="2768600"/>
          </a:xfrm>
          <a:custGeom>
            <a:avLst/>
            <a:gdLst>
              <a:gd name="T0" fmla="*/ 104 w 160"/>
              <a:gd name="T1" fmla="*/ 0 h 1296"/>
              <a:gd name="T2" fmla="*/ 152 w 160"/>
              <a:gd name="T3" fmla="*/ 288 h 1296"/>
              <a:gd name="T4" fmla="*/ 56 w 160"/>
              <a:gd name="T5" fmla="*/ 624 h 1296"/>
              <a:gd name="T6" fmla="*/ 8 w 160"/>
              <a:gd name="T7" fmla="*/ 1104 h 1296"/>
              <a:gd name="T8" fmla="*/ 104 w 160"/>
              <a:gd name="T9" fmla="*/ 1296 h 1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0" h="1296">
                <a:moveTo>
                  <a:pt x="104" y="0"/>
                </a:moveTo>
                <a:cubicBezTo>
                  <a:pt x="132" y="92"/>
                  <a:pt x="160" y="184"/>
                  <a:pt x="152" y="288"/>
                </a:cubicBezTo>
                <a:cubicBezTo>
                  <a:pt x="144" y="392"/>
                  <a:pt x="80" y="488"/>
                  <a:pt x="56" y="624"/>
                </a:cubicBezTo>
                <a:cubicBezTo>
                  <a:pt x="32" y="760"/>
                  <a:pt x="0" y="992"/>
                  <a:pt x="8" y="1104"/>
                </a:cubicBezTo>
                <a:cubicBezTo>
                  <a:pt x="16" y="1216"/>
                  <a:pt x="88" y="1264"/>
                  <a:pt x="104" y="129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30421" name="Freeform 21">
            <a:extLst>
              <a:ext uri="{FF2B5EF4-FFF2-40B4-BE49-F238E27FC236}">
                <a16:creationId xmlns:a16="http://schemas.microsoft.com/office/drawing/2014/main" id="{539F62EC-D17F-4F24-B566-2D3DF33067D7}"/>
              </a:ext>
            </a:extLst>
          </p:cNvPr>
          <p:cNvSpPr>
            <a:spLocks/>
          </p:cNvSpPr>
          <p:nvPr/>
        </p:nvSpPr>
        <p:spPr bwMode="auto">
          <a:xfrm>
            <a:off x="8748713" y="1052513"/>
            <a:ext cx="144462" cy="2768600"/>
          </a:xfrm>
          <a:custGeom>
            <a:avLst/>
            <a:gdLst>
              <a:gd name="T0" fmla="*/ 104 w 160"/>
              <a:gd name="T1" fmla="*/ 0 h 1296"/>
              <a:gd name="T2" fmla="*/ 152 w 160"/>
              <a:gd name="T3" fmla="*/ 288 h 1296"/>
              <a:gd name="T4" fmla="*/ 56 w 160"/>
              <a:gd name="T5" fmla="*/ 624 h 1296"/>
              <a:gd name="T6" fmla="*/ 8 w 160"/>
              <a:gd name="T7" fmla="*/ 1104 h 1296"/>
              <a:gd name="T8" fmla="*/ 104 w 160"/>
              <a:gd name="T9" fmla="*/ 1296 h 1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0" h="1296">
                <a:moveTo>
                  <a:pt x="104" y="0"/>
                </a:moveTo>
                <a:cubicBezTo>
                  <a:pt x="132" y="92"/>
                  <a:pt x="160" y="184"/>
                  <a:pt x="152" y="288"/>
                </a:cubicBezTo>
                <a:cubicBezTo>
                  <a:pt x="144" y="392"/>
                  <a:pt x="80" y="488"/>
                  <a:pt x="56" y="624"/>
                </a:cubicBezTo>
                <a:cubicBezTo>
                  <a:pt x="32" y="760"/>
                  <a:pt x="0" y="992"/>
                  <a:pt x="8" y="1104"/>
                </a:cubicBezTo>
                <a:cubicBezTo>
                  <a:pt x="16" y="1216"/>
                  <a:pt x="88" y="1264"/>
                  <a:pt x="104" y="129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30422" name="Text Box 22">
            <a:extLst>
              <a:ext uri="{FF2B5EF4-FFF2-40B4-BE49-F238E27FC236}">
                <a16:creationId xmlns:a16="http://schemas.microsoft.com/office/drawing/2014/main" id="{77B37B6A-FDCF-4D60-B97C-D9EC923DBD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5813" y="6107113"/>
            <a:ext cx="1406525" cy="3460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pt-BR" altLang="pt-BR" sz="1600" b="0">
                <a:latin typeface="Times New Roman" panose="02020603050405020304" pitchFamily="18" charset="0"/>
              </a:rPr>
              <a:t>Lodo “Seco”</a:t>
            </a:r>
          </a:p>
        </p:txBody>
      </p:sp>
      <p:sp>
        <p:nvSpPr>
          <p:cNvPr id="230423" name="Line 23">
            <a:extLst>
              <a:ext uri="{FF2B5EF4-FFF2-40B4-BE49-F238E27FC236}">
                <a16:creationId xmlns:a16="http://schemas.microsoft.com/office/drawing/2014/main" id="{6C55B8FC-1F4C-4C29-B052-425B07F3411E}"/>
              </a:ext>
            </a:extLst>
          </p:cNvPr>
          <p:cNvSpPr>
            <a:spLocks noChangeShapeType="1"/>
          </p:cNvSpPr>
          <p:nvPr/>
        </p:nvSpPr>
        <p:spPr bwMode="auto">
          <a:xfrm>
            <a:off x="5162550" y="6259513"/>
            <a:ext cx="70326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30424" name="Text Box 24">
            <a:extLst>
              <a:ext uri="{FF2B5EF4-FFF2-40B4-BE49-F238E27FC236}">
                <a16:creationId xmlns:a16="http://schemas.microsoft.com/office/drawing/2014/main" id="{6E145D94-8D32-405D-84C0-7EFE715F41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2800" y="3821113"/>
            <a:ext cx="623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pt-BR" altLang="pt-BR" sz="2400" b="0">
                <a:latin typeface="Times New Roman" panose="02020603050405020304" pitchFamily="18" charset="0"/>
              </a:rPr>
              <a:t>Rio</a:t>
            </a:r>
          </a:p>
        </p:txBody>
      </p:sp>
      <p:sp>
        <p:nvSpPr>
          <p:cNvPr id="230425" name="Line 25">
            <a:extLst>
              <a:ext uri="{FF2B5EF4-FFF2-40B4-BE49-F238E27FC236}">
                <a16:creationId xmlns:a16="http://schemas.microsoft.com/office/drawing/2014/main" id="{7DEE0941-0AE7-45E4-A0BB-E538FE210A9E}"/>
              </a:ext>
            </a:extLst>
          </p:cNvPr>
          <p:cNvSpPr>
            <a:spLocks noChangeShapeType="1"/>
          </p:cNvSpPr>
          <p:nvPr/>
        </p:nvSpPr>
        <p:spPr bwMode="auto">
          <a:xfrm>
            <a:off x="4598988" y="4811713"/>
            <a:ext cx="0" cy="4968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30426" name="Line 26">
            <a:extLst>
              <a:ext uri="{FF2B5EF4-FFF2-40B4-BE49-F238E27FC236}">
                <a16:creationId xmlns:a16="http://schemas.microsoft.com/office/drawing/2014/main" id="{EA98FDCB-D94D-48B0-92A6-3509FF6CC4A4}"/>
              </a:ext>
            </a:extLst>
          </p:cNvPr>
          <p:cNvSpPr>
            <a:spLocks noChangeShapeType="1"/>
          </p:cNvSpPr>
          <p:nvPr/>
        </p:nvSpPr>
        <p:spPr bwMode="auto">
          <a:xfrm>
            <a:off x="4598988" y="5726113"/>
            <a:ext cx="0" cy="3492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cxnSp>
        <p:nvCxnSpPr>
          <p:cNvPr id="230427" name="AutoShape 27">
            <a:extLst>
              <a:ext uri="{FF2B5EF4-FFF2-40B4-BE49-F238E27FC236}">
                <a16:creationId xmlns:a16="http://schemas.microsoft.com/office/drawing/2014/main" id="{4518743C-7903-426C-AB29-F128F0A144E1}"/>
              </a:ext>
            </a:extLst>
          </p:cNvPr>
          <p:cNvCxnSpPr>
            <a:cxnSpLocks noChangeShapeType="1"/>
            <a:stCxn id="230406" idx="3"/>
            <a:endCxn id="230407" idx="1"/>
          </p:cNvCxnSpPr>
          <p:nvPr/>
        </p:nvCxnSpPr>
        <p:spPr bwMode="auto">
          <a:xfrm>
            <a:off x="1384300" y="2632075"/>
            <a:ext cx="544513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0428" name="AutoShape 28">
            <a:extLst>
              <a:ext uri="{FF2B5EF4-FFF2-40B4-BE49-F238E27FC236}">
                <a16:creationId xmlns:a16="http://schemas.microsoft.com/office/drawing/2014/main" id="{9D167442-2E05-4A24-90A7-CDD47F316C6D}"/>
              </a:ext>
            </a:extLst>
          </p:cNvPr>
          <p:cNvCxnSpPr>
            <a:cxnSpLocks noChangeShapeType="1"/>
            <a:stCxn id="230407" idx="3"/>
            <a:endCxn id="230408" idx="1"/>
          </p:cNvCxnSpPr>
          <p:nvPr/>
        </p:nvCxnSpPr>
        <p:spPr bwMode="auto">
          <a:xfrm>
            <a:off x="3287713" y="2632075"/>
            <a:ext cx="508000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0429" name="AutoShape 29">
            <a:extLst>
              <a:ext uri="{FF2B5EF4-FFF2-40B4-BE49-F238E27FC236}">
                <a16:creationId xmlns:a16="http://schemas.microsoft.com/office/drawing/2014/main" id="{9652FCBE-6C70-48F8-8426-75CC9EFCE20C}"/>
              </a:ext>
            </a:extLst>
          </p:cNvPr>
          <p:cNvCxnSpPr>
            <a:cxnSpLocks noChangeShapeType="1"/>
            <a:stCxn id="230408" idx="3"/>
            <a:endCxn id="230409" idx="1"/>
          </p:cNvCxnSpPr>
          <p:nvPr/>
        </p:nvCxnSpPr>
        <p:spPr bwMode="auto">
          <a:xfrm>
            <a:off x="4978400" y="2632075"/>
            <a:ext cx="527050" cy="317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0430" name="Text Box 30">
            <a:extLst>
              <a:ext uri="{FF2B5EF4-FFF2-40B4-BE49-F238E27FC236}">
                <a16:creationId xmlns:a16="http://schemas.microsoft.com/office/drawing/2014/main" id="{C3A60C66-0EE4-460F-A19B-1663F41D9B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3738" y="1557338"/>
            <a:ext cx="1200150" cy="3460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pt-BR" altLang="pt-BR" sz="1600" b="0">
                <a:latin typeface="Times New Roman" panose="02020603050405020304" pitchFamily="18" charset="0"/>
              </a:rPr>
              <a:t>Desinfecção</a:t>
            </a:r>
          </a:p>
        </p:txBody>
      </p:sp>
      <p:cxnSp>
        <p:nvCxnSpPr>
          <p:cNvPr id="230431" name="AutoShape 31">
            <a:extLst>
              <a:ext uri="{FF2B5EF4-FFF2-40B4-BE49-F238E27FC236}">
                <a16:creationId xmlns:a16="http://schemas.microsoft.com/office/drawing/2014/main" id="{68C038BA-F028-4DB2-9B93-ED41046CC3E9}"/>
              </a:ext>
            </a:extLst>
          </p:cNvPr>
          <p:cNvCxnSpPr>
            <a:cxnSpLocks noChangeShapeType="1"/>
            <a:stCxn id="230411" idx="2"/>
            <a:endCxn id="230409" idx="2"/>
          </p:cNvCxnSpPr>
          <p:nvPr/>
        </p:nvCxnSpPr>
        <p:spPr bwMode="auto">
          <a:xfrm rot="5400000">
            <a:off x="6825457" y="2115343"/>
            <a:ext cx="19050" cy="1611313"/>
          </a:xfrm>
          <a:prstGeom prst="bentConnector3">
            <a:avLst>
              <a:gd name="adj1" fmla="val 4233333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0432" name="AutoShape 32">
            <a:extLst>
              <a:ext uri="{FF2B5EF4-FFF2-40B4-BE49-F238E27FC236}">
                <a16:creationId xmlns:a16="http://schemas.microsoft.com/office/drawing/2014/main" id="{64FC843F-DF39-4A81-A0D9-EDF35FB7321C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5221288" y="3805238"/>
            <a:ext cx="892175" cy="714375"/>
          </a:xfrm>
          <a:prstGeom prst="bentConnector2">
            <a:avLst/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0433" name="AutoShape 33">
            <a:extLst>
              <a:ext uri="{FF2B5EF4-FFF2-40B4-BE49-F238E27FC236}">
                <a16:creationId xmlns:a16="http://schemas.microsoft.com/office/drawing/2014/main" id="{A50798D9-BE70-4A61-B466-FE2029F6C771}"/>
              </a:ext>
            </a:extLst>
          </p:cNvPr>
          <p:cNvCxnSpPr>
            <a:cxnSpLocks noChangeShapeType="1"/>
            <a:stCxn id="230411" idx="0"/>
            <a:endCxn id="230430" idx="2"/>
          </p:cNvCxnSpPr>
          <p:nvPr/>
        </p:nvCxnSpPr>
        <p:spPr bwMode="auto">
          <a:xfrm flipV="1">
            <a:off x="7640638" y="1903413"/>
            <a:ext cx="3175" cy="41751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0434" name="Line 34">
            <a:extLst>
              <a:ext uri="{FF2B5EF4-FFF2-40B4-BE49-F238E27FC236}">
                <a16:creationId xmlns:a16="http://schemas.microsoft.com/office/drawing/2014/main" id="{CA3B8259-D7A6-42E0-8D77-3713CF3A5776}"/>
              </a:ext>
            </a:extLst>
          </p:cNvPr>
          <p:cNvSpPr>
            <a:spLocks noChangeShapeType="1"/>
          </p:cNvSpPr>
          <p:nvPr/>
        </p:nvSpPr>
        <p:spPr bwMode="auto">
          <a:xfrm>
            <a:off x="8243888" y="2565400"/>
            <a:ext cx="23812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30435" name="Line 35">
            <a:extLst>
              <a:ext uri="{FF2B5EF4-FFF2-40B4-BE49-F238E27FC236}">
                <a16:creationId xmlns:a16="http://schemas.microsoft.com/office/drawing/2014/main" id="{5BC9F5B6-D208-421E-8D46-78827C2E4FD2}"/>
              </a:ext>
            </a:extLst>
          </p:cNvPr>
          <p:cNvSpPr>
            <a:spLocks noChangeShapeType="1"/>
          </p:cNvSpPr>
          <p:nvPr/>
        </p:nvSpPr>
        <p:spPr bwMode="auto">
          <a:xfrm>
            <a:off x="8243888" y="1700213"/>
            <a:ext cx="381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cxnSp>
        <p:nvCxnSpPr>
          <p:cNvPr id="230436" name="AutoShape 36">
            <a:extLst>
              <a:ext uri="{FF2B5EF4-FFF2-40B4-BE49-F238E27FC236}">
                <a16:creationId xmlns:a16="http://schemas.microsoft.com/office/drawing/2014/main" id="{AC08EAEC-7A91-4400-9F92-D4EE4C07FBF3}"/>
              </a:ext>
            </a:extLst>
          </p:cNvPr>
          <p:cNvCxnSpPr>
            <a:cxnSpLocks noChangeShapeType="1"/>
            <a:stCxn id="230408" idx="2"/>
            <a:endCxn id="230412" idx="0"/>
          </p:cNvCxnSpPr>
          <p:nvPr/>
        </p:nvCxnSpPr>
        <p:spPr bwMode="auto">
          <a:xfrm rot="16200000" flipH="1">
            <a:off x="3760787" y="3554413"/>
            <a:ext cx="1508125" cy="254000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0438" name="Oval 38">
            <a:extLst>
              <a:ext uri="{FF2B5EF4-FFF2-40B4-BE49-F238E27FC236}">
                <a16:creationId xmlns:a16="http://schemas.microsoft.com/office/drawing/2014/main" id="{49E03E3B-E20C-438E-A502-BF57D0A9A9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9838" y="4221163"/>
            <a:ext cx="1728787" cy="792162"/>
          </a:xfrm>
          <a:prstGeom prst="ellipse">
            <a:avLst/>
          </a:prstGeom>
          <a:solidFill>
            <a:schemeClr val="accent1">
              <a:alpha val="3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810" name="Picture 2" descr="ETA GUARAU - DECANTADOR 4">
            <a:extLst>
              <a:ext uri="{FF2B5EF4-FFF2-40B4-BE49-F238E27FC236}">
                <a16:creationId xmlns:a16="http://schemas.microsoft.com/office/drawing/2014/main" id="{121FC589-CD75-451C-9D68-79DB9C986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650" y="1557338"/>
            <a:ext cx="7561263" cy="504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7811" name="Picture 3">
            <a:extLst>
              <a:ext uri="{FF2B5EF4-FFF2-40B4-BE49-F238E27FC236}">
                <a16:creationId xmlns:a16="http://schemas.microsoft.com/office/drawing/2014/main" id="{4A0BE9BD-DDB7-4B38-9BB8-8F30A4E3ECEF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7812" name="Rectangle 4">
            <a:extLst>
              <a:ext uri="{FF2B5EF4-FFF2-40B4-BE49-F238E27FC236}">
                <a16:creationId xmlns:a16="http://schemas.microsoft.com/office/drawing/2014/main" id="{FA016B14-C6AC-4736-8BEE-075FDA20E1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12713"/>
            <a:ext cx="8229600" cy="1371600"/>
          </a:xfrm>
        </p:spPr>
        <p:txBody>
          <a:bodyPr/>
          <a:lstStyle/>
          <a:p>
            <a:r>
              <a:rPr lang="pt-BR" altLang="pt-BR" sz="4000"/>
              <a:t>DECANTADORES CONVENCIONAIS</a:t>
            </a:r>
            <a:br>
              <a:rPr lang="pt-BR" altLang="pt-BR" sz="4000"/>
            </a:br>
            <a:r>
              <a:rPr lang="pt-BR" altLang="pt-BR" sz="4000"/>
              <a:t>ETA GUARAÚ (SABESP)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42" name="Picture 2" descr="ETA Taiaçupeba - Lay out">
            <a:extLst>
              <a:ext uri="{FF2B5EF4-FFF2-40B4-BE49-F238E27FC236}">
                <a16:creationId xmlns:a16="http://schemas.microsoft.com/office/drawing/2014/main" id="{6A17FD3E-EBDF-4949-AA53-0F7A0737D853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42988" y="1557338"/>
            <a:ext cx="6985000" cy="51260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9843" name="Oval 3">
            <a:extLst>
              <a:ext uri="{FF2B5EF4-FFF2-40B4-BE49-F238E27FC236}">
                <a16:creationId xmlns:a16="http://schemas.microsoft.com/office/drawing/2014/main" id="{DB90320E-30A5-4A12-98CA-098D10E6BE0D}"/>
              </a:ext>
            </a:extLst>
          </p:cNvPr>
          <p:cNvSpPr>
            <a:spLocks noChangeArrowheads="1"/>
          </p:cNvSpPr>
          <p:nvPr/>
        </p:nvSpPr>
        <p:spPr bwMode="auto">
          <a:xfrm rot="5181066">
            <a:off x="3467894" y="2601119"/>
            <a:ext cx="1296987" cy="1368425"/>
          </a:xfrm>
          <a:prstGeom prst="ellipse">
            <a:avLst/>
          </a:prstGeom>
          <a:solidFill>
            <a:schemeClr val="accent1">
              <a:alpha val="39999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19844" name="Text Box 4">
            <a:extLst>
              <a:ext uri="{FF2B5EF4-FFF2-40B4-BE49-F238E27FC236}">
                <a16:creationId xmlns:a16="http://schemas.microsoft.com/office/drawing/2014/main" id="{1609AFF9-5DCB-4439-950F-10B63CAE5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38" y="2060575"/>
            <a:ext cx="2424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400" b="0">
                <a:solidFill>
                  <a:schemeClr val="folHlink"/>
                </a:solidFill>
              </a:rPr>
              <a:t>Decantadores !!!</a:t>
            </a:r>
          </a:p>
        </p:txBody>
      </p:sp>
      <p:cxnSp>
        <p:nvCxnSpPr>
          <p:cNvPr id="419845" name="AutoShape 5">
            <a:extLst>
              <a:ext uri="{FF2B5EF4-FFF2-40B4-BE49-F238E27FC236}">
                <a16:creationId xmlns:a16="http://schemas.microsoft.com/office/drawing/2014/main" id="{C9693FA6-D87B-4E7C-A86E-01FA7A99F53C}"/>
              </a:ext>
            </a:extLst>
          </p:cNvPr>
          <p:cNvCxnSpPr>
            <a:cxnSpLocks noChangeShapeType="1"/>
            <a:stCxn id="419844" idx="2"/>
            <a:endCxn id="419843" idx="1"/>
          </p:cNvCxnSpPr>
          <p:nvPr/>
        </p:nvCxnSpPr>
        <p:spPr bwMode="auto">
          <a:xfrm rot="5400000">
            <a:off x="5074444" y="2013744"/>
            <a:ext cx="277813" cy="1285875"/>
          </a:xfrm>
          <a:prstGeom prst="curvedConnector2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19846" name="Picture 6">
            <a:extLst>
              <a:ext uri="{FF2B5EF4-FFF2-40B4-BE49-F238E27FC236}">
                <a16:creationId xmlns:a16="http://schemas.microsoft.com/office/drawing/2014/main" id="{B07876F3-B251-476C-9E8F-8030A401C85F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847" name="Rectangle 7">
            <a:extLst>
              <a:ext uri="{FF2B5EF4-FFF2-40B4-BE49-F238E27FC236}">
                <a16:creationId xmlns:a16="http://schemas.microsoft.com/office/drawing/2014/main" id="{C9026CFE-4699-4883-8F2B-C6B8E29D1FC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pt-BR" altLang="pt-BR" sz="4000"/>
              <a:t>DECANTADORES CONVENCIONAIS</a:t>
            </a:r>
            <a:br>
              <a:rPr lang="pt-BR" altLang="pt-BR" sz="4000"/>
            </a:br>
            <a:r>
              <a:rPr lang="pt-BR" altLang="pt-BR" sz="4000"/>
              <a:t>ETA ALTO TIÊTE (SABESP)</a:t>
            </a:r>
          </a:p>
        </p:txBody>
      </p:sp>
      <p:sp>
        <p:nvSpPr>
          <p:cNvPr id="419848" name="Oval 8">
            <a:extLst>
              <a:ext uri="{FF2B5EF4-FFF2-40B4-BE49-F238E27FC236}">
                <a16:creationId xmlns:a16="http://schemas.microsoft.com/office/drawing/2014/main" id="{9FA9F2E2-41E0-45FA-A387-4DCDD755ED36}"/>
              </a:ext>
            </a:extLst>
          </p:cNvPr>
          <p:cNvSpPr>
            <a:spLocks noChangeArrowheads="1"/>
          </p:cNvSpPr>
          <p:nvPr/>
        </p:nvSpPr>
        <p:spPr bwMode="auto">
          <a:xfrm rot="5181066">
            <a:off x="3455194" y="4401344"/>
            <a:ext cx="1296987" cy="1368425"/>
          </a:xfrm>
          <a:prstGeom prst="ellipse">
            <a:avLst/>
          </a:prstGeom>
          <a:solidFill>
            <a:schemeClr val="accent1">
              <a:alpha val="39999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cxnSp>
        <p:nvCxnSpPr>
          <p:cNvPr id="419849" name="AutoShape 9">
            <a:extLst>
              <a:ext uri="{FF2B5EF4-FFF2-40B4-BE49-F238E27FC236}">
                <a16:creationId xmlns:a16="http://schemas.microsoft.com/office/drawing/2014/main" id="{60A1E40B-43F2-4931-9F53-992AA8C264C5}"/>
              </a:ext>
            </a:extLst>
          </p:cNvPr>
          <p:cNvCxnSpPr>
            <a:cxnSpLocks noChangeShapeType="1"/>
            <a:stCxn id="419844" idx="2"/>
            <a:endCxn id="419848" idx="1"/>
          </p:cNvCxnSpPr>
          <p:nvPr/>
        </p:nvCxnSpPr>
        <p:spPr bwMode="auto">
          <a:xfrm rot="5400000">
            <a:off x="4167982" y="2907506"/>
            <a:ext cx="2078038" cy="1298575"/>
          </a:xfrm>
          <a:prstGeom prst="curvedConnector2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34" name="Picture 2" descr="ETA ALTO TIETE - DECANTADOR 4">
            <a:extLst>
              <a:ext uri="{FF2B5EF4-FFF2-40B4-BE49-F238E27FC236}">
                <a16:creationId xmlns:a16="http://schemas.microsoft.com/office/drawing/2014/main" id="{117F90A2-2CFF-457E-BC5F-9A0D1AD1A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2500" y="2276475"/>
            <a:ext cx="5399088" cy="359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8835" name="Picture 3" descr="ETA FOTO AÉREA">
            <a:extLst>
              <a:ext uri="{FF2B5EF4-FFF2-40B4-BE49-F238E27FC236}">
                <a16:creationId xmlns:a16="http://schemas.microsoft.com/office/drawing/2014/main" id="{06C99811-874F-4D96-9C70-C11F16734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1700213"/>
            <a:ext cx="3754437" cy="496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8836" name="Picture 4">
            <a:extLst>
              <a:ext uri="{FF2B5EF4-FFF2-40B4-BE49-F238E27FC236}">
                <a16:creationId xmlns:a16="http://schemas.microsoft.com/office/drawing/2014/main" id="{EEE5D9EB-A4A3-4A26-8312-482DA753FD0A}"/>
              </a:ext>
            </a:extLst>
          </p:cNvPr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8837" name="Rectangle 5">
            <a:extLst>
              <a:ext uri="{FF2B5EF4-FFF2-40B4-BE49-F238E27FC236}">
                <a16:creationId xmlns:a16="http://schemas.microsoft.com/office/drawing/2014/main" id="{8008C5A9-D5F6-4DDC-9D53-A048B6271B2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79388" y="228600"/>
            <a:ext cx="8662987" cy="1143000"/>
          </a:xfrm>
          <a:noFill/>
          <a:ln/>
        </p:spPr>
        <p:txBody>
          <a:bodyPr/>
          <a:lstStyle/>
          <a:p>
            <a:r>
              <a:rPr lang="pt-BR" altLang="pt-BR" sz="4000"/>
              <a:t>DECANTADORES CONVENCIONAIS</a:t>
            </a:r>
            <a:br>
              <a:rPr lang="pt-BR" altLang="pt-BR" sz="4000"/>
            </a:br>
            <a:r>
              <a:rPr lang="pt-BR" altLang="pt-BR" sz="4000"/>
              <a:t>ETA ALTO TIÊTE (SABESP)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858" name="Picture 2" descr="ETA ALTO TIETE - DECANTADOR 5">
            <a:extLst>
              <a:ext uri="{FF2B5EF4-FFF2-40B4-BE49-F238E27FC236}">
                <a16:creationId xmlns:a16="http://schemas.microsoft.com/office/drawing/2014/main" id="{B1B73F69-EB68-41A7-BA21-48A500D92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113" y="1557338"/>
            <a:ext cx="7489825" cy="499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9859" name="Picture 3">
            <a:extLst>
              <a:ext uri="{FF2B5EF4-FFF2-40B4-BE49-F238E27FC236}">
                <a16:creationId xmlns:a16="http://schemas.microsoft.com/office/drawing/2014/main" id="{00AB1AAD-C891-4C7C-9D1C-2605D57CFDEA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9860" name="Rectangle 4">
            <a:extLst>
              <a:ext uri="{FF2B5EF4-FFF2-40B4-BE49-F238E27FC236}">
                <a16:creationId xmlns:a16="http://schemas.microsoft.com/office/drawing/2014/main" id="{061E1871-0927-4424-B914-DA2D2589120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57200" y="115888"/>
            <a:ext cx="8229600" cy="1371600"/>
          </a:xfrm>
          <a:noFill/>
          <a:ln/>
        </p:spPr>
        <p:txBody>
          <a:bodyPr/>
          <a:lstStyle/>
          <a:p>
            <a:r>
              <a:rPr lang="pt-BR" altLang="pt-BR" sz="4000"/>
              <a:t>DECANTADORES CONVENCIONAIS</a:t>
            </a:r>
            <a:br>
              <a:rPr lang="pt-BR" altLang="pt-BR" sz="4000"/>
            </a:br>
            <a:r>
              <a:rPr lang="pt-BR" altLang="pt-BR" sz="4000"/>
              <a:t>ETA ALTO TIÊTE (SABESP)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882" name="Picture 2" descr="ETA ALTO TIETE - DECANTADOR 6">
            <a:extLst>
              <a:ext uri="{FF2B5EF4-FFF2-40B4-BE49-F238E27FC236}">
                <a16:creationId xmlns:a16="http://schemas.microsoft.com/office/drawing/2014/main" id="{9176B7B3-8747-4019-A3D1-2FB49560E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113" y="1557338"/>
            <a:ext cx="7416800" cy="4945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0883" name="Picture 3">
            <a:extLst>
              <a:ext uri="{FF2B5EF4-FFF2-40B4-BE49-F238E27FC236}">
                <a16:creationId xmlns:a16="http://schemas.microsoft.com/office/drawing/2014/main" id="{53011471-00F5-4F5D-814F-5BAFE32AED2E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0884" name="Rectangle 4">
            <a:extLst>
              <a:ext uri="{FF2B5EF4-FFF2-40B4-BE49-F238E27FC236}">
                <a16:creationId xmlns:a16="http://schemas.microsoft.com/office/drawing/2014/main" id="{BBB71ECC-F3DF-4AB3-807C-83220A1A520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57200" y="115888"/>
            <a:ext cx="8229600" cy="1371600"/>
          </a:xfrm>
          <a:noFill/>
          <a:ln/>
        </p:spPr>
        <p:txBody>
          <a:bodyPr/>
          <a:lstStyle/>
          <a:p>
            <a:r>
              <a:rPr lang="pt-BR" altLang="pt-BR" sz="4000"/>
              <a:t>DECANTADORES CONVENCIONAIS</a:t>
            </a:r>
            <a:br>
              <a:rPr lang="pt-BR" altLang="pt-BR" sz="4000"/>
            </a:br>
            <a:r>
              <a:rPr lang="pt-BR" altLang="pt-BR" sz="4000"/>
              <a:t>ETA ALTO TIÊTE (SABESP)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268" name="Picture 4" descr="ETA AT 230806 003">
            <a:extLst>
              <a:ext uri="{FF2B5EF4-FFF2-40B4-BE49-F238E27FC236}">
                <a16:creationId xmlns:a16="http://schemas.microsoft.com/office/drawing/2014/main" id="{1F63AB0B-62E4-472F-94FA-18B79BF3BEA5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9388" y="1854200"/>
            <a:ext cx="5184775" cy="38893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95266" name="Picture 2">
            <a:extLst>
              <a:ext uri="{FF2B5EF4-FFF2-40B4-BE49-F238E27FC236}">
                <a16:creationId xmlns:a16="http://schemas.microsoft.com/office/drawing/2014/main" id="{B0183543-E44C-4497-A65C-078EDEF7AE85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5267" name="Rectangle 3">
            <a:extLst>
              <a:ext uri="{FF2B5EF4-FFF2-40B4-BE49-F238E27FC236}">
                <a16:creationId xmlns:a16="http://schemas.microsoft.com/office/drawing/2014/main" id="{93213611-A3FB-4D83-900E-E126D0ACB4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1371600"/>
          </a:xfrm>
        </p:spPr>
        <p:txBody>
          <a:bodyPr/>
          <a:lstStyle/>
          <a:p>
            <a:r>
              <a:rPr lang="pt-BR" altLang="pt-BR" sz="4000"/>
              <a:t>DECANTADORES CONVENCIONAIS</a:t>
            </a:r>
            <a:br>
              <a:rPr lang="pt-BR" altLang="pt-BR" sz="4000"/>
            </a:br>
            <a:r>
              <a:rPr lang="pt-BR" altLang="pt-BR" sz="4000"/>
              <a:t>ETA ALTO TIÊTE (SABESP)</a:t>
            </a:r>
          </a:p>
        </p:txBody>
      </p:sp>
      <p:pic>
        <p:nvPicPr>
          <p:cNvPr id="395270" name="Picture 6" descr="ETA AT 230806 004">
            <a:extLst>
              <a:ext uri="{FF2B5EF4-FFF2-40B4-BE49-F238E27FC236}">
                <a16:creationId xmlns:a16="http://schemas.microsoft.com/office/drawing/2014/main" id="{7B98FE98-4817-4BDA-B856-4FBE3F992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738" y="2852738"/>
            <a:ext cx="4962525" cy="372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911" name="Picture 7" descr="ETA AT 230806 012">
            <a:extLst>
              <a:ext uri="{FF2B5EF4-FFF2-40B4-BE49-F238E27FC236}">
                <a16:creationId xmlns:a16="http://schemas.microsoft.com/office/drawing/2014/main" id="{1DE8246F-A5E9-486F-AF2C-4BBDA53ED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1557338"/>
            <a:ext cx="4602162" cy="345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1909" name="Picture 5" descr="ETA AT 230806 014">
            <a:extLst>
              <a:ext uri="{FF2B5EF4-FFF2-40B4-BE49-F238E27FC236}">
                <a16:creationId xmlns:a16="http://schemas.microsoft.com/office/drawing/2014/main" id="{2B1B425E-4BC8-4FF6-B190-D3C07300A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375" y="2727325"/>
            <a:ext cx="5251450" cy="393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1907" name="Picture 3">
            <a:extLst>
              <a:ext uri="{FF2B5EF4-FFF2-40B4-BE49-F238E27FC236}">
                <a16:creationId xmlns:a16="http://schemas.microsoft.com/office/drawing/2014/main" id="{79AB934E-BDAC-447C-99DD-000BC662E652}"/>
              </a:ext>
            </a:extLst>
          </p:cNvPr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1908" name="Rectangle 4">
            <a:extLst>
              <a:ext uri="{FF2B5EF4-FFF2-40B4-BE49-F238E27FC236}">
                <a16:creationId xmlns:a16="http://schemas.microsoft.com/office/drawing/2014/main" id="{8E14C472-B049-4D98-BBE6-33B52AF6CF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371600"/>
          </a:xfrm>
        </p:spPr>
        <p:txBody>
          <a:bodyPr/>
          <a:lstStyle/>
          <a:p>
            <a:r>
              <a:rPr lang="pt-BR" altLang="pt-BR" sz="4000"/>
              <a:t>DECANTADORES CONVENCIONAIS</a:t>
            </a:r>
            <a:br>
              <a:rPr lang="pt-BR" altLang="pt-BR" sz="4000"/>
            </a:br>
            <a:r>
              <a:rPr lang="pt-BR" altLang="pt-BR" sz="4000"/>
              <a:t>ETA ALTO TIÊTE (SABESP)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245" name="Picture 5" descr="ETA AT 230806 011">
            <a:extLst>
              <a:ext uri="{FF2B5EF4-FFF2-40B4-BE49-F238E27FC236}">
                <a16:creationId xmlns:a16="http://schemas.microsoft.com/office/drawing/2014/main" id="{0297CE31-6579-4C7F-AFFC-D250BBAA7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784350"/>
            <a:ext cx="56896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4243" name="Picture 3">
            <a:extLst>
              <a:ext uri="{FF2B5EF4-FFF2-40B4-BE49-F238E27FC236}">
                <a16:creationId xmlns:a16="http://schemas.microsoft.com/office/drawing/2014/main" id="{A9046FF2-313C-48BD-A389-D5322BD47FA5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4244" name="Rectangle 4">
            <a:extLst>
              <a:ext uri="{FF2B5EF4-FFF2-40B4-BE49-F238E27FC236}">
                <a16:creationId xmlns:a16="http://schemas.microsoft.com/office/drawing/2014/main" id="{B4E1313F-F93C-40A9-9649-1282713F28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371600"/>
          </a:xfrm>
        </p:spPr>
        <p:txBody>
          <a:bodyPr/>
          <a:lstStyle/>
          <a:p>
            <a:r>
              <a:rPr lang="pt-BR" altLang="pt-BR" sz="4000"/>
              <a:t>DECANTADORES CONVENCIONAIS</a:t>
            </a:r>
            <a:br>
              <a:rPr lang="pt-BR" altLang="pt-BR" sz="4000"/>
            </a:br>
            <a:r>
              <a:rPr lang="pt-BR" altLang="pt-BR" sz="4000"/>
              <a:t>ETA ALTO TIÊTE (SABESP)</a:t>
            </a:r>
          </a:p>
        </p:txBody>
      </p:sp>
      <p:pic>
        <p:nvPicPr>
          <p:cNvPr id="394247" name="Picture 7" descr="ETA AT 230806 001">
            <a:extLst>
              <a:ext uri="{FF2B5EF4-FFF2-40B4-BE49-F238E27FC236}">
                <a16:creationId xmlns:a16="http://schemas.microsoft.com/office/drawing/2014/main" id="{22E2FDFD-2C67-45F0-9F9E-A36D4A9FF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363" y="1484313"/>
            <a:ext cx="3825875" cy="509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902" name="Picture 6" descr="Eta Alto Tiete ETEP 045">
            <a:extLst>
              <a:ext uri="{FF2B5EF4-FFF2-40B4-BE49-F238E27FC236}">
                <a16:creationId xmlns:a16="http://schemas.microsoft.com/office/drawing/2014/main" id="{7BB13D41-524F-41E4-BF13-B0266CD28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175" y="2924175"/>
            <a:ext cx="4797425" cy="359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6901" name="Picture 5" descr="Eta Alto Tiete ETEP 049">
            <a:extLst>
              <a:ext uri="{FF2B5EF4-FFF2-40B4-BE49-F238E27FC236}">
                <a16:creationId xmlns:a16="http://schemas.microsoft.com/office/drawing/2014/main" id="{C2F3F420-349A-437A-B8B9-1F9C7549E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1700213"/>
            <a:ext cx="4797425" cy="359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6899" name="Picture 3">
            <a:extLst>
              <a:ext uri="{FF2B5EF4-FFF2-40B4-BE49-F238E27FC236}">
                <a16:creationId xmlns:a16="http://schemas.microsoft.com/office/drawing/2014/main" id="{79152A4F-D49C-4168-8840-F67A7FF878F6}"/>
              </a:ext>
            </a:extLst>
          </p:cNvPr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6900" name="Rectangle 4">
            <a:extLst>
              <a:ext uri="{FF2B5EF4-FFF2-40B4-BE49-F238E27FC236}">
                <a16:creationId xmlns:a16="http://schemas.microsoft.com/office/drawing/2014/main" id="{5E2F6416-19F0-4848-8AC0-8D4E75D6E3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371600"/>
          </a:xfrm>
        </p:spPr>
        <p:txBody>
          <a:bodyPr/>
          <a:lstStyle/>
          <a:p>
            <a:r>
              <a:rPr lang="pt-BR" altLang="pt-BR" sz="4000"/>
              <a:t>DECANTADORES CONVENCIONAIS</a:t>
            </a:r>
            <a:br>
              <a:rPr lang="pt-BR" altLang="pt-BR" sz="4000"/>
            </a:br>
            <a:r>
              <a:rPr lang="pt-BR" altLang="pt-BR" sz="4000"/>
              <a:t>ETA ALTO TIÊTE (SABESP)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674" name="Picture 2" descr="Decantador">
            <a:extLst>
              <a:ext uri="{FF2B5EF4-FFF2-40B4-BE49-F238E27FC236}">
                <a16:creationId xmlns:a16="http://schemas.microsoft.com/office/drawing/2014/main" id="{F9363E11-75DF-4CFA-A7EA-2339A84E538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773238"/>
            <a:ext cx="8569325" cy="489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4675" name="Picture 3">
            <a:extLst>
              <a:ext uri="{FF2B5EF4-FFF2-40B4-BE49-F238E27FC236}">
                <a16:creationId xmlns:a16="http://schemas.microsoft.com/office/drawing/2014/main" id="{D62FEDA9-1CBB-4161-9E64-E4123E83A8A7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4676" name="Rectangle 4">
            <a:extLst>
              <a:ext uri="{FF2B5EF4-FFF2-40B4-BE49-F238E27FC236}">
                <a16:creationId xmlns:a16="http://schemas.microsoft.com/office/drawing/2014/main" id="{6C4A6F2C-E922-458E-AC87-25CD0F8663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950" y="255588"/>
            <a:ext cx="8820150" cy="1517650"/>
          </a:xfrm>
        </p:spPr>
        <p:txBody>
          <a:bodyPr/>
          <a:lstStyle/>
          <a:p>
            <a:r>
              <a:rPr lang="pt-BR" altLang="pt-BR"/>
              <a:t>DECANTADORES CONVENCIONAIS</a:t>
            </a:r>
            <a:br>
              <a:rPr lang="pt-BR" altLang="pt-BR"/>
            </a:br>
            <a:r>
              <a:rPr lang="pt-BR" altLang="pt-BR"/>
              <a:t>PARÂMETROS DE PROJETO</a:t>
            </a:r>
          </a:p>
        </p:txBody>
      </p:sp>
      <p:sp>
        <p:nvSpPr>
          <p:cNvPr id="284677" name="Text Box 5">
            <a:extLst>
              <a:ext uri="{FF2B5EF4-FFF2-40B4-BE49-F238E27FC236}">
                <a16:creationId xmlns:a16="http://schemas.microsoft.com/office/drawing/2014/main" id="{EA533560-74E7-4408-97CB-CFA94462F3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133600"/>
            <a:ext cx="8497888" cy="350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</a:pPr>
            <a:r>
              <a:rPr lang="pt-BR" altLang="pt-BR" sz="3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Taxa de escoamento superficial: 20 m</a:t>
            </a:r>
            <a:r>
              <a:rPr lang="pt-BR" altLang="pt-BR" sz="3200" baseline="300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3</a:t>
            </a:r>
            <a:r>
              <a:rPr lang="pt-BR" altLang="pt-BR" sz="3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/m</a:t>
            </a:r>
            <a:r>
              <a:rPr lang="pt-BR" altLang="pt-BR" sz="3200" baseline="300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2</a:t>
            </a:r>
            <a:r>
              <a:rPr lang="pt-BR" altLang="pt-BR" sz="3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/dia a 60 m</a:t>
            </a:r>
            <a:r>
              <a:rPr lang="pt-BR" altLang="pt-BR" sz="3200" baseline="300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3</a:t>
            </a:r>
            <a:r>
              <a:rPr lang="pt-BR" altLang="pt-BR" sz="3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/m</a:t>
            </a:r>
            <a:r>
              <a:rPr lang="pt-BR" altLang="pt-BR" sz="3200" baseline="300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2</a:t>
            </a:r>
            <a:r>
              <a:rPr lang="pt-BR" altLang="pt-BR" sz="3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/dia.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</a:pPr>
            <a:r>
              <a:rPr lang="pt-BR" altLang="pt-BR" sz="3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(Função das características de sedimentabilidade do floco, definidas pelas etapas de coagulação-floculação)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</a:pPr>
            <a:r>
              <a:rPr lang="pt-BR" altLang="pt-BR" sz="3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Altura do decantador: 3,0 metros a 5,0 metros.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78" name="Picture 2">
            <a:extLst>
              <a:ext uri="{FF2B5EF4-FFF2-40B4-BE49-F238E27FC236}">
                <a16:creationId xmlns:a16="http://schemas.microsoft.com/office/drawing/2014/main" id="{58866242-2E71-4FF6-B0C9-9EEBC59A0E95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9379" name="Rectangle 3">
            <a:extLst>
              <a:ext uri="{FF2B5EF4-FFF2-40B4-BE49-F238E27FC236}">
                <a16:creationId xmlns:a16="http://schemas.microsoft.com/office/drawing/2014/main" id="{725F550C-BBD2-47C5-8ADE-F847BBD0E6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476250"/>
            <a:ext cx="8207375" cy="982663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Ctr="1"/>
          <a:lstStyle/>
          <a:p>
            <a:r>
              <a:rPr lang="pt-BR" altLang="pt-BR" sz="4000"/>
              <a:t>ADENSAMENTO DE LODOS DE ETAs E ETEs</a:t>
            </a:r>
          </a:p>
        </p:txBody>
      </p:sp>
      <p:graphicFrame>
        <p:nvGraphicFramePr>
          <p:cNvPr id="229380" name="Object 4">
            <a:extLst>
              <a:ext uri="{FF2B5EF4-FFF2-40B4-BE49-F238E27FC236}">
                <a16:creationId xmlns:a16="http://schemas.microsoft.com/office/drawing/2014/main" id="{88336618-1594-4AD8-B20F-6FE3C06EFD3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16013" y="2276475"/>
          <a:ext cx="1968500" cy="105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395" name="Equation" r:id="rId4" imgW="1968480" imgH="1054080" progId="Equation.3">
                  <p:embed/>
                </p:oleObj>
              </mc:Choice>
              <mc:Fallback>
                <p:oleObj name="Equation" r:id="rId4" imgW="1968480" imgH="10540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2276475"/>
                        <a:ext cx="1968500" cy="1054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9381" name="Text Box 5">
            <a:extLst>
              <a:ext uri="{FF2B5EF4-FFF2-40B4-BE49-F238E27FC236}">
                <a16:creationId xmlns:a16="http://schemas.microsoft.com/office/drawing/2014/main" id="{521E46DF-6B1F-4F75-9DA9-ECA22DABCE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3860800"/>
            <a:ext cx="25336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80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Teor de Sólidos</a:t>
            </a:r>
          </a:p>
        </p:txBody>
      </p:sp>
      <p:cxnSp>
        <p:nvCxnSpPr>
          <p:cNvPr id="229382" name="AutoShape 6">
            <a:extLst>
              <a:ext uri="{FF2B5EF4-FFF2-40B4-BE49-F238E27FC236}">
                <a16:creationId xmlns:a16="http://schemas.microsoft.com/office/drawing/2014/main" id="{6E3FA04B-B4B9-4743-BE90-157D87CD94EC}"/>
              </a:ext>
            </a:extLst>
          </p:cNvPr>
          <p:cNvCxnSpPr>
            <a:cxnSpLocks noChangeShapeType="1"/>
            <a:stCxn id="229381" idx="0"/>
            <a:endCxn id="0" idx="1"/>
          </p:cNvCxnSpPr>
          <p:nvPr/>
        </p:nvCxnSpPr>
        <p:spPr bwMode="auto">
          <a:xfrm rot="5400000" flipH="1">
            <a:off x="968375" y="2951163"/>
            <a:ext cx="1057275" cy="762000"/>
          </a:xfrm>
          <a:prstGeom prst="curvedConnector4">
            <a:avLst>
              <a:gd name="adj1" fmla="val 25074"/>
              <a:gd name="adj2" fmla="val 130000"/>
            </a:avLst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229383" name="Object 7">
            <a:extLst>
              <a:ext uri="{FF2B5EF4-FFF2-40B4-BE49-F238E27FC236}">
                <a16:creationId xmlns:a16="http://schemas.microsoft.com/office/drawing/2014/main" id="{03464A27-55F8-471B-B01C-1AE3084972C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16463" y="1700213"/>
          <a:ext cx="2159000" cy="105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396" name="Equation" r:id="rId6" imgW="2158920" imgH="1054080" progId="Equation.3">
                  <p:embed/>
                </p:oleObj>
              </mc:Choice>
              <mc:Fallback>
                <p:oleObj name="Equation" r:id="rId6" imgW="2158920" imgH="105408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463" y="1700213"/>
                        <a:ext cx="2159000" cy="1054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9384" name="Object 8">
            <a:extLst>
              <a:ext uri="{FF2B5EF4-FFF2-40B4-BE49-F238E27FC236}">
                <a16:creationId xmlns:a16="http://schemas.microsoft.com/office/drawing/2014/main" id="{E05BB782-8759-4789-862A-D40B0916878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87900" y="3284538"/>
          <a:ext cx="2374900" cy="105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397" name="Equation" r:id="rId8" imgW="2374560" imgH="1054080" progId="Equation.3">
                  <p:embed/>
                </p:oleObj>
              </mc:Choice>
              <mc:Fallback>
                <p:oleObj name="Equation" r:id="rId8" imgW="2374560" imgH="105408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7900" y="3284538"/>
                        <a:ext cx="2374900" cy="1054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9385" name="Object 9">
            <a:extLst>
              <a:ext uri="{FF2B5EF4-FFF2-40B4-BE49-F238E27FC236}">
                <a16:creationId xmlns:a16="http://schemas.microsoft.com/office/drawing/2014/main" id="{E384993A-A813-4822-AA87-1E5630F6177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35150" y="5013325"/>
          <a:ext cx="2374900" cy="105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398" name="Equation" r:id="rId10" imgW="2374560" imgH="1054080" progId="Equation.3">
                  <p:embed/>
                </p:oleObj>
              </mc:Choice>
              <mc:Fallback>
                <p:oleObj name="Equation" r:id="rId10" imgW="2374560" imgH="105408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150" y="5013325"/>
                        <a:ext cx="2374900" cy="1054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9386" name="AutoShape 10">
            <a:extLst>
              <a:ext uri="{FF2B5EF4-FFF2-40B4-BE49-F238E27FC236}">
                <a16:creationId xmlns:a16="http://schemas.microsoft.com/office/drawing/2014/main" id="{0B674D0A-F774-46CF-A7AF-A09F19F9A050}"/>
              </a:ext>
            </a:extLst>
          </p:cNvPr>
          <p:cNvCxnSpPr>
            <a:cxnSpLocks noChangeShapeType="1"/>
            <a:stCxn id="0" idx="3"/>
            <a:endCxn id="0" idx="1"/>
          </p:cNvCxnSpPr>
          <p:nvPr/>
        </p:nvCxnSpPr>
        <p:spPr bwMode="auto">
          <a:xfrm>
            <a:off x="3084513" y="2803525"/>
            <a:ext cx="1703387" cy="1008063"/>
          </a:xfrm>
          <a:prstGeom prst="curvedConnector3">
            <a:avLst>
              <a:gd name="adj1" fmla="val 49954"/>
            </a:avLst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9387" name="AutoShape 11">
            <a:extLst>
              <a:ext uri="{FF2B5EF4-FFF2-40B4-BE49-F238E27FC236}">
                <a16:creationId xmlns:a16="http://schemas.microsoft.com/office/drawing/2014/main" id="{72FFAE2D-C4CF-4C50-87D8-F4A0D753D89F}"/>
              </a:ext>
            </a:extLst>
          </p:cNvPr>
          <p:cNvCxnSpPr>
            <a:cxnSpLocks noChangeShapeType="1"/>
            <a:stCxn id="0" idx="2"/>
            <a:endCxn id="0" idx="0"/>
          </p:cNvCxnSpPr>
          <p:nvPr/>
        </p:nvCxnSpPr>
        <p:spPr bwMode="auto">
          <a:xfrm rot="5400000">
            <a:off x="4161631" y="3199607"/>
            <a:ext cx="674687" cy="2952750"/>
          </a:xfrm>
          <a:prstGeom prst="curvedConnector3">
            <a:avLst>
              <a:gd name="adj1" fmla="val 49884"/>
            </a:avLst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229388" name="Object 12">
            <a:extLst>
              <a:ext uri="{FF2B5EF4-FFF2-40B4-BE49-F238E27FC236}">
                <a16:creationId xmlns:a16="http://schemas.microsoft.com/office/drawing/2014/main" id="{9B32E8CA-DEA4-49BB-B0E8-0E9BBFB15D0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76825" y="4941888"/>
          <a:ext cx="3048000" cy="105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399" name="Equation" r:id="rId12" imgW="3047760" imgH="1054080" progId="Equation.3">
                  <p:embed/>
                </p:oleObj>
              </mc:Choice>
              <mc:Fallback>
                <p:oleObj name="Equation" r:id="rId12" imgW="3047760" imgH="105408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6825" y="4941888"/>
                        <a:ext cx="3048000" cy="1054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9389" name="AutoShape 13">
            <a:extLst>
              <a:ext uri="{FF2B5EF4-FFF2-40B4-BE49-F238E27FC236}">
                <a16:creationId xmlns:a16="http://schemas.microsoft.com/office/drawing/2014/main" id="{6ADCF20B-D261-4B87-AEBE-005C97723223}"/>
              </a:ext>
            </a:extLst>
          </p:cNvPr>
          <p:cNvCxnSpPr>
            <a:cxnSpLocks noChangeShapeType="1"/>
            <a:stCxn id="0" idx="2"/>
            <a:endCxn id="0" idx="0"/>
          </p:cNvCxnSpPr>
          <p:nvPr/>
        </p:nvCxnSpPr>
        <p:spPr bwMode="auto">
          <a:xfrm rot="16200000" flipH="1">
            <a:off x="5986463" y="4327525"/>
            <a:ext cx="603250" cy="625475"/>
          </a:xfrm>
          <a:prstGeom prst="curvedConnector3">
            <a:avLst>
              <a:gd name="adj1" fmla="val 50000"/>
            </a:avLst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698" name="Picture 2" descr="Decantador">
            <a:extLst>
              <a:ext uri="{FF2B5EF4-FFF2-40B4-BE49-F238E27FC236}">
                <a16:creationId xmlns:a16="http://schemas.microsoft.com/office/drawing/2014/main" id="{2267AD09-EED5-4506-B9A2-FA88D6105DE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773238"/>
            <a:ext cx="8569325" cy="489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5699" name="Picture 3">
            <a:extLst>
              <a:ext uri="{FF2B5EF4-FFF2-40B4-BE49-F238E27FC236}">
                <a16:creationId xmlns:a16="http://schemas.microsoft.com/office/drawing/2014/main" id="{100BC183-D777-44C2-B09C-204D4CF092A9}"/>
              </a:ext>
            </a:extLst>
          </p:cNvPr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5700" name="Rectangle 4">
            <a:extLst>
              <a:ext uri="{FF2B5EF4-FFF2-40B4-BE49-F238E27FC236}">
                <a16:creationId xmlns:a16="http://schemas.microsoft.com/office/drawing/2014/main" id="{1F087AD3-F61A-410C-BD53-DF8076C6D7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950" y="255588"/>
            <a:ext cx="8820150" cy="1517650"/>
          </a:xfrm>
        </p:spPr>
        <p:txBody>
          <a:bodyPr/>
          <a:lstStyle/>
          <a:p>
            <a:r>
              <a:rPr lang="pt-BR" altLang="pt-BR"/>
              <a:t>DECANTADORES CONVENCIONAIS</a:t>
            </a:r>
            <a:br>
              <a:rPr lang="pt-BR" altLang="pt-BR"/>
            </a:br>
            <a:r>
              <a:rPr lang="pt-BR" altLang="pt-BR"/>
              <a:t>PARÂMETROS DE PROJETO</a:t>
            </a:r>
          </a:p>
        </p:txBody>
      </p:sp>
      <p:sp>
        <p:nvSpPr>
          <p:cNvPr id="285701" name="Text Box 5">
            <a:extLst>
              <a:ext uri="{FF2B5EF4-FFF2-40B4-BE49-F238E27FC236}">
                <a16:creationId xmlns:a16="http://schemas.microsoft.com/office/drawing/2014/main" id="{0AADDC4A-B21F-490E-ACB9-9BE7246785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205038"/>
            <a:ext cx="8497888" cy="350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</a:pPr>
            <a:r>
              <a:rPr lang="pt-BR" altLang="pt-BR" sz="3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Relação Comprimento/Largura </a:t>
            </a:r>
            <a:r>
              <a:rPr lang="pt-BR" altLang="pt-BR" sz="3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sym typeface="Symbol" panose="05050102010706020507" pitchFamily="18" charset="2"/>
              </a:rPr>
              <a:t> 4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</a:pPr>
            <a:r>
              <a:rPr lang="pt-BR" altLang="pt-BR" sz="3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sym typeface="Symbol" panose="05050102010706020507" pitchFamily="18" charset="2"/>
              </a:rPr>
              <a:t>Taxa de escoamento linear (vertedor)  1,8 l/m/s</a:t>
            </a:r>
            <a:r>
              <a:rPr lang="pt-BR" altLang="pt-BR" sz="3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 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</a:pPr>
            <a:r>
              <a:rPr lang="pt-BR" altLang="pt-BR" sz="3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Re </a:t>
            </a:r>
            <a:r>
              <a:rPr lang="pt-BR" altLang="pt-BR" sz="3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sym typeface="Symbol" panose="05050102010706020507" pitchFamily="18" charset="2"/>
              </a:rPr>
              <a:t> 20.000 (Verificação)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</a:pPr>
            <a:r>
              <a:rPr lang="pt-BR" altLang="pt-BR" sz="3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sym typeface="Symbol" panose="05050102010706020507" pitchFamily="18" charset="2"/>
              </a:rPr>
              <a:t>Fr  10</a:t>
            </a:r>
            <a:r>
              <a:rPr lang="pt-BR" altLang="pt-BR" sz="3200" baseline="300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sym typeface="Symbol" panose="05050102010706020507" pitchFamily="18" charset="2"/>
              </a:rPr>
              <a:t>-5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</a:pPr>
            <a:endParaRPr lang="pt-BR" altLang="pt-BR" sz="3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  <a:sym typeface="Symbol" panose="05050102010706020507" pitchFamily="18" charset="2"/>
            </a:endParaRPr>
          </a:p>
        </p:txBody>
      </p:sp>
      <p:graphicFrame>
        <p:nvGraphicFramePr>
          <p:cNvPr id="285702" name="Object 6">
            <a:extLst>
              <a:ext uri="{FF2B5EF4-FFF2-40B4-BE49-F238E27FC236}">
                <a16:creationId xmlns:a16="http://schemas.microsoft.com/office/drawing/2014/main" id="{151DD076-7E32-490E-B06E-38D1EBA8F1C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76375" y="5300663"/>
          <a:ext cx="2070100" cy="102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5706" name="Equation" r:id="rId5" imgW="2070000" imgH="1028520" progId="Equation.3">
                  <p:embed/>
                </p:oleObj>
              </mc:Choice>
              <mc:Fallback>
                <p:oleObj name="Equation" r:id="rId5" imgW="2070000" imgH="102852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6375" y="5300663"/>
                        <a:ext cx="2070100" cy="1028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5703" name="Object 7">
            <a:extLst>
              <a:ext uri="{FF2B5EF4-FFF2-40B4-BE49-F238E27FC236}">
                <a16:creationId xmlns:a16="http://schemas.microsoft.com/office/drawing/2014/main" id="{DEE3B518-DA14-471D-84F6-DA3A875EA64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32363" y="5229225"/>
          <a:ext cx="1625600" cy="1049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5707" name="Equation" r:id="rId7" imgW="1625400" imgH="1054080" progId="Equation.3">
                  <p:embed/>
                </p:oleObj>
              </mc:Choice>
              <mc:Fallback>
                <p:oleObj name="Equation" r:id="rId7" imgW="1625400" imgH="105408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363" y="5229225"/>
                        <a:ext cx="1625600" cy="1049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938" name="Picture 2">
            <a:extLst>
              <a:ext uri="{FF2B5EF4-FFF2-40B4-BE49-F238E27FC236}">
                <a16:creationId xmlns:a16="http://schemas.microsoft.com/office/drawing/2014/main" id="{E67538A2-8B08-4E71-859F-06D802E058CD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5939" name="Rectangle 3">
            <a:extLst>
              <a:ext uri="{FF2B5EF4-FFF2-40B4-BE49-F238E27FC236}">
                <a16:creationId xmlns:a16="http://schemas.microsoft.com/office/drawing/2014/main" id="{F17CA793-3060-4970-AA33-64F6EF83BC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341313"/>
            <a:ext cx="8785225" cy="1143000"/>
          </a:xfrm>
        </p:spPr>
        <p:txBody>
          <a:bodyPr/>
          <a:lstStyle/>
          <a:p>
            <a:r>
              <a:rPr lang="pt-BR" altLang="pt-BR" sz="4000"/>
              <a:t>DECANTADORES CONVENCIONAIS E LAMINARES EM ETAs</a:t>
            </a:r>
          </a:p>
        </p:txBody>
      </p:sp>
      <p:graphicFrame>
        <p:nvGraphicFramePr>
          <p:cNvPr id="295940" name="Object 4">
            <a:extLst>
              <a:ext uri="{FF2B5EF4-FFF2-40B4-BE49-F238E27FC236}">
                <a16:creationId xmlns:a16="http://schemas.microsoft.com/office/drawing/2014/main" id="{B7115D2A-7CE6-4C92-9F66-2A1EED677C8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00113" y="1412875"/>
          <a:ext cx="7416800" cy="5248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5942" name="Gráfico" r:id="rId4" imgW="5505602" imgH="3895649" progId="Excel.Chart.8">
                  <p:embed followColorScheme="full"/>
                </p:oleObj>
              </mc:Choice>
              <mc:Fallback>
                <p:oleObj name="Gráfico" r:id="rId4" imgW="5505602" imgH="3895649" progId="Excel.Chart.8">
                  <p:embed followColorScheme="full"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1412875"/>
                        <a:ext cx="7416800" cy="5248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30" name="Picture 2" descr="ETE-BARUERI">
            <a:extLst>
              <a:ext uri="{FF2B5EF4-FFF2-40B4-BE49-F238E27FC236}">
                <a16:creationId xmlns:a16="http://schemas.microsoft.com/office/drawing/2014/main" id="{6189877D-26B7-4303-B7C0-66203D972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450" y="1522413"/>
            <a:ext cx="7058025" cy="4918075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2931" name="Picture 3">
            <a:extLst>
              <a:ext uri="{FF2B5EF4-FFF2-40B4-BE49-F238E27FC236}">
                <a16:creationId xmlns:a16="http://schemas.microsoft.com/office/drawing/2014/main" id="{E2941069-7950-489C-BBCB-8F142A4B3667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2932" name="Rectangle 4">
            <a:extLst>
              <a:ext uri="{FF2B5EF4-FFF2-40B4-BE49-F238E27FC236}">
                <a16:creationId xmlns:a16="http://schemas.microsoft.com/office/drawing/2014/main" id="{DFEACA64-F41C-4CCF-83B7-AF9D17E4E8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12713"/>
            <a:ext cx="8229600" cy="1371600"/>
          </a:xfrm>
        </p:spPr>
        <p:txBody>
          <a:bodyPr/>
          <a:lstStyle/>
          <a:p>
            <a:r>
              <a:rPr lang="pt-BR" altLang="pt-BR" sz="4000"/>
              <a:t>ETE BARUERI </a:t>
            </a:r>
            <a:br>
              <a:rPr lang="pt-BR" altLang="pt-BR" sz="4000"/>
            </a:br>
            <a:r>
              <a:rPr lang="pt-BR" altLang="pt-BR" sz="4000"/>
              <a:t>DECANTAÇÃO PRIMÁRIA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954" name="Picture 2" descr="ETE Barueri - Decantador Primario 3">
            <a:extLst>
              <a:ext uri="{FF2B5EF4-FFF2-40B4-BE49-F238E27FC236}">
                <a16:creationId xmlns:a16="http://schemas.microsoft.com/office/drawing/2014/main" id="{A29CF24D-19F4-46CC-A2C5-D622604F1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2133600"/>
            <a:ext cx="4443413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3955" name="Picture 3" descr="dec">
            <a:extLst>
              <a:ext uri="{FF2B5EF4-FFF2-40B4-BE49-F238E27FC236}">
                <a16:creationId xmlns:a16="http://schemas.microsoft.com/office/drawing/2014/main" id="{011AC6DD-1B76-4B4F-9AB8-554A9DE43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773238"/>
            <a:ext cx="4681538" cy="464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3956" name="Picture 4">
            <a:extLst>
              <a:ext uri="{FF2B5EF4-FFF2-40B4-BE49-F238E27FC236}">
                <a16:creationId xmlns:a16="http://schemas.microsoft.com/office/drawing/2014/main" id="{0EBF6CF3-DF54-45F5-8C3E-3D5DACD9CF89}"/>
              </a:ext>
            </a:extLst>
          </p:cNvPr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3959" name="Rectangle 7">
            <a:extLst>
              <a:ext uri="{FF2B5EF4-FFF2-40B4-BE49-F238E27FC236}">
                <a16:creationId xmlns:a16="http://schemas.microsoft.com/office/drawing/2014/main" id="{AF1A469F-3E85-4652-A9D1-A0E681167C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85738"/>
            <a:ext cx="8229600" cy="1371600"/>
          </a:xfrm>
          <a:noFill/>
          <a:ln/>
        </p:spPr>
        <p:txBody>
          <a:bodyPr/>
          <a:lstStyle/>
          <a:p>
            <a:r>
              <a:rPr lang="pt-BR" altLang="pt-BR" sz="4000"/>
              <a:t>ETE BARUERI </a:t>
            </a:r>
            <a:br>
              <a:rPr lang="pt-BR" altLang="pt-BR" sz="4000"/>
            </a:br>
            <a:r>
              <a:rPr lang="pt-BR" altLang="pt-BR" sz="4000"/>
              <a:t>DECANTAÇÃO PRIMÁRIA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82" name="Picture 6" descr="ETE Barueri - Decantador Primario">
            <a:extLst>
              <a:ext uri="{FF2B5EF4-FFF2-40B4-BE49-F238E27FC236}">
                <a16:creationId xmlns:a16="http://schemas.microsoft.com/office/drawing/2014/main" id="{A29F55B8-4E05-4ADC-A85B-DAA64087E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628775"/>
            <a:ext cx="5608638" cy="375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4980" name="Picture 4">
            <a:extLst>
              <a:ext uri="{FF2B5EF4-FFF2-40B4-BE49-F238E27FC236}">
                <a16:creationId xmlns:a16="http://schemas.microsoft.com/office/drawing/2014/main" id="{1564A6EF-103D-4141-B6BE-1D496296E7DE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4981" name="Rectangle 5">
            <a:extLst>
              <a:ext uri="{FF2B5EF4-FFF2-40B4-BE49-F238E27FC236}">
                <a16:creationId xmlns:a16="http://schemas.microsoft.com/office/drawing/2014/main" id="{D33CA94B-4556-4646-B02C-F26D069012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85738"/>
            <a:ext cx="8229600" cy="1371600"/>
          </a:xfrm>
          <a:noFill/>
          <a:ln/>
        </p:spPr>
        <p:txBody>
          <a:bodyPr/>
          <a:lstStyle/>
          <a:p>
            <a:r>
              <a:rPr lang="pt-BR" altLang="pt-BR" sz="4000"/>
              <a:t>ETE BARUERI </a:t>
            </a:r>
            <a:br>
              <a:rPr lang="pt-BR" altLang="pt-BR" sz="4000"/>
            </a:br>
            <a:r>
              <a:rPr lang="pt-BR" altLang="pt-BR" sz="4000"/>
              <a:t>DECANTAÇÃO PRIMÁRIA</a:t>
            </a:r>
          </a:p>
        </p:txBody>
      </p:sp>
      <p:pic>
        <p:nvPicPr>
          <p:cNvPr id="254983" name="Picture 7" descr="ETE Barueri - Decantador Primario 3">
            <a:extLst>
              <a:ext uri="{FF2B5EF4-FFF2-40B4-BE49-F238E27FC236}">
                <a16:creationId xmlns:a16="http://schemas.microsoft.com/office/drawing/2014/main" id="{F46CAFA6-095D-479D-B635-BE71463E5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175" y="2997200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06" name="Picture 6" descr="ETE Barueri - Decantador Primario 5">
            <a:extLst>
              <a:ext uri="{FF2B5EF4-FFF2-40B4-BE49-F238E27FC236}">
                <a16:creationId xmlns:a16="http://schemas.microsoft.com/office/drawing/2014/main" id="{57C3E0D0-7947-4DD0-BC88-887F9FDB4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1773238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03" name="Picture 3">
            <a:extLst>
              <a:ext uri="{FF2B5EF4-FFF2-40B4-BE49-F238E27FC236}">
                <a16:creationId xmlns:a16="http://schemas.microsoft.com/office/drawing/2014/main" id="{66F90403-ECE7-4041-81D3-41D069E686CD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04" name="Rectangle 4">
            <a:extLst>
              <a:ext uri="{FF2B5EF4-FFF2-40B4-BE49-F238E27FC236}">
                <a16:creationId xmlns:a16="http://schemas.microsoft.com/office/drawing/2014/main" id="{52B315CC-37D7-4186-A4EC-0A8AB0521A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85738"/>
            <a:ext cx="8229600" cy="1371600"/>
          </a:xfrm>
          <a:noFill/>
          <a:ln/>
        </p:spPr>
        <p:txBody>
          <a:bodyPr/>
          <a:lstStyle/>
          <a:p>
            <a:r>
              <a:rPr lang="pt-BR" altLang="pt-BR" sz="4000"/>
              <a:t>ETE BARUERI </a:t>
            </a:r>
            <a:br>
              <a:rPr lang="pt-BR" altLang="pt-BR" sz="4000"/>
            </a:br>
            <a:r>
              <a:rPr lang="pt-BR" altLang="pt-BR" sz="4000"/>
              <a:t>DECANTAÇÃO PRIMÁRIA</a:t>
            </a:r>
          </a:p>
        </p:txBody>
      </p:sp>
      <p:pic>
        <p:nvPicPr>
          <p:cNvPr id="256007" name="Picture 7" descr="ETE Barueri - Decantador Primario 6">
            <a:extLst>
              <a:ext uri="{FF2B5EF4-FFF2-40B4-BE49-F238E27FC236}">
                <a16:creationId xmlns:a16="http://schemas.microsoft.com/office/drawing/2014/main" id="{37819406-E775-4787-85BD-0B3ED6714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4300" y="2852738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770" name="Picture 2">
            <a:extLst>
              <a:ext uri="{FF2B5EF4-FFF2-40B4-BE49-F238E27FC236}">
                <a16:creationId xmlns:a16="http://schemas.microsoft.com/office/drawing/2014/main" id="{394616CE-D534-4B26-B38C-88953AD71232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8771" name="Rectangle 3">
            <a:extLst>
              <a:ext uri="{FF2B5EF4-FFF2-40B4-BE49-F238E27FC236}">
                <a16:creationId xmlns:a16="http://schemas.microsoft.com/office/drawing/2014/main" id="{5E9FF548-3F18-49CD-A618-34A819A823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6688" y="44450"/>
            <a:ext cx="8820150" cy="990600"/>
          </a:xfrm>
        </p:spPr>
        <p:txBody>
          <a:bodyPr/>
          <a:lstStyle/>
          <a:p>
            <a:r>
              <a:rPr lang="pt-BR" altLang="pt-BR" sz="3600"/>
              <a:t>SEDIMENTAÇÃO FLOCULENTA (TIPO II)</a:t>
            </a:r>
          </a:p>
        </p:txBody>
      </p:sp>
      <p:grpSp>
        <p:nvGrpSpPr>
          <p:cNvPr id="288772" name="Group 4">
            <a:extLst>
              <a:ext uri="{FF2B5EF4-FFF2-40B4-BE49-F238E27FC236}">
                <a16:creationId xmlns:a16="http://schemas.microsoft.com/office/drawing/2014/main" id="{1EB66E3D-AE08-4E7A-92D0-055D9D8AB08A}"/>
              </a:ext>
            </a:extLst>
          </p:cNvPr>
          <p:cNvGrpSpPr>
            <a:grpSpLocks/>
          </p:cNvGrpSpPr>
          <p:nvPr/>
        </p:nvGrpSpPr>
        <p:grpSpPr bwMode="auto">
          <a:xfrm>
            <a:off x="2051050" y="981075"/>
            <a:ext cx="5448300" cy="2216150"/>
            <a:chOff x="1931" y="847"/>
            <a:chExt cx="3432" cy="1396"/>
          </a:xfrm>
        </p:grpSpPr>
        <p:sp>
          <p:nvSpPr>
            <p:cNvPr id="288773" name="AutoShape 5">
              <a:extLst>
                <a:ext uri="{FF2B5EF4-FFF2-40B4-BE49-F238E27FC236}">
                  <a16:creationId xmlns:a16="http://schemas.microsoft.com/office/drawing/2014/main" id="{B6DA8F1F-CDE2-4C9C-AC44-5B22B9EBED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2" y="858"/>
              <a:ext cx="385" cy="1159"/>
            </a:xfrm>
            <a:prstGeom prst="cube">
              <a:avLst>
                <a:gd name="adj" fmla="val 79287"/>
              </a:avLst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8774" name="Line 6">
              <a:extLst>
                <a:ext uri="{FF2B5EF4-FFF2-40B4-BE49-F238E27FC236}">
                  <a16:creationId xmlns:a16="http://schemas.microsoft.com/office/drawing/2014/main" id="{10C6973B-9B90-45E5-A4F8-AE49AC1F9B1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92" y="1024"/>
              <a:ext cx="0" cy="104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88775" name="AutoShape 7">
              <a:extLst>
                <a:ext uri="{FF2B5EF4-FFF2-40B4-BE49-F238E27FC236}">
                  <a16:creationId xmlns:a16="http://schemas.microsoft.com/office/drawing/2014/main" id="{3D01F3D3-B917-4FE5-9F18-DF8B907D0B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8" y="858"/>
              <a:ext cx="384" cy="1159"/>
            </a:xfrm>
            <a:prstGeom prst="cube">
              <a:avLst>
                <a:gd name="adj" fmla="val 79287"/>
              </a:avLst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8776" name="Line 8">
              <a:extLst>
                <a:ext uri="{FF2B5EF4-FFF2-40B4-BE49-F238E27FC236}">
                  <a16:creationId xmlns:a16="http://schemas.microsoft.com/office/drawing/2014/main" id="{4A90A659-C4AF-4EB4-8044-82207175B2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02" y="2013"/>
              <a:ext cx="3361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88777" name="Text Box 9">
              <a:extLst>
                <a:ext uri="{FF2B5EF4-FFF2-40B4-BE49-F238E27FC236}">
                  <a16:creationId xmlns:a16="http://schemas.microsoft.com/office/drawing/2014/main" id="{7520C6FA-58EE-420D-884F-DF90F75410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06" y="2060"/>
              <a:ext cx="44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/>
                <a:t>Tempo</a:t>
              </a:r>
            </a:p>
          </p:txBody>
        </p:sp>
        <p:sp>
          <p:nvSpPr>
            <p:cNvPr id="288778" name="Text Box 10">
              <a:extLst>
                <a:ext uri="{FF2B5EF4-FFF2-40B4-BE49-F238E27FC236}">
                  <a16:creationId xmlns:a16="http://schemas.microsoft.com/office/drawing/2014/main" id="{929FB645-EBC3-45C3-A9EB-106E353898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1812" y="974"/>
              <a:ext cx="41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/>
                <a:t>Altura</a:t>
              </a:r>
            </a:p>
          </p:txBody>
        </p:sp>
        <p:sp>
          <p:nvSpPr>
            <p:cNvPr id="288779" name="Text Box 11">
              <a:extLst>
                <a:ext uri="{FF2B5EF4-FFF2-40B4-BE49-F238E27FC236}">
                  <a16:creationId xmlns:a16="http://schemas.microsoft.com/office/drawing/2014/main" id="{9A00FD84-1DC7-4190-89D7-9798B1506A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86" y="2012"/>
              <a:ext cx="23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/>
                <a:t>t</a:t>
              </a:r>
              <a:r>
                <a:rPr lang="pt-BR" altLang="pt-BR" baseline="-25000"/>
                <a:t>0</a:t>
              </a:r>
            </a:p>
          </p:txBody>
        </p:sp>
        <p:sp>
          <p:nvSpPr>
            <p:cNvPr id="288780" name="Text Box 12">
              <a:extLst>
                <a:ext uri="{FF2B5EF4-FFF2-40B4-BE49-F238E27FC236}">
                  <a16:creationId xmlns:a16="http://schemas.microsoft.com/office/drawing/2014/main" id="{41952AA0-9FD2-4716-B37F-C7D4C891E4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86" y="2010"/>
              <a:ext cx="23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/>
                <a:t>t</a:t>
              </a:r>
              <a:r>
                <a:rPr lang="pt-BR" altLang="pt-BR" baseline="-25000"/>
                <a:t>1</a:t>
              </a:r>
            </a:p>
          </p:txBody>
        </p:sp>
        <p:sp>
          <p:nvSpPr>
            <p:cNvPr id="288781" name="Text Box 13">
              <a:extLst>
                <a:ext uri="{FF2B5EF4-FFF2-40B4-BE49-F238E27FC236}">
                  <a16:creationId xmlns:a16="http://schemas.microsoft.com/office/drawing/2014/main" id="{41A1D540-77BE-433B-BD45-3424EF3B9C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70" y="2009"/>
              <a:ext cx="23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/>
                <a:t>t</a:t>
              </a:r>
              <a:r>
                <a:rPr lang="pt-BR" altLang="pt-BR" baseline="-25000"/>
                <a:t>2</a:t>
              </a:r>
            </a:p>
          </p:txBody>
        </p:sp>
        <p:sp>
          <p:nvSpPr>
            <p:cNvPr id="288782" name="Text Box 14">
              <a:extLst>
                <a:ext uri="{FF2B5EF4-FFF2-40B4-BE49-F238E27FC236}">
                  <a16:creationId xmlns:a16="http://schemas.microsoft.com/office/drawing/2014/main" id="{FF352279-7C1E-49FD-AD37-80AF635D36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55" y="2011"/>
              <a:ext cx="23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/>
                <a:t>t</a:t>
              </a:r>
              <a:r>
                <a:rPr lang="pt-BR" altLang="pt-BR" baseline="-25000"/>
                <a:t>n</a:t>
              </a:r>
            </a:p>
          </p:txBody>
        </p:sp>
        <p:sp>
          <p:nvSpPr>
            <p:cNvPr id="288783" name="AutoShape 15">
              <a:extLst>
                <a:ext uri="{FF2B5EF4-FFF2-40B4-BE49-F238E27FC236}">
                  <a16:creationId xmlns:a16="http://schemas.microsoft.com/office/drawing/2014/main" id="{D520C4FB-E812-4810-BFF1-5FC4C966BA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2" y="849"/>
              <a:ext cx="385" cy="1158"/>
            </a:xfrm>
            <a:prstGeom prst="cube">
              <a:avLst>
                <a:gd name="adj" fmla="val 79287"/>
              </a:avLst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8784" name="AutoShape 16">
              <a:extLst>
                <a:ext uri="{FF2B5EF4-FFF2-40B4-BE49-F238E27FC236}">
                  <a16:creationId xmlns:a16="http://schemas.microsoft.com/office/drawing/2014/main" id="{D2CC1EA9-0D85-4E98-BFF7-91B9ABB0D0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3" y="847"/>
              <a:ext cx="384" cy="1158"/>
            </a:xfrm>
            <a:prstGeom prst="cube">
              <a:avLst>
                <a:gd name="adj" fmla="val 79287"/>
              </a:avLst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8785" name="AutoShape 17">
              <a:extLst>
                <a:ext uri="{FF2B5EF4-FFF2-40B4-BE49-F238E27FC236}">
                  <a16:creationId xmlns:a16="http://schemas.microsoft.com/office/drawing/2014/main" id="{F5A36A3E-9A20-4D2E-9CAB-FF17E19CCD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8" y="1298"/>
              <a:ext cx="383" cy="415"/>
            </a:xfrm>
            <a:prstGeom prst="cube">
              <a:avLst>
                <a:gd name="adj" fmla="val 79287"/>
              </a:avLst>
            </a:pr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8786" name="AutoShape 18">
              <a:extLst>
                <a:ext uri="{FF2B5EF4-FFF2-40B4-BE49-F238E27FC236}">
                  <a16:creationId xmlns:a16="http://schemas.microsoft.com/office/drawing/2014/main" id="{20A42214-98BC-479B-917E-118029CA49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6" y="1209"/>
              <a:ext cx="383" cy="415"/>
            </a:xfrm>
            <a:prstGeom prst="cube">
              <a:avLst>
                <a:gd name="adj" fmla="val 79287"/>
              </a:avLst>
            </a:pr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288787" name="Line 19">
            <a:extLst>
              <a:ext uri="{FF2B5EF4-FFF2-40B4-BE49-F238E27FC236}">
                <a16:creationId xmlns:a16="http://schemas.microsoft.com/office/drawing/2014/main" id="{85D7F968-19C0-4A2A-80F2-E23B2B58F70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35150" y="3284538"/>
            <a:ext cx="0" cy="32400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88788" name="Line 20">
            <a:extLst>
              <a:ext uri="{FF2B5EF4-FFF2-40B4-BE49-F238E27FC236}">
                <a16:creationId xmlns:a16="http://schemas.microsoft.com/office/drawing/2014/main" id="{20B7910E-93F1-4D34-8B4C-E94560BFD323}"/>
              </a:ext>
            </a:extLst>
          </p:cNvPr>
          <p:cNvSpPr>
            <a:spLocks noChangeShapeType="1"/>
          </p:cNvSpPr>
          <p:nvPr/>
        </p:nvSpPr>
        <p:spPr bwMode="auto">
          <a:xfrm>
            <a:off x="1331913" y="6308725"/>
            <a:ext cx="69119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88789" name="Text Box 21">
            <a:extLst>
              <a:ext uri="{FF2B5EF4-FFF2-40B4-BE49-F238E27FC236}">
                <a16:creationId xmlns:a16="http://schemas.microsoft.com/office/drawing/2014/main" id="{9AD7AADA-FE4D-4609-82E5-82E1A949B314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371475" y="4603751"/>
            <a:ext cx="22875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/>
              <a:t>Remoção SST (%)</a:t>
            </a:r>
          </a:p>
        </p:txBody>
      </p:sp>
      <p:sp>
        <p:nvSpPr>
          <p:cNvPr id="288790" name="Text Box 22">
            <a:extLst>
              <a:ext uri="{FF2B5EF4-FFF2-40B4-BE49-F238E27FC236}">
                <a16:creationId xmlns:a16="http://schemas.microsoft.com/office/drawing/2014/main" id="{5E51D721-882A-4B41-B9A8-C074B95998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975" y="6308725"/>
            <a:ext cx="53117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/>
              <a:t>Taxa de escoamento superficial (m</a:t>
            </a:r>
            <a:r>
              <a:rPr lang="pt-BR" altLang="pt-BR" baseline="30000"/>
              <a:t>3</a:t>
            </a:r>
            <a:r>
              <a:rPr lang="pt-BR" altLang="pt-BR"/>
              <a:t>/m</a:t>
            </a:r>
            <a:r>
              <a:rPr lang="pt-BR" altLang="pt-BR" baseline="30000"/>
              <a:t>2</a:t>
            </a:r>
            <a:r>
              <a:rPr lang="pt-BR" altLang="pt-BR"/>
              <a:t>/dia)</a:t>
            </a:r>
          </a:p>
        </p:txBody>
      </p:sp>
      <p:sp>
        <p:nvSpPr>
          <p:cNvPr id="288791" name="Freeform 23">
            <a:extLst>
              <a:ext uri="{FF2B5EF4-FFF2-40B4-BE49-F238E27FC236}">
                <a16:creationId xmlns:a16="http://schemas.microsoft.com/office/drawing/2014/main" id="{458E58DE-6D42-48E2-A9CB-3B6FAE20A3CC}"/>
              </a:ext>
            </a:extLst>
          </p:cNvPr>
          <p:cNvSpPr>
            <a:spLocks/>
          </p:cNvSpPr>
          <p:nvPr/>
        </p:nvSpPr>
        <p:spPr bwMode="auto">
          <a:xfrm>
            <a:off x="2339975" y="3571875"/>
            <a:ext cx="5111750" cy="2160588"/>
          </a:xfrm>
          <a:custGeom>
            <a:avLst/>
            <a:gdLst>
              <a:gd name="T0" fmla="*/ 0 w 3220"/>
              <a:gd name="T1" fmla="*/ 0 h 1361"/>
              <a:gd name="T2" fmla="*/ 227 w 3220"/>
              <a:gd name="T3" fmla="*/ 318 h 1361"/>
              <a:gd name="T4" fmla="*/ 771 w 3220"/>
              <a:gd name="T5" fmla="*/ 771 h 1361"/>
              <a:gd name="T6" fmla="*/ 1542 w 3220"/>
              <a:gd name="T7" fmla="*/ 1089 h 1361"/>
              <a:gd name="T8" fmla="*/ 2721 w 3220"/>
              <a:gd name="T9" fmla="*/ 1316 h 1361"/>
              <a:gd name="T10" fmla="*/ 3220 w 3220"/>
              <a:gd name="T11" fmla="*/ 1361 h 13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220" h="1361">
                <a:moveTo>
                  <a:pt x="0" y="0"/>
                </a:moveTo>
                <a:cubicBezTo>
                  <a:pt x="49" y="95"/>
                  <a:pt x="99" y="190"/>
                  <a:pt x="227" y="318"/>
                </a:cubicBezTo>
                <a:cubicBezTo>
                  <a:pt x="355" y="446"/>
                  <a:pt x="552" y="643"/>
                  <a:pt x="771" y="771"/>
                </a:cubicBezTo>
                <a:cubicBezTo>
                  <a:pt x="990" y="899"/>
                  <a:pt x="1217" y="998"/>
                  <a:pt x="1542" y="1089"/>
                </a:cubicBezTo>
                <a:cubicBezTo>
                  <a:pt x="1867" y="1180"/>
                  <a:pt x="2441" y="1271"/>
                  <a:pt x="2721" y="1316"/>
                </a:cubicBezTo>
                <a:cubicBezTo>
                  <a:pt x="3001" y="1361"/>
                  <a:pt x="3137" y="1354"/>
                  <a:pt x="3220" y="1361"/>
                </a:cubicBez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graphicFrame>
        <p:nvGraphicFramePr>
          <p:cNvPr id="288792" name="Object 24">
            <a:extLst>
              <a:ext uri="{FF2B5EF4-FFF2-40B4-BE49-F238E27FC236}">
                <a16:creationId xmlns:a16="http://schemas.microsoft.com/office/drawing/2014/main" id="{1FFF8EB3-BE15-4EBB-ABBA-EE6B840730E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62325" y="3521075"/>
          <a:ext cx="10033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801" name="Equation" r:id="rId4" imgW="1002960" imgH="787320" progId="Equation.3">
                  <p:embed/>
                </p:oleObj>
              </mc:Choice>
              <mc:Fallback>
                <p:oleObj name="Equation" r:id="rId4" imgW="1002960" imgH="787320" progId="Equation.3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2325" y="3521075"/>
                        <a:ext cx="1003300" cy="78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88793" name="AutoShape 25">
            <a:extLst>
              <a:ext uri="{FF2B5EF4-FFF2-40B4-BE49-F238E27FC236}">
                <a16:creationId xmlns:a16="http://schemas.microsoft.com/office/drawing/2014/main" id="{234F8A51-42E7-4865-A121-7BC2FE8C0437}"/>
              </a:ext>
            </a:extLst>
          </p:cNvPr>
          <p:cNvCxnSpPr>
            <a:cxnSpLocks noChangeShapeType="1"/>
            <a:stCxn id="288780" idx="2"/>
            <a:endCxn id="0" idx="0"/>
          </p:cNvCxnSpPr>
          <p:nvPr/>
        </p:nvCxnSpPr>
        <p:spPr bwMode="auto">
          <a:xfrm rot="16200000" flipH="1">
            <a:off x="3487737" y="3144838"/>
            <a:ext cx="327025" cy="425450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288794" name="Object 26">
            <a:extLst>
              <a:ext uri="{FF2B5EF4-FFF2-40B4-BE49-F238E27FC236}">
                <a16:creationId xmlns:a16="http://schemas.microsoft.com/office/drawing/2014/main" id="{970E9680-C2FF-4BBE-9E7C-96D9B8F4D15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10113" y="3427413"/>
          <a:ext cx="10160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802" name="Equation" r:id="rId6" imgW="1015920" imgH="787320" progId="Equation.3">
                  <p:embed/>
                </p:oleObj>
              </mc:Choice>
              <mc:Fallback>
                <p:oleObj name="Equation" r:id="rId6" imgW="1015920" imgH="787320" progId="Equation.3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0113" y="3427413"/>
                        <a:ext cx="1016000" cy="78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8795" name="Object 27">
            <a:extLst>
              <a:ext uri="{FF2B5EF4-FFF2-40B4-BE49-F238E27FC236}">
                <a16:creationId xmlns:a16="http://schemas.microsoft.com/office/drawing/2014/main" id="{2732CABA-2C90-4499-9E05-77D24763298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27763" y="3421063"/>
          <a:ext cx="100330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803" name="Equation" r:id="rId8" imgW="1002960" imgH="799920" progId="Equation.3">
                  <p:embed/>
                </p:oleObj>
              </mc:Choice>
              <mc:Fallback>
                <p:oleObj name="Equation" r:id="rId8" imgW="1002960" imgH="799920" progId="Equation.3">
                  <p:embed/>
                  <p:pic>
                    <p:nvPicPr>
                      <p:cNvPr id="0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7763" y="3421063"/>
                        <a:ext cx="1003300" cy="800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88796" name="AutoShape 28">
            <a:extLst>
              <a:ext uri="{FF2B5EF4-FFF2-40B4-BE49-F238E27FC236}">
                <a16:creationId xmlns:a16="http://schemas.microsoft.com/office/drawing/2014/main" id="{DF7792DD-3E9B-44E3-9265-79E4A46A9737}"/>
              </a:ext>
            </a:extLst>
          </p:cNvPr>
          <p:cNvCxnSpPr>
            <a:cxnSpLocks noChangeShapeType="1"/>
            <a:stCxn id="288781" idx="2"/>
            <a:endCxn id="0" idx="0"/>
          </p:cNvCxnSpPr>
          <p:nvPr/>
        </p:nvCxnSpPr>
        <p:spPr bwMode="auto">
          <a:xfrm rot="16200000" flipH="1">
            <a:off x="4753769" y="2963069"/>
            <a:ext cx="234950" cy="693738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8797" name="AutoShape 29">
            <a:extLst>
              <a:ext uri="{FF2B5EF4-FFF2-40B4-BE49-F238E27FC236}">
                <a16:creationId xmlns:a16="http://schemas.microsoft.com/office/drawing/2014/main" id="{866B6671-FF83-4767-BB75-14698BEE18B0}"/>
              </a:ext>
            </a:extLst>
          </p:cNvPr>
          <p:cNvCxnSpPr>
            <a:cxnSpLocks noChangeShapeType="1"/>
            <a:stCxn id="288782" idx="2"/>
            <a:endCxn id="0" idx="0"/>
          </p:cNvCxnSpPr>
          <p:nvPr/>
        </p:nvCxnSpPr>
        <p:spPr bwMode="auto">
          <a:xfrm rot="16200000" flipH="1">
            <a:off x="6375400" y="3067051"/>
            <a:ext cx="225425" cy="482600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22" name="Picture 2" descr="fig 02">
            <a:extLst>
              <a:ext uri="{FF2B5EF4-FFF2-40B4-BE49-F238E27FC236}">
                <a16:creationId xmlns:a16="http://schemas.microsoft.com/office/drawing/2014/main" id="{EF360990-6E74-4DAA-A3DA-6985061DD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050" y="1196975"/>
            <a:ext cx="5545138" cy="525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23" name="Picture 3">
            <a:extLst>
              <a:ext uri="{FF2B5EF4-FFF2-40B4-BE49-F238E27FC236}">
                <a16:creationId xmlns:a16="http://schemas.microsoft.com/office/drawing/2014/main" id="{71967283-E165-4B0A-B4AD-3A28E192917D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24" name="Rectangle 4">
            <a:extLst>
              <a:ext uri="{FF2B5EF4-FFF2-40B4-BE49-F238E27FC236}">
                <a16:creationId xmlns:a16="http://schemas.microsoft.com/office/drawing/2014/main" id="{5F10AF1C-DA86-4959-8C68-2A24DBBC24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6688" y="44450"/>
            <a:ext cx="8820150" cy="9906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3600"/>
              <a:t>SEDIMENTAÇÃO FLOCULENTA (TIPO II)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746" name="Picture 2" descr="fig 01">
            <a:extLst>
              <a:ext uri="{FF2B5EF4-FFF2-40B4-BE49-F238E27FC236}">
                <a16:creationId xmlns:a16="http://schemas.microsoft.com/office/drawing/2014/main" id="{98BCA90C-8003-4B8C-B331-C7E2B5F8B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2275" y="1052513"/>
            <a:ext cx="6121400" cy="5619750"/>
          </a:xfrm>
          <a:prstGeom prst="rect">
            <a:avLst/>
          </a:prstGeom>
          <a:solidFill>
            <a:srgbClr val="FF6600"/>
          </a:solidFill>
        </p:spPr>
      </p:pic>
      <p:pic>
        <p:nvPicPr>
          <p:cNvPr id="287747" name="Picture 3">
            <a:extLst>
              <a:ext uri="{FF2B5EF4-FFF2-40B4-BE49-F238E27FC236}">
                <a16:creationId xmlns:a16="http://schemas.microsoft.com/office/drawing/2014/main" id="{3FFB4D32-008E-40BA-A5CF-A764DE0B5F98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7748" name="Rectangle 4">
            <a:extLst>
              <a:ext uri="{FF2B5EF4-FFF2-40B4-BE49-F238E27FC236}">
                <a16:creationId xmlns:a16="http://schemas.microsoft.com/office/drawing/2014/main" id="{806DB952-4FAC-4BAA-BEF0-585B30E50B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6688" y="44450"/>
            <a:ext cx="8820150" cy="990600"/>
          </a:xfrm>
        </p:spPr>
        <p:txBody>
          <a:bodyPr/>
          <a:lstStyle/>
          <a:p>
            <a:r>
              <a:rPr lang="pt-BR" altLang="pt-BR" sz="3600"/>
              <a:t>SEDIMENTAÇÃO FLOCULENTA (TIPO II)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026" name="Picture 2">
            <a:extLst>
              <a:ext uri="{FF2B5EF4-FFF2-40B4-BE49-F238E27FC236}">
                <a16:creationId xmlns:a16="http://schemas.microsoft.com/office/drawing/2014/main" id="{058728BF-767C-4F78-88C6-190DCC6CA379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7027" name="Rectangle 3">
            <a:extLst>
              <a:ext uri="{FF2B5EF4-FFF2-40B4-BE49-F238E27FC236}">
                <a16:creationId xmlns:a16="http://schemas.microsoft.com/office/drawing/2014/main" id="{89A0317C-2B68-4984-9B61-C22CFE72F5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863" y="200025"/>
            <a:ext cx="8964612" cy="981075"/>
          </a:xfrm>
        </p:spPr>
        <p:txBody>
          <a:bodyPr/>
          <a:lstStyle/>
          <a:p>
            <a:r>
              <a:rPr lang="pt-BR" altLang="pt-BR" sz="4000"/>
              <a:t>DECANTADORES DE FLUXO LAMINAR</a:t>
            </a:r>
          </a:p>
        </p:txBody>
      </p:sp>
      <p:pic>
        <p:nvPicPr>
          <p:cNvPr id="257028" name="Picture 4" descr="Decantador Laminar - Esquema">
            <a:extLst>
              <a:ext uri="{FF2B5EF4-FFF2-40B4-BE49-F238E27FC236}">
                <a16:creationId xmlns:a16="http://schemas.microsoft.com/office/drawing/2014/main" id="{D6CE4729-762F-457D-8251-2451021E5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7263" y="1844675"/>
            <a:ext cx="7273925" cy="454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26" name="Picture 2">
            <a:extLst>
              <a:ext uri="{FF2B5EF4-FFF2-40B4-BE49-F238E27FC236}">
                <a16:creationId xmlns:a16="http://schemas.microsoft.com/office/drawing/2014/main" id="{1F2305F9-BE57-429F-9FE3-CACE826E7901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1427" name="Rectangle 3">
            <a:extLst>
              <a:ext uri="{FF2B5EF4-FFF2-40B4-BE49-F238E27FC236}">
                <a16:creationId xmlns:a16="http://schemas.microsoft.com/office/drawing/2014/main" id="{4379ECB4-43BD-42C7-8310-D01F0C4DB5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476250"/>
            <a:ext cx="8207375" cy="982663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Ctr="1"/>
          <a:lstStyle/>
          <a:p>
            <a:r>
              <a:rPr lang="pt-BR" altLang="pt-BR" sz="4000"/>
              <a:t>ADENSAMENTO DE LODOS DE ETAs E ETEs</a:t>
            </a:r>
          </a:p>
        </p:txBody>
      </p:sp>
      <p:graphicFrame>
        <p:nvGraphicFramePr>
          <p:cNvPr id="231436" name="Object 12">
            <a:extLst>
              <a:ext uri="{FF2B5EF4-FFF2-40B4-BE49-F238E27FC236}">
                <a16:creationId xmlns:a16="http://schemas.microsoft.com/office/drawing/2014/main" id="{6122DA4F-A967-46C2-B726-B4117E9C621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8313" y="4724400"/>
          <a:ext cx="3314700" cy="109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448" name="Equation" r:id="rId4" imgW="3314520" imgH="1091880" progId="Equation.3">
                  <p:embed/>
                </p:oleObj>
              </mc:Choice>
              <mc:Fallback>
                <p:oleObj name="Equation" r:id="rId4" imgW="3314520" imgH="109188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4724400"/>
                        <a:ext cx="3314700" cy="109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1438" name="AutoShape 14">
            <a:extLst>
              <a:ext uri="{FF2B5EF4-FFF2-40B4-BE49-F238E27FC236}">
                <a16:creationId xmlns:a16="http://schemas.microsoft.com/office/drawing/2014/main" id="{FD87B9E5-72C3-44B0-B808-0C07DAC321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2636838"/>
            <a:ext cx="2879725" cy="1223962"/>
          </a:xfrm>
          <a:prstGeom prst="cube">
            <a:avLst>
              <a:gd name="adj" fmla="val 48898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 sz="2400"/>
              <a:t>Adensador</a:t>
            </a:r>
          </a:p>
        </p:txBody>
      </p:sp>
      <p:cxnSp>
        <p:nvCxnSpPr>
          <p:cNvPr id="231439" name="AutoShape 15">
            <a:extLst>
              <a:ext uri="{FF2B5EF4-FFF2-40B4-BE49-F238E27FC236}">
                <a16:creationId xmlns:a16="http://schemas.microsoft.com/office/drawing/2014/main" id="{8CD29AAD-647A-4E1C-BCFE-A769FC1CC28B}"/>
              </a:ext>
            </a:extLst>
          </p:cNvPr>
          <p:cNvCxnSpPr>
            <a:cxnSpLocks noChangeShapeType="1"/>
            <a:endCxn id="231438" idx="2"/>
          </p:cNvCxnSpPr>
          <p:nvPr/>
        </p:nvCxnSpPr>
        <p:spPr bwMode="auto">
          <a:xfrm>
            <a:off x="900113" y="3068638"/>
            <a:ext cx="1943100" cy="479425"/>
          </a:xfrm>
          <a:prstGeom prst="bentConnector3">
            <a:avLst>
              <a:gd name="adj1" fmla="val 50000"/>
            </a:avLst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1440" name="AutoShape 16">
            <a:extLst>
              <a:ext uri="{FF2B5EF4-FFF2-40B4-BE49-F238E27FC236}">
                <a16:creationId xmlns:a16="http://schemas.microsoft.com/office/drawing/2014/main" id="{B308EBFA-9543-4AA1-AE81-BF9B222C193D}"/>
              </a:ext>
            </a:extLst>
          </p:cNvPr>
          <p:cNvCxnSpPr>
            <a:cxnSpLocks noChangeShapeType="1"/>
            <a:stCxn id="231438" idx="4"/>
          </p:cNvCxnSpPr>
          <p:nvPr/>
        </p:nvCxnSpPr>
        <p:spPr bwMode="auto">
          <a:xfrm flipV="1">
            <a:off x="5124450" y="2852738"/>
            <a:ext cx="2543175" cy="695325"/>
          </a:xfrm>
          <a:prstGeom prst="bentConnector3">
            <a:avLst>
              <a:gd name="adj1" fmla="val 61736"/>
            </a:avLst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1441" name="Text Box 17">
            <a:extLst>
              <a:ext uri="{FF2B5EF4-FFF2-40B4-BE49-F238E27FC236}">
                <a16:creationId xmlns:a16="http://schemas.microsoft.com/office/drawing/2014/main" id="{CC5AAA23-D902-4315-9A79-27EECD719F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420938"/>
            <a:ext cx="99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400" b="0"/>
              <a:t>M</a:t>
            </a:r>
            <a:r>
              <a:rPr lang="pt-BR" altLang="pt-BR" sz="2400" b="0" baseline="-25000"/>
              <a:t>seca 1</a:t>
            </a:r>
          </a:p>
        </p:txBody>
      </p:sp>
      <p:sp>
        <p:nvSpPr>
          <p:cNvPr id="231442" name="Text Box 18">
            <a:extLst>
              <a:ext uri="{FF2B5EF4-FFF2-40B4-BE49-F238E27FC236}">
                <a16:creationId xmlns:a16="http://schemas.microsoft.com/office/drawing/2014/main" id="{25E915BE-04C9-4226-8043-42D3D33CA0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9563" y="2205038"/>
            <a:ext cx="99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400" b="0"/>
              <a:t>M</a:t>
            </a:r>
            <a:r>
              <a:rPr lang="pt-BR" altLang="pt-BR" sz="2400" b="0" baseline="-25000"/>
              <a:t>seca 2</a:t>
            </a:r>
          </a:p>
        </p:txBody>
      </p:sp>
      <p:graphicFrame>
        <p:nvGraphicFramePr>
          <p:cNvPr id="231443" name="Object 19">
            <a:extLst>
              <a:ext uri="{FF2B5EF4-FFF2-40B4-BE49-F238E27FC236}">
                <a16:creationId xmlns:a16="http://schemas.microsoft.com/office/drawing/2014/main" id="{A68C8E39-A220-4389-88DC-B1B6E1BF780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29213" y="4724400"/>
          <a:ext cx="3352800" cy="109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449" name="Equation" r:id="rId6" imgW="3352680" imgH="1091880" progId="Equation.3">
                  <p:embed/>
                </p:oleObj>
              </mc:Choice>
              <mc:Fallback>
                <p:oleObj name="Equation" r:id="rId6" imgW="3352680" imgH="1091880" progId="Equation.3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29213" y="4724400"/>
                        <a:ext cx="3352800" cy="109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31444" name="AutoShape 20">
            <a:extLst>
              <a:ext uri="{FF2B5EF4-FFF2-40B4-BE49-F238E27FC236}">
                <a16:creationId xmlns:a16="http://schemas.microsoft.com/office/drawing/2014/main" id="{7E0E8713-985E-4E8E-9187-35E3D021AEBB}"/>
              </a:ext>
            </a:extLst>
          </p:cNvPr>
          <p:cNvCxnSpPr>
            <a:cxnSpLocks noChangeShapeType="1"/>
            <a:stCxn id="0" idx="0"/>
            <a:endCxn id="231441" idx="1"/>
          </p:cNvCxnSpPr>
          <p:nvPr/>
        </p:nvCxnSpPr>
        <p:spPr bwMode="auto">
          <a:xfrm rot="5400000" flipH="1">
            <a:off x="475457" y="3074194"/>
            <a:ext cx="2074862" cy="1225550"/>
          </a:xfrm>
          <a:prstGeom prst="bentConnector4">
            <a:avLst>
              <a:gd name="adj1" fmla="val 44454"/>
              <a:gd name="adj2" fmla="val 118653"/>
            </a:avLst>
          </a:prstGeom>
          <a:noFill/>
          <a:ln w="31750">
            <a:solidFill>
              <a:schemeClr val="tx1"/>
            </a:solidFill>
            <a:miter lim="800000"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1445" name="AutoShape 21">
            <a:extLst>
              <a:ext uri="{FF2B5EF4-FFF2-40B4-BE49-F238E27FC236}">
                <a16:creationId xmlns:a16="http://schemas.microsoft.com/office/drawing/2014/main" id="{A8A36C13-4FB6-42BE-89FC-4B11DD29B23A}"/>
              </a:ext>
            </a:extLst>
          </p:cNvPr>
          <p:cNvCxnSpPr>
            <a:cxnSpLocks noChangeShapeType="1"/>
            <a:stCxn id="0" idx="0"/>
            <a:endCxn id="231442" idx="3"/>
          </p:cNvCxnSpPr>
          <p:nvPr/>
        </p:nvCxnSpPr>
        <p:spPr bwMode="auto">
          <a:xfrm rot="16200000">
            <a:off x="6082507" y="3156744"/>
            <a:ext cx="2290762" cy="844550"/>
          </a:xfrm>
          <a:prstGeom prst="bentConnector4">
            <a:avLst>
              <a:gd name="adj1" fmla="val 44977"/>
              <a:gd name="adj2" fmla="val 127069"/>
            </a:avLst>
          </a:prstGeom>
          <a:noFill/>
          <a:ln w="31750">
            <a:solidFill>
              <a:schemeClr val="tx1"/>
            </a:solidFill>
            <a:miter lim="800000"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050" name="Picture 2" descr="ETA RIO GRANDE - VISTA GERAL">
            <a:extLst>
              <a:ext uri="{FF2B5EF4-FFF2-40B4-BE49-F238E27FC236}">
                <a16:creationId xmlns:a16="http://schemas.microsoft.com/office/drawing/2014/main" id="{1ECB6D4E-439D-4997-9E92-053497B29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6013" y="1700213"/>
            <a:ext cx="72009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8051" name="Picture 3">
            <a:extLst>
              <a:ext uri="{FF2B5EF4-FFF2-40B4-BE49-F238E27FC236}">
                <a16:creationId xmlns:a16="http://schemas.microsoft.com/office/drawing/2014/main" id="{14093B6C-F718-48CB-8110-D3F2773B342F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8052" name="Rectangle 4">
            <a:extLst>
              <a:ext uri="{FF2B5EF4-FFF2-40B4-BE49-F238E27FC236}">
                <a16:creationId xmlns:a16="http://schemas.microsoft.com/office/drawing/2014/main" id="{BE750516-2387-4D5F-A795-A09E94D2FC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1625" y="112713"/>
            <a:ext cx="8540750" cy="13716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/>
              <a:t>DECANTADORES LAMINARES</a:t>
            </a:r>
            <a:br>
              <a:rPr lang="pt-BR" altLang="pt-BR"/>
            </a:br>
            <a:r>
              <a:rPr lang="pt-BR" altLang="pt-BR"/>
              <a:t>ETA RIO GRANDE (SABESP)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074" name="Picture 2" descr="ETA RIO GRANDE - DECANTADOR 3">
            <a:extLst>
              <a:ext uri="{FF2B5EF4-FFF2-40B4-BE49-F238E27FC236}">
                <a16:creationId xmlns:a16="http://schemas.microsoft.com/office/drawing/2014/main" id="{A46EC892-759E-421F-90AA-82C98BB29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988" y="1628775"/>
            <a:ext cx="72009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9075" name="Picture 3">
            <a:extLst>
              <a:ext uri="{FF2B5EF4-FFF2-40B4-BE49-F238E27FC236}">
                <a16:creationId xmlns:a16="http://schemas.microsoft.com/office/drawing/2014/main" id="{C0E925CE-A806-4063-853E-8E833B3ADC73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9076" name="Rectangle 4">
            <a:extLst>
              <a:ext uri="{FF2B5EF4-FFF2-40B4-BE49-F238E27FC236}">
                <a16:creationId xmlns:a16="http://schemas.microsoft.com/office/drawing/2014/main" id="{5D8C1A6B-0B87-4496-B238-0443DB2CC16E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423863" y="44450"/>
            <a:ext cx="854075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r>
              <a:rPr lang="pt-BR" altLang="pt-BR" b="0"/>
              <a:t>DECANTADORES LAMINARES</a:t>
            </a:r>
            <a:br>
              <a:rPr lang="pt-BR" altLang="pt-BR" b="0"/>
            </a:br>
            <a:r>
              <a:rPr lang="pt-BR" altLang="pt-BR" b="0"/>
              <a:t>ETA RIO GRANDE (SABESP)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098" name="Picture 2" descr="ETA RIO GRANDE - DECANTADOR 1">
            <a:extLst>
              <a:ext uri="{FF2B5EF4-FFF2-40B4-BE49-F238E27FC236}">
                <a16:creationId xmlns:a16="http://schemas.microsoft.com/office/drawing/2014/main" id="{1922D6F6-8E99-495B-A832-E8CA79507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2275" y="1484313"/>
            <a:ext cx="5688013" cy="511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0099" name="Picture 3">
            <a:extLst>
              <a:ext uri="{FF2B5EF4-FFF2-40B4-BE49-F238E27FC236}">
                <a16:creationId xmlns:a16="http://schemas.microsoft.com/office/drawing/2014/main" id="{7FCF6586-6FC7-4199-9388-C4C68906A124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0100" name="Rectangle 4">
            <a:extLst>
              <a:ext uri="{FF2B5EF4-FFF2-40B4-BE49-F238E27FC236}">
                <a16:creationId xmlns:a16="http://schemas.microsoft.com/office/drawing/2014/main" id="{33D1EAF1-3CEF-4AEC-B88F-C5D50B1CB35F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423863" y="44450"/>
            <a:ext cx="854075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r>
              <a:rPr lang="pt-BR" altLang="pt-BR" b="0"/>
              <a:t>DECANTADORES LAMINARES</a:t>
            </a:r>
            <a:br>
              <a:rPr lang="pt-BR" altLang="pt-BR" b="0"/>
            </a:br>
            <a:r>
              <a:rPr lang="pt-BR" altLang="pt-BR" b="0"/>
              <a:t>ETA RIO GRANDE (SABESP)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122" name="Picture 2" descr="ETA Capivari (Sanasa) 031">
            <a:extLst>
              <a:ext uri="{FF2B5EF4-FFF2-40B4-BE49-F238E27FC236}">
                <a16:creationId xmlns:a16="http://schemas.microsoft.com/office/drawing/2014/main" id="{72B1994C-9F6A-4577-AAF6-54314EA60703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113" y="1773238"/>
            <a:ext cx="7343775" cy="482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1123" name="Picture 3">
            <a:extLst>
              <a:ext uri="{FF2B5EF4-FFF2-40B4-BE49-F238E27FC236}">
                <a16:creationId xmlns:a16="http://schemas.microsoft.com/office/drawing/2014/main" id="{119A6932-07E1-4D68-BBBC-C2939979B896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1124" name="Rectangle 4">
            <a:extLst>
              <a:ext uri="{FF2B5EF4-FFF2-40B4-BE49-F238E27FC236}">
                <a16:creationId xmlns:a16="http://schemas.microsoft.com/office/drawing/2014/main" id="{EE8587F0-FD74-4A4C-A63B-0994F46029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1625" y="257175"/>
            <a:ext cx="8540750" cy="13716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/>
              <a:t>DECANTADORES LAMINARES</a:t>
            </a:r>
            <a:br>
              <a:rPr lang="pt-BR" altLang="pt-BR"/>
            </a:br>
            <a:r>
              <a:rPr lang="pt-BR" altLang="pt-BR"/>
              <a:t>ETA CAPIVARI (SANASA)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146" name="Picture 2" descr="ETA Capivari (Sanasa) 050">
            <a:extLst>
              <a:ext uri="{FF2B5EF4-FFF2-40B4-BE49-F238E27FC236}">
                <a16:creationId xmlns:a16="http://schemas.microsoft.com/office/drawing/2014/main" id="{D2AECD53-F65B-4FBB-8918-95E575D71916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650" y="1773238"/>
            <a:ext cx="7345363" cy="482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2147" name="Picture 3">
            <a:extLst>
              <a:ext uri="{FF2B5EF4-FFF2-40B4-BE49-F238E27FC236}">
                <a16:creationId xmlns:a16="http://schemas.microsoft.com/office/drawing/2014/main" id="{8B39E908-766C-4823-AF79-3B2EF14875FB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2148" name="Rectangle 4">
            <a:extLst>
              <a:ext uri="{FF2B5EF4-FFF2-40B4-BE49-F238E27FC236}">
                <a16:creationId xmlns:a16="http://schemas.microsoft.com/office/drawing/2014/main" id="{1C6C2532-785C-4AB2-A8F2-B8A8B803ED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1625" y="257175"/>
            <a:ext cx="8540750" cy="13716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/>
              <a:t>DECANTADORES LAMINARES</a:t>
            </a:r>
            <a:br>
              <a:rPr lang="pt-BR" altLang="pt-BR"/>
            </a:br>
            <a:r>
              <a:rPr lang="pt-BR" altLang="pt-BR"/>
              <a:t>ETA CAPIVARI (SANASA)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170" name="Picture 2" descr="ETA Capivari (Sanasa) 037">
            <a:extLst>
              <a:ext uri="{FF2B5EF4-FFF2-40B4-BE49-F238E27FC236}">
                <a16:creationId xmlns:a16="http://schemas.microsoft.com/office/drawing/2014/main" id="{3348232B-954B-40CE-9998-7BA35030641E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088" y="1773238"/>
            <a:ext cx="7345362" cy="482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3171" name="Picture 3">
            <a:extLst>
              <a:ext uri="{FF2B5EF4-FFF2-40B4-BE49-F238E27FC236}">
                <a16:creationId xmlns:a16="http://schemas.microsoft.com/office/drawing/2014/main" id="{66ED203C-2847-432F-A5AE-293EB348E6CA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3172" name="Rectangle 4">
            <a:extLst>
              <a:ext uri="{FF2B5EF4-FFF2-40B4-BE49-F238E27FC236}">
                <a16:creationId xmlns:a16="http://schemas.microsoft.com/office/drawing/2014/main" id="{B5774180-8446-46DC-B908-AFD6B31F0C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1625" y="257175"/>
            <a:ext cx="8540750" cy="13716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/>
              <a:t>DECANTADORES LAMINARES</a:t>
            </a:r>
            <a:br>
              <a:rPr lang="pt-BR" altLang="pt-BR"/>
            </a:br>
            <a:r>
              <a:rPr lang="pt-BR" altLang="pt-BR"/>
              <a:t>ETA CAPIVARI (SANASA)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194" name="Picture 2" descr="ETA Capivari (Sanasa) 026">
            <a:extLst>
              <a:ext uri="{FF2B5EF4-FFF2-40B4-BE49-F238E27FC236}">
                <a16:creationId xmlns:a16="http://schemas.microsoft.com/office/drawing/2014/main" id="{B1BCCE59-189A-4DB7-AB1A-3BA153B401D8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988" y="1773238"/>
            <a:ext cx="7345362" cy="482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4195" name="Picture 3">
            <a:extLst>
              <a:ext uri="{FF2B5EF4-FFF2-40B4-BE49-F238E27FC236}">
                <a16:creationId xmlns:a16="http://schemas.microsoft.com/office/drawing/2014/main" id="{CE978002-E09F-44FA-800A-D1A074068C85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4196" name="Rectangle 4">
            <a:extLst>
              <a:ext uri="{FF2B5EF4-FFF2-40B4-BE49-F238E27FC236}">
                <a16:creationId xmlns:a16="http://schemas.microsoft.com/office/drawing/2014/main" id="{E07BDC03-6ED0-43FA-A971-B78A6AEA88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1625" y="257175"/>
            <a:ext cx="8540750" cy="13716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/>
              <a:t>DECANTADORES LAMINARES</a:t>
            </a:r>
            <a:br>
              <a:rPr lang="pt-BR" altLang="pt-BR"/>
            </a:br>
            <a:r>
              <a:rPr lang="pt-BR" altLang="pt-BR"/>
              <a:t>ETA CAPIVARI (SANASA)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218" name="Picture 2" descr="ETA Capivari (Sanasa) 043">
            <a:extLst>
              <a:ext uri="{FF2B5EF4-FFF2-40B4-BE49-F238E27FC236}">
                <a16:creationId xmlns:a16="http://schemas.microsoft.com/office/drawing/2014/main" id="{3B2FBA4B-59C5-4D71-875B-781C27F2DABD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550" y="1773238"/>
            <a:ext cx="7345363" cy="482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5219" name="Picture 3">
            <a:extLst>
              <a:ext uri="{FF2B5EF4-FFF2-40B4-BE49-F238E27FC236}">
                <a16:creationId xmlns:a16="http://schemas.microsoft.com/office/drawing/2014/main" id="{987F8ED1-3A8C-4B14-A815-EDBD08FD8ED6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5220" name="Rectangle 4">
            <a:extLst>
              <a:ext uri="{FF2B5EF4-FFF2-40B4-BE49-F238E27FC236}">
                <a16:creationId xmlns:a16="http://schemas.microsoft.com/office/drawing/2014/main" id="{19D33ACE-E97E-49EC-ADA6-AE6E97998A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1625" y="257175"/>
            <a:ext cx="8540750" cy="13716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/>
              <a:t>DECANTADORES LAMINARES</a:t>
            </a:r>
            <a:br>
              <a:rPr lang="pt-BR" altLang="pt-BR"/>
            </a:br>
            <a:r>
              <a:rPr lang="pt-BR" altLang="pt-BR"/>
              <a:t>ETA CAPIVARI (SANASA)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8" name="Picture 4" descr="ETA Capivari (Sanasa) 022">
            <a:extLst>
              <a:ext uri="{FF2B5EF4-FFF2-40B4-BE49-F238E27FC236}">
                <a16:creationId xmlns:a16="http://schemas.microsoft.com/office/drawing/2014/main" id="{4302B18F-3426-49F1-9C08-90D2AE891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773238"/>
            <a:ext cx="4797425" cy="359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7266" name="Picture 2">
            <a:extLst>
              <a:ext uri="{FF2B5EF4-FFF2-40B4-BE49-F238E27FC236}">
                <a16:creationId xmlns:a16="http://schemas.microsoft.com/office/drawing/2014/main" id="{195DD058-B2D7-4C1D-BC65-3F53D84DF2B5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7267" name="Rectangle 3">
            <a:extLst>
              <a:ext uri="{FF2B5EF4-FFF2-40B4-BE49-F238E27FC236}">
                <a16:creationId xmlns:a16="http://schemas.microsoft.com/office/drawing/2014/main" id="{829425E5-4D2E-4D87-9F5E-9942CC8758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1625" y="257175"/>
            <a:ext cx="8540750" cy="13716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/>
              <a:t>DECANTADORES LAMINARES</a:t>
            </a:r>
            <a:br>
              <a:rPr lang="pt-BR" altLang="pt-BR"/>
            </a:br>
            <a:r>
              <a:rPr lang="pt-BR" altLang="pt-BR"/>
              <a:t>ETA CAPIVARI (SANASA)</a:t>
            </a:r>
          </a:p>
        </p:txBody>
      </p:sp>
      <p:pic>
        <p:nvPicPr>
          <p:cNvPr id="267269" name="Picture 5" descr="ETA Capivari (Sanasa) 023">
            <a:extLst>
              <a:ext uri="{FF2B5EF4-FFF2-40B4-BE49-F238E27FC236}">
                <a16:creationId xmlns:a16="http://schemas.microsoft.com/office/drawing/2014/main" id="{55733CED-4C26-4F52-8263-EA6C36608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0200" y="3068638"/>
            <a:ext cx="4797425" cy="359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45" name="Picture 5" descr="ETA Capivari (Sanasa) 023">
            <a:extLst>
              <a:ext uri="{FF2B5EF4-FFF2-40B4-BE49-F238E27FC236}">
                <a16:creationId xmlns:a16="http://schemas.microsoft.com/office/drawing/2014/main" id="{C2A18E7F-F98E-4EA2-AE25-33FE7F6DF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1844675"/>
            <a:ext cx="4797425" cy="359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43" name="Picture 3">
            <a:extLst>
              <a:ext uri="{FF2B5EF4-FFF2-40B4-BE49-F238E27FC236}">
                <a16:creationId xmlns:a16="http://schemas.microsoft.com/office/drawing/2014/main" id="{2DE20581-FCDA-435E-8840-3F7D4EFF5A9E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44" name="Rectangle 4">
            <a:extLst>
              <a:ext uri="{FF2B5EF4-FFF2-40B4-BE49-F238E27FC236}">
                <a16:creationId xmlns:a16="http://schemas.microsoft.com/office/drawing/2014/main" id="{FCB8FB88-B385-4D7B-AEA0-2F67752FD3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1625" y="257175"/>
            <a:ext cx="8540750" cy="13716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/>
              <a:t>DECANTADORES LAMINARES</a:t>
            </a:r>
            <a:br>
              <a:rPr lang="pt-BR" altLang="pt-BR"/>
            </a:br>
            <a:r>
              <a:rPr lang="pt-BR" altLang="pt-BR"/>
              <a:t>ETA CAPIVARI (SANASA)</a:t>
            </a:r>
          </a:p>
        </p:txBody>
      </p:sp>
      <p:pic>
        <p:nvPicPr>
          <p:cNvPr id="266246" name="Picture 6" descr="ETA Capivari (Sanasa) 021">
            <a:extLst>
              <a:ext uri="{FF2B5EF4-FFF2-40B4-BE49-F238E27FC236}">
                <a16:creationId xmlns:a16="http://schemas.microsoft.com/office/drawing/2014/main" id="{CCD1E9D0-13C2-4B57-A5B6-5F629F875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0200" y="3068638"/>
            <a:ext cx="4797425" cy="359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50" name="Picture 2">
            <a:extLst>
              <a:ext uri="{FF2B5EF4-FFF2-40B4-BE49-F238E27FC236}">
                <a16:creationId xmlns:a16="http://schemas.microsoft.com/office/drawing/2014/main" id="{128C2FF1-42B6-4005-A8BE-21BBB43D9041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2451" name="Rectangle 3">
            <a:extLst>
              <a:ext uri="{FF2B5EF4-FFF2-40B4-BE49-F238E27FC236}">
                <a16:creationId xmlns:a16="http://schemas.microsoft.com/office/drawing/2014/main" id="{5DD3ABD1-4E54-42DA-B93C-3EF77140B7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476250"/>
            <a:ext cx="8207375" cy="982663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Ctr="1"/>
          <a:lstStyle/>
          <a:p>
            <a:r>
              <a:rPr lang="pt-BR" altLang="pt-BR" sz="4000"/>
              <a:t>ADENSAMENTO DE LODOS DE ETAs E ETEs</a:t>
            </a:r>
          </a:p>
        </p:txBody>
      </p:sp>
      <p:graphicFrame>
        <p:nvGraphicFramePr>
          <p:cNvPr id="232452" name="Object 4">
            <a:extLst>
              <a:ext uri="{FF2B5EF4-FFF2-40B4-BE49-F238E27FC236}">
                <a16:creationId xmlns:a16="http://schemas.microsoft.com/office/drawing/2014/main" id="{B917B53E-B83E-4455-ADDD-0F5031F62B6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24075" y="4167188"/>
          <a:ext cx="43942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465" name="Equation" r:id="rId4" imgW="4394160" imgH="990360" progId="Equation.3">
                  <p:embed/>
                </p:oleObj>
              </mc:Choice>
              <mc:Fallback>
                <p:oleObj name="Equation" r:id="rId4" imgW="4394160" imgH="99036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4075" y="4167188"/>
                        <a:ext cx="4394200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2453" name="AutoShape 5">
            <a:extLst>
              <a:ext uri="{FF2B5EF4-FFF2-40B4-BE49-F238E27FC236}">
                <a16:creationId xmlns:a16="http://schemas.microsoft.com/office/drawing/2014/main" id="{A1414BEB-04FF-497D-8961-443AC1F7FF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7675" y="2492375"/>
            <a:ext cx="2879725" cy="1223963"/>
          </a:xfrm>
          <a:prstGeom prst="cube">
            <a:avLst>
              <a:gd name="adj" fmla="val 48898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 sz="2400"/>
              <a:t>Adensador</a:t>
            </a:r>
          </a:p>
        </p:txBody>
      </p:sp>
      <p:cxnSp>
        <p:nvCxnSpPr>
          <p:cNvPr id="232454" name="AutoShape 6">
            <a:extLst>
              <a:ext uri="{FF2B5EF4-FFF2-40B4-BE49-F238E27FC236}">
                <a16:creationId xmlns:a16="http://schemas.microsoft.com/office/drawing/2014/main" id="{ACBAD4EB-0CA5-4022-BE63-A5BBE9EE277F}"/>
              </a:ext>
            </a:extLst>
          </p:cNvPr>
          <p:cNvCxnSpPr>
            <a:cxnSpLocks noChangeShapeType="1"/>
            <a:endCxn id="232453" idx="2"/>
          </p:cNvCxnSpPr>
          <p:nvPr/>
        </p:nvCxnSpPr>
        <p:spPr bwMode="auto">
          <a:xfrm>
            <a:off x="1044575" y="2924175"/>
            <a:ext cx="1943100" cy="479425"/>
          </a:xfrm>
          <a:prstGeom prst="bentConnector3">
            <a:avLst>
              <a:gd name="adj1" fmla="val 50000"/>
            </a:avLst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2455" name="AutoShape 7">
            <a:extLst>
              <a:ext uri="{FF2B5EF4-FFF2-40B4-BE49-F238E27FC236}">
                <a16:creationId xmlns:a16="http://schemas.microsoft.com/office/drawing/2014/main" id="{E565FD57-F070-4879-86DB-4D6830E638D4}"/>
              </a:ext>
            </a:extLst>
          </p:cNvPr>
          <p:cNvCxnSpPr>
            <a:cxnSpLocks noChangeShapeType="1"/>
            <a:stCxn id="232453" idx="4"/>
          </p:cNvCxnSpPr>
          <p:nvPr/>
        </p:nvCxnSpPr>
        <p:spPr bwMode="auto">
          <a:xfrm flipV="1">
            <a:off x="5268913" y="2708275"/>
            <a:ext cx="2543175" cy="695325"/>
          </a:xfrm>
          <a:prstGeom prst="bentConnector3">
            <a:avLst>
              <a:gd name="adj1" fmla="val 61736"/>
            </a:avLst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2456" name="Text Box 8">
            <a:extLst>
              <a:ext uri="{FF2B5EF4-FFF2-40B4-BE49-F238E27FC236}">
                <a16:creationId xmlns:a16="http://schemas.microsoft.com/office/drawing/2014/main" id="{7EE6789A-4937-4DB9-A963-54814C1E7F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4575" y="2276475"/>
            <a:ext cx="99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400" b="0"/>
              <a:t>M</a:t>
            </a:r>
            <a:r>
              <a:rPr lang="pt-BR" altLang="pt-BR" sz="2400" b="0" baseline="-25000"/>
              <a:t>seca 1</a:t>
            </a:r>
          </a:p>
        </p:txBody>
      </p:sp>
      <p:sp>
        <p:nvSpPr>
          <p:cNvPr id="232457" name="Text Box 9">
            <a:extLst>
              <a:ext uri="{FF2B5EF4-FFF2-40B4-BE49-F238E27FC236}">
                <a16:creationId xmlns:a16="http://schemas.microsoft.com/office/drawing/2014/main" id="{94E603D2-717D-428C-9691-CE54E53D5C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4025" y="2060575"/>
            <a:ext cx="99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400" b="0"/>
              <a:t>M</a:t>
            </a:r>
            <a:r>
              <a:rPr lang="pt-BR" altLang="pt-BR" sz="2400" b="0" baseline="-25000"/>
              <a:t>seca 2</a:t>
            </a:r>
          </a:p>
        </p:txBody>
      </p:sp>
      <p:sp>
        <p:nvSpPr>
          <p:cNvPr id="232461" name="Text Box 13">
            <a:extLst>
              <a:ext uri="{FF2B5EF4-FFF2-40B4-BE49-F238E27FC236}">
                <a16:creationId xmlns:a16="http://schemas.microsoft.com/office/drawing/2014/main" id="{E19F7C34-CB7F-42FB-85F0-994BD2D153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6963" y="1844675"/>
            <a:ext cx="21780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400" b="0"/>
              <a:t>M</a:t>
            </a:r>
            <a:r>
              <a:rPr lang="pt-BR" altLang="pt-BR" sz="2400" b="0" baseline="-25000"/>
              <a:t>seca 1 </a:t>
            </a:r>
            <a:r>
              <a:rPr lang="pt-BR" altLang="pt-BR" sz="2400" b="0"/>
              <a:t>= M</a:t>
            </a:r>
            <a:r>
              <a:rPr lang="pt-BR" altLang="pt-BR" sz="2400" b="0" baseline="-25000"/>
              <a:t>seca 2</a:t>
            </a:r>
          </a:p>
        </p:txBody>
      </p:sp>
      <p:graphicFrame>
        <p:nvGraphicFramePr>
          <p:cNvPr id="232462" name="Object 14">
            <a:extLst>
              <a:ext uri="{FF2B5EF4-FFF2-40B4-BE49-F238E27FC236}">
                <a16:creationId xmlns:a16="http://schemas.microsoft.com/office/drawing/2014/main" id="{6E51075B-A36C-439F-9FEC-7055CA65C73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92325" y="5589588"/>
          <a:ext cx="44577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466" name="Equation" r:id="rId6" imgW="4457520" imgH="990360" progId="Equation.3">
                  <p:embed/>
                </p:oleObj>
              </mc:Choice>
              <mc:Fallback>
                <p:oleObj name="Equation" r:id="rId6" imgW="4457520" imgH="990360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2325" y="5589588"/>
                        <a:ext cx="4457700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294" name="Picture 6" descr="ETA Capivari (Sanasa) 015">
            <a:extLst>
              <a:ext uri="{FF2B5EF4-FFF2-40B4-BE49-F238E27FC236}">
                <a16:creationId xmlns:a16="http://schemas.microsoft.com/office/drawing/2014/main" id="{DF115210-9333-4BF2-8F03-4B23C55D8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1773238"/>
            <a:ext cx="4797425" cy="359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8291" name="Picture 3">
            <a:extLst>
              <a:ext uri="{FF2B5EF4-FFF2-40B4-BE49-F238E27FC236}">
                <a16:creationId xmlns:a16="http://schemas.microsoft.com/office/drawing/2014/main" id="{C867F4B9-9952-4568-9777-9876C60BE998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8292" name="Rectangle 4">
            <a:extLst>
              <a:ext uri="{FF2B5EF4-FFF2-40B4-BE49-F238E27FC236}">
                <a16:creationId xmlns:a16="http://schemas.microsoft.com/office/drawing/2014/main" id="{999FBA7D-682A-4A5C-B56B-9CDE93D97F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1625" y="257175"/>
            <a:ext cx="8540750" cy="13716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/>
              <a:t>DECANTADORES LAMINARES</a:t>
            </a:r>
            <a:br>
              <a:rPr lang="pt-BR" altLang="pt-BR"/>
            </a:br>
            <a:r>
              <a:rPr lang="pt-BR" altLang="pt-BR"/>
              <a:t>ETA CAPIVARI (SANASA)</a:t>
            </a:r>
          </a:p>
        </p:txBody>
      </p:sp>
      <p:pic>
        <p:nvPicPr>
          <p:cNvPr id="268295" name="Picture 7" descr="ETA Capivari (Sanasa) 017">
            <a:extLst>
              <a:ext uri="{FF2B5EF4-FFF2-40B4-BE49-F238E27FC236}">
                <a16:creationId xmlns:a16="http://schemas.microsoft.com/office/drawing/2014/main" id="{867400C1-85E2-452D-BBF8-371186C3F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0200" y="2997200"/>
            <a:ext cx="4797425" cy="359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22" name="Picture 2">
            <a:extLst>
              <a:ext uri="{FF2B5EF4-FFF2-40B4-BE49-F238E27FC236}">
                <a16:creationId xmlns:a16="http://schemas.microsoft.com/office/drawing/2014/main" id="{9FC3BC5A-1202-4FBF-882F-3D61D5203ADC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7923" name="Rectangle 3">
            <a:extLst>
              <a:ext uri="{FF2B5EF4-FFF2-40B4-BE49-F238E27FC236}">
                <a16:creationId xmlns:a16="http://schemas.microsoft.com/office/drawing/2014/main" id="{2EFA08C4-AD53-4069-BAB7-DB5F8959D7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863" y="200025"/>
            <a:ext cx="8964612" cy="981075"/>
          </a:xfrm>
        </p:spPr>
        <p:txBody>
          <a:bodyPr/>
          <a:lstStyle/>
          <a:p>
            <a:r>
              <a:rPr lang="pt-BR" altLang="pt-BR" sz="4000"/>
              <a:t>DECANTADORES DE FLUXO LAMINAR</a:t>
            </a:r>
          </a:p>
        </p:txBody>
      </p:sp>
      <p:pic>
        <p:nvPicPr>
          <p:cNvPr id="337924" name="Picture 4" descr="Decantador Laminar - Esquema">
            <a:extLst>
              <a:ext uri="{FF2B5EF4-FFF2-40B4-BE49-F238E27FC236}">
                <a16:creationId xmlns:a16="http://schemas.microsoft.com/office/drawing/2014/main" id="{3948612D-F3E6-447E-B8A6-ACB0B1F6B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7263" y="1544638"/>
            <a:ext cx="7273925" cy="454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794" name="Picture 2" descr="ETA Capivari (Sanasa) 043">
            <a:extLst>
              <a:ext uri="{FF2B5EF4-FFF2-40B4-BE49-F238E27FC236}">
                <a16:creationId xmlns:a16="http://schemas.microsoft.com/office/drawing/2014/main" id="{C1F8F8C1-E879-4672-AA5E-B6D26F8394F8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1773238"/>
            <a:ext cx="7993063" cy="482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9795" name="Picture 3">
            <a:extLst>
              <a:ext uri="{FF2B5EF4-FFF2-40B4-BE49-F238E27FC236}">
                <a16:creationId xmlns:a16="http://schemas.microsoft.com/office/drawing/2014/main" id="{DA67AADD-9371-4BAA-8370-8787E92F0942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9796" name="Rectangle 4">
            <a:extLst>
              <a:ext uri="{FF2B5EF4-FFF2-40B4-BE49-F238E27FC236}">
                <a16:creationId xmlns:a16="http://schemas.microsoft.com/office/drawing/2014/main" id="{144CCB82-D5EC-49E9-BC73-B8F94003E8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7981950" cy="151765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/>
              <a:t>DECANTADORES LAMINARES</a:t>
            </a:r>
            <a:br>
              <a:rPr lang="pt-BR" altLang="pt-BR"/>
            </a:br>
            <a:r>
              <a:rPr lang="pt-BR" altLang="pt-BR"/>
              <a:t>PARÂMETROS DE PROJETO</a:t>
            </a:r>
          </a:p>
        </p:txBody>
      </p:sp>
      <p:sp>
        <p:nvSpPr>
          <p:cNvPr id="289797" name="Text Box 5">
            <a:extLst>
              <a:ext uri="{FF2B5EF4-FFF2-40B4-BE49-F238E27FC236}">
                <a16:creationId xmlns:a16="http://schemas.microsoft.com/office/drawing/2014/main" id="{26169B8E-7B0E-424D-8EC0-A661883C78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366963"/>
            <a:ext cx="8316912" cy="3798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</a:pPr>
            <a:r>
              <a:rPr lang="pt-BR" altLang="pt-BR" sz="3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Velocidade de sedimentação: 20 m</a:t>
            </a:r>
            <a:r>
              <a:rPr lang="pt-BR" altLang="pt-BR" sz="3200" baseline="300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3</a:t>
            </a:r>
            <a:r>
              <a:rPr lang="pt-BR" altLang="pt-BR" sz="3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/m</a:t>
            </a:r>
            <a:r>
              <a:rPr lang="pt-BR" altLang="pt-BR" sz="3200" baseline="300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2</a:t>
            </a:r>
            <a:r>
              <a:rPr lang="pt-BR" altLang="pt-BR" sz="3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/dia a 60 m</a:t>
            </a:r>
            <a:r>
              <a:rPr lang="pt-BR" altLang="pt-BR" sz="3200" baseline="300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3</a:t>
            </a:r>
            <a:r>
              <a:rPr lang="pt-BR" altLang="pt-BR" sz="3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/m</a:t>
            </a:r>
            <a:r>
              <a:rPr lang="pt-BR" altLang="pt-BR" sz="3200" baseline="300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2</a:t>
            </a:r>
            <a:r>
              <a:rPr lang="pt-BR" altLang="pt-BR" sz="3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/dia.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</a:pPr>
            <a:r>
              <a:rPr lang="pt-BR" altLang="pt-BR" sz="3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(Função das características do floco, definidas pelas etapas de coagulação e floculação)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</a:pPr>
            <a:r>
              <a:rPr lang="pt-BR" altLang="pt-BR" sz="3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Ângulo das placas com a horizontal: 60</a:t>
            </a:r>
            <a:r>
              <a:rPr lang="pt-BR" altLang="pt-BR" sz="3200" baseline="300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o</a:t>
            </a:r>
            <a:r>
              <a:rPr lang="pt-BR" altLang="pt-BR" sz="3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818" name="Picture 2" descr="ETA Capivari (Sanasa) 043">
            <a:extLst>
              <a:ext uri="{FF2B5EF4-FFF2-40B4-BE49-F238E27FC236}">
                <a16:creationId xmlns:a16="http://schemas.microsoft.com/office/drawing/2014/main" id="{EAF05F97-D9E5-4A20-9FBF-C6D10516EAD9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1773238"/>
            <a:ext cx="8496300" cy="482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0819" name="Picture 3">
            <a:extLst>
              <a:ext uri="{FF2B5EF4-FFF2-40B4-BE49-F238E27FC236}">
                <a16:creationId xmlns:a16="http://schemas.microsoft.com/office/drawing/2014/main" id="{D31588BD-232D-4DCD-9ED3-130AB900BA47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0820" name="Rectangle 4">
            <a:extLst>
              <a:ext uri="{FF2B5EF4-FFF2-40B4-BE49-F238E27FC236}">
                <a16:creationId xmlns:a16="http://schemas.microsoft.com/office/drawing/2014/main" id="{3E069928-095B-4740-B09F-B0C5A495FC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7981950" cy="151765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/>
              <a:t>DECANTADORES LAMINARES</a:t>
            </a:r>
            <a:br>
              <a:rPr lang="pt-BR" altLang="pt-BR"/>
            </a:br>
            <a:r>
              <a:rPr lang="pt-BR" altLang="pt-BR"/>
              <a:t>PARÂMETROS DE PROJETO</a:t>
            </a:r>
          </a:p>
        </p:txBody>
      </p:sp>
      <p:sp>
        <p:nvSpPr>
          <p:cNvPr id="290821" name="Text Box 5">
            <a:extLst>
              <a:ext uri="{FF2B5EF4-FFF2-40B4-BE49-F238E27FC236}">
                <a16:creationId xmlns:a16="http://schemas.microsoft.com/office/drawing/2014/main" id="{C9DF8792-DE4F-4588-9C7A-CF1A6B560A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2420938"/>
            <a:ext cx="8353425" cy="340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</a:pPr>
            <a:r>
              <a:rPr lang="pt-BR" altLang="pt-BR" sz="3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Comprimento da placa: 0,6 metros a 1,2 metros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</a:pPr>
            <a:r>
              <a:rPr lang="pt-BR" altLang="pt-BR" sz="3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Velocidade de escoamento entre as placas: 15 cm/min a 20 cm/min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</a:pPr>
            <a:r>
              <a:rPr lang="pt-BR" altLang="pt-BR" sz="3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Espessura entre as placas: 4 cm a 8 cm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</a:pPr>
            <a:endParaRPr lang="pt-BR" altLang="pt-BR" sz="3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842" name="Picture 2" descr="ETA Capivari (Sanasa) 043">
            <a:extLst>
              <a:ext uri="{FF2B5EF4-FFF2-40B4-BE49-F238E27FC236}">
                <a16:creationId xmlns:a16="http://schemas.microsoft.com/office/drawing/2014/main" id="{F6760D82-0E52-47F6-8880-419374F9FBAB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1773238"/>
            <a:ext cx="8496300" cy="482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1843" name="Picture 3">
            <a:extLst>
              <a:ext uri="{FF2B5EF4-FFF2-40B4-BE49-F238E27FC236}">
                <a16:creationId xmlns:a16="http://schemas.microsoft.com/office/drawing/2014/main" id="{5C6B3037-5E2D-456D-A4B0-91A59588EC8B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1844" name="Rectangle 4">
            <a:extLst>
              <a:ext uri="{FF2B5EF4-FFF2-40B4-BE49-F238E27FC236}">
                <a16:creationId xmlns:a16="http://schemas.microsoft.com/office/drawing/2014/main" id="{AC8B417C-6045-454F-A90E-C686E16754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7981950" cy="151765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/>
              <a:t>DECANTADORES LAMINARES</a:t>
            </a:r>
            <a:br>
              <a:rPr lang="pt-BR" altLang="pt-BR"/>
            </a:br>
            <a:r>
              <a:rPr lang="pt-BR" altLang="pt-BR"/>
              <a:t>PARÂMETROS DE PROJETO</a:t>
            </a:r>
          </a:p>
        </p:txBody>
      </p:sp>
      <p:sp>
        <p:nvSpPr>
          <p:cNvPr id="291845" name="Text Box 5">
            <a:extLst>
              <a:ext uri="{FF2B5EF4-FFF2-40B4-BE49-F238E27FC236}">
                <a16:creationId xmlns:a16="http://schemas.microsoft.com/office/drawing/2014/main" id="{94A0DCC6-2BE5-4906-8520-9D348D34F3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2565400"/>
            <a:ext cx="8353425" cy="302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</a:pPr>
            <a:r>
              <a:rPr lang="pt-BR" altLang="pt-BR" sz="3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Altura do decantador: 4,0 metros a 6,0 metros.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</a:pPr>
            <a:r>
              <a:rPr lang="pt-BR" altLang="pt-BR" sz="3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Relação Comprimento/Largura </a:t>
            </a:r>
            <a:r>
              <a:rPr lang="pt-BR" altLang="pt-BR" sz="3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sym typeface="Symbol" panose="05050102010706020507" pitchFamily="18" charset="2"/>
              </a:rPr>
              <a:t> 2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</a:pPr>
            <a:r>
              <a:rPr lang="pt-BR" altLang="pt-BR" sz="3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sym typeface="Symbol" panose="05050102010706020507" pitchFamily="18" charset="2"/>
              </a:rPr>
              <a:t>Taxa de escoamento linear (vertedor)  1,8 l/m/s</a:t>
            </a:r>
            <a:r>
              <a:rPr lang="pt-BR" altLang="pt-BR" sz="3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62" name="Picture 2">
            <a:extLst>
              <a:ext uri="{FF2B5EF4-FFF2-40B4-BE49-F238E27FC236}">
                <a16:creationId xmlns:a16="http://schemas.microsoft.com/office/drawing/2014/main" id="{AEE78436-F931-4893-B9B8-4ED2F76919A3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6963" name="Rectangle 3">
            <a:extLst>
              <a:ext uri="{FF2B5EF4-FFF2-40B4-BE49-F238E27FC236}">
                <a16:creationId xmlns:a16="http://schemas.microsoft.com/office/drawing/2014/main" id="{A8FDF934-7200-4AE6-94F5-254D528D55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341313"/>
            <a:ext cx="8785225" cy="1143000"/>
          </a:xfrm>
        </p:spPr>
        <p:txBody>
          <a:bodyPr/>
          <a:lstStyle/>
          <a:p>
            <a:r>
              <a:rPr lang="pt-BR" altLang="pt-BR" sz="4000"/>
              <a:t>DECANTADORES CONVENCIONAIS E LAMINARES EM ETAs</a:t>
            </a:r>
          </a:p>
        </p:txBody>
      </p:sp>
      <p:graphicFrame>
        <p:nvGraphicFramePr>
          <p:cNvPr id="296964" name="Object 4">
            <a:extLst>
              <a:ext uri="{FF2B5EF4-FFF2-40B4-BE49-F238E27FC236}">
                <a16:creationId xmlns:a16="http://schemas.microsoft.com/office/drawing/2014/main" id="{B37EBF54-8C73-4093-A16F-DDDFC5A38D3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00113" y="1412875"/>
          <a:ext cx="7416800" cy="5248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6966" name="Gráfico" r:id="rId4" imgW="5505602" imgH="3895649" progId="Excel.Chart.8">
                  <p:embed followColorScheme="full"/>
                </p:oleObj>
              </mc:Choice>
              <mc:Fallback>
                <p:oleObj name="Gráfico" r:id="rId4" imgW="5505602" imgH="3895649" progId="Excel.Chart.8">
                  <p:embed followColorScheme="full"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1412875"/>
                        <a:ext cx="7416800" cy="5248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318" name="Picture 6" descr="ETA Taiaçupeba 002">
            <a:extLst>
              <a:ext uri="{FF2B5EF4-FFF2-40B4-BE49-F238E27FC236}">
                <a16:creationId xmlns:a16="http://schemas.microsoft.com/office/drawing/2014/main" id="{94D7019D-B73B-4609-A7CB-FFD1139A5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1616075"/>
            <a:ext cx="8280400" cy="485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9315" name="Picture 3">
            <a:extLst>
              <a:ext uri="{FF2B5EF4-FFF2-40B4-BE49-F238E27FC236}">
                <a16:creationId xmlns:a16="http://schemas.microsoft.com/office/drawing/2014/main" id="{CE058350-8E45-4FD2-9F98-A8FC304F13F1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9316" name="Rectangle 4">
            <a:extLst>
              <a:ext uri="{FF2B5EF4-FFF2-40B4-BE49-F238E27FC236}">
                <a16:creationId xmlns:a16="http://schemas.microsoft.com/office/drawing/2014/main" id="{5DDF3096-61EA-447E-8BF6-97C15273F8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03313"/>
          </a:xfrm>
        </p:spPr>
        <p:txBody>
          <a:bodyPr/>
          <a:lstStyle/>
          <a:p>
            <a:r>
              <a:rPr lang="pt-BR" altLang="pt-BR"/>
              <a:t>SEDIMENTAÇÃO</a:t>
            </a:r>
          </a:p>
        </p:txBody>
      </p:sp>
      <p:sp>
        <p:nvSpPr>
          <p:cNvPr id="269317" name="Text Box 5">
            <a:extLst>
              <a:ext uri="{FF2B5EF4-FFF2-40B4-BE49-F238E27FC236}">
                <a16:creationId xmlns:a16="http://schemas.microsoft.com/office/drawing/2014/main" id="{B4872B81-7548-4074-B6CD-52E704768E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450" y="2205038"/>
            <a:ext cx="7907338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4000" b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Definição: Processo de separação sólido-líquido que tem como força propulsora a ação da gravidade.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338" name="Picture 2" descr="ETE Pariquera-Acu 001">
            <a:extLst>
              <a:ext uri="{FF2B5EF4-FFF2-40B4-BE49-F238E27FC236}">
                <a16:creationId xmlns:a16="http://schemas.microsoft.com/office/drawing/2014/main" id="{1C1E21E5-B542-43E4-B448-4C702C209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6013" y="1484313"/>
            <a:ext cx="6827837" cy="512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0339" name="Picture 3">
            <a:extLst>
              <a:ext uri="{FF2B5EF4-FFF2-40B4-BE49-F238E27FC236}">
                <a16:creationId xmlns:a16="http://schemas.microsoft.com/office/drawing/2014/main" id="{F79D35D9-1CC1-4172-8A4A-12798E0E0734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0340" name="Rectangle 4">
            <a:extLst>
              <a:ext uri="{FF2B5EF4-FFF2-40B4-BE49-F238E27FC236}">
                <a16:creationId xmlns:a16="http://schemas.microsoft.com/office/drawing/2014/main" id="{899207CA-79F0-42BD-8B85-146869C089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8229600" cy="887413"/>
          </a:xfrm>
        </p:spPr>
        <p:txBody>
          <a:bodyPr/>
          <a:lstStyle/>
          <a:p>
            <a:r>
              <a:rPr lang="pt-BR" altLang="pt-BR"/>
              <a:t>SEDIMENTAÇÃO</a:t>
            </a:r>
          </a:p>
        </p:txBody>
      </p:sp>
      <p:sp>
        <p:nvSpPr>
          <p:cNvPr id="270341" name="Text Box 5">
            <a:extLst>
              <a:ext uri="{FF2B5EF4-FFF2-40B4-BE49-F238E27FC236}">
                <a16:creationId xmlns:a16="http://schemas.microsoft.com/office/drawing/2014/main" id="{CBDA7F50-05B0-491B-8187-221ED1736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916113"/>
            <a:ext cx="8893175" cy="417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None/>
            </a:pPr>
            <a:r>
              <a:rPr lang="pt-BR" altLang="pt-BR" sz="3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Classificação dos Processos de Sedimentação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</a:pPr>
            <a:endParaRPr lang="pt-BR" altLang="pt-BR" sz="3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</a:pPr>
            <a:r>
              <a:rPr lang="pt-BR" altLang="pt-BR" sz="3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Sedimentação discreta (Tipo 1)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</a:pPr>
            <a:r>
              <a:rPr lang="pt-BR" altLang="pt-BR" sz="3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Sedimentação floculenta (Tipo 2)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</a:pPr>
            <a:r>
              <a:rPr lang="pt-BR" altLang="pt-BR" sz="3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Sedimentação em zona (Tipo 3)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</a:pPr>
            <a:r>
              <a:rPr lang="pt-BR" altLang="pt-BR" sz="3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Sedimentação por compressão (Tipo 4)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362" name="Picture 2" descr="ETE Pariquera-Acu 001">
            <a:extLst>
              <a:ext uri="{FF2B5EF4-FFF2-40B4-BE49-F238E27FC236}">
                <a16:creationId xmlns:a16="http://schemas.microsoft.com/office/drawing/2014/main" id="{DE01FA6D-BC97-438D-B18B-C39D5196F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6013" y="1484313"/>
            <a:ext cx="6827837" cy="512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1363" name="Picture 3">
            <a:extLst>
              <a:ext uri="{FF2B5EF4-FFF2-40B4-BE49-F238E27FC236}">
                <a16:creationId xmlns:a16="http://schemas.microsoft.com/office/drawing/2014/main" id="{0A640A8D-5CC0-4413-8542-4D77E4174019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1364" name="Rectangle 4">
            <a:extLst>
              <a:ext uri="{FF2B5EF4-FFF2-40B4-BE49-F238E27FC236}">
                <a16:creationId xmlns:a16="http://schemas.microsoft.com/office/drawing/2014/main" id="{7F36D3F2-0688-4C3A-B32C-EEC9A08596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12713"/>
            <a:ext cx="8435975" cy="1371600"/>
          </a:xfrm>
        </p:spPr>
        <p:txBody>
          <a:bodyPr/>
          <a:lstStyle/>
          <a:p>
            <a:r>
              <a:rPr lang="pt-BR" altLang="pt-BR" sz="4000"/>
              <a:t>SEDIMENTAÇÃO DISCRETA (TIPO I)</a:t>
            </a:r>
          </a:p>
        </p:txBody>
      </p:sp>
      <p:sp>
        <p:nvSpPr>
          <p:cNvPr id="271365" name="Text Box 5">
            <a:extLst>
              <a:ext uri="{FF2B5EF4-FFF2-40B4-BE49-F238E27FC236}">
                <a16:creationId xmlns:a16="http://schemas.microsoft.com/office/drawing/2014/main" id="{D3D9E43D-0520-4111-9019-E3C513BF2F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2205038"/>
            <a:ext cx="8353425" cy="266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</a:pPr>
            <a:r>
              <a:rPr lang="pt-BR" altLang="pt-BR" sz="3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Sedimentação discreta: As partículas permanecem com dimensões e velocidades constantes ao longo do processo de sedimentação, não ocorrendo interação entre as mesmas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</a:pPr>
            <a:r>
              <a:rPr lang="pt-BR" altLang="pt-BR" sz="3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Parâmetro de dimensionamento: Taxa de escoamento superficial (m</a:t>
            </a:r>
            <a:r>
              <a:rPr lang="pt-BR" altLang="pt-BR" sz="3200" baseline="300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3</a:t>
            </a:r>
            <a:r>
              <a:rPr lang="pt-BR" altLang="pt-BR" sz="3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/m</a:t>
            </a:r>
            <a:r>
              <a:rPr lang="pt-BR" altLang="pt-BR" sz="3200" baseline="300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2</a:t>
            </a:r>
            <a:r>
              <a:rPr lang="pt-BR" altLang="pt-BR" sz="3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/dia)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386" name="Picture 2" descr="ETE Pariquera-Acu 009">
            <a:extLst>
              <a:ext uri="{FF2B5EF4-FFF2-40B4-BE49-F238E27FC236}">
                <a16:creationId xmlns:a16="http://schemas.microsoft.com/office/drawing/2014/main" id="{48B69641-4255-40A8-BC2B-B38BE643B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550" y="1209675"/>
            <a:ext cx="7272338" cy="545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2387" name="Picture 3">
            <a:extLst>
              <a:ext uri="{FF2B5EF4-FFF2-40B4-BE49-F238E27FC236}">
                <a16:creationId xmlns:a16="http://schemas.microsoft.com/office/drawing/2014/main" id="{BF193B1D-0955-4E27-97AE-EFF1B86B4DB6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2388" name="Rectangle 4">
            <a:extLst>
              <a:ext uri="{FF2B5EF4-FFF2-40B4-BE49-F238E27FC236}">
                <a16:creationId xmlns:a16="http://schemas.microsoft.com/office/drawing/2014/main" id="{7CC2540E-37BD-404F-A8A8-A796AA6553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117475"/>
            <a:ext cx="8507413" cy="1079500"/>
          </a:xfrm>
        </p:spPr>
        <p:txBody>
          <a:bodyPr/>
          <a:lstStyle/>
          <a:p>
            <a:r>
              <a:rPr lang="pt-BR" altLang="pt-BR" sz="4000"/>
              <a:t>SEDIMENTAÇÃO DISCRETA (TIPO I)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474" name="Picture 2">
            <a:extLst>
              <a:ext uri="{FF2B5EF4-FFF2-40B4-BE49-F238E27FC236}">
                <a16:creationId xmlns:a16="http://schemas.microsoft.com/office/drawing/2014/main" id="{AE69DB0D-7FF1-4020-9400-8381AA8BA8C3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3475" name="Rectangle 3">
            <a:extLst>
              <a:ext uri="{FF2B5EF4-FFF2-40B4-BE49-F238E27FC236}">
                <a16:creationId xmlns:a16="http://schemas.microsoft.com/office/drawing/2014/main" id="{5C759BCF-5E72-449E-A7CC-F6A8F5A05F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476250"/>
            <a:ext cx="8207375" cy="982663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Ctr="1"/>
          <a:lstStyle/>
          <a:p>
            <a:r>
              <a:rPr lang="pt-BR" altLang="pt-BR" sz="4000"/>
              <a:t>ADENSAMENTO DE LODOS DE ETAs E ETEs</a:t>
            </a:r>
          </a:p>
        </p:txBody>
      </p:sp>
      <p:graphicFrame>
        <p:nvGraphicFramePr>
          <p:cNvPr id="233476" name="Object 4">
            <a:extLst>
              <a:ext uri="{FF2B5EF4-FFF2-40B4-BE49-F238E27FC236}">
                <a16:creationId xmlns:a16="http://schemas.microsoft.com/office/drawing/2014/main" id="{79F20165-3877-46F4-9CD4-6BCE82FB09C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08075" y="4167188"/>
          <a:ext cx="64262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487" name="Equation" r:id="rId4" imgW="6426000" imgH="990360" progId="Equation.3">
                  <p:embed/>
                </p:oleObj>
              </mc:Choice>
              <mc:Fallback>
                <p:oleObj name="Equation" r:id="rId4" imgW="6426000" imgH="99036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8075" y="4167188"/>
                        <a:ext cx="6426200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3477" name="AutoShape 5">
            <a:extLst>
              <a:ext uri="{FF2B5EF4-FFF2-40B4-BE49-F238E27FC236}">
                <a16:creationId xmlns:a16="http://schemas.microsoft.com/office/drawing/2014/main" id="{6F743B85-8EA4-4642-A50D-775E2CC576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7675" y="2492375"/>
            <a:ext cx="2879725" cy="1223963"/>
          </a:xfrm>
          <a:prstGeom prst="cube">
            <a:avLst>
              <a:gd name="adj" fmla="val 48898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 sz="2400"/>
              <a:t>Adensador</a:t>
            </a:r>
          </a:p>
        </p:txBody>
      </p:sp>
      <p:cxnSp>
        <p:nvCxnSpPr>
          <p:cNvPr id="233478" name="AutoShape 6">
            <a:extLst>
              <a:ext uri="{FF2B5EF4-FFF2-40B4-BE49-F238E27FC236}">
                <a16:creationId xmlns:a16="http://schemas.microsoft.com/office/drawing/2014/main" id="{F2AE40D0-4DF1-4640-B9B3-5F307BD9EF3C}"/>
              </a:ext>
            </a:extLst>
          </p:cNvPr>
          <p:cNvCxnSpPr>
            <a:cxnSpLocks noChangeShapeType="1"/>
            <a:endCxn id="233477" idx="2"/>
          </p:cNvCxnSpPr>
          <p:nvPr/>
        </p:nvCxnSpPr>
        <p:spPr bwMode="auto">
          <a:xfrm>
            <a:off x="1044575" y="2924175"/>
            <a:ext cx="1943100" cy="479425"/>
          </a:xfrm>
          <a:prstGeom prst="bentConnector3">
            <a:avLst>
              <a:gd name="adj1" fmla="val 50000"/>
            </a:avLst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3479" name="AutoShape 7">
            <a:extLst>
              <a:ext uri="{FF2B5EF4-FFF2-40B4-BE49-F238E27FC236}">
                <a16:creationId xmlns:a16="http://schemas.microsoft.com/office/drawing/2014/main" id="{EA7695D7-E447-499E-BEA6-F5D2AAD3D50C}"/>
              </a:ext>
            </a:extLst>
          </p:cNvPr>
          <p:cNvCxnSpPr>
            <a:cxnSpLocks noChangeShapeType="1"/>
            <a:stCxn id="233477" idx="4"/>
          </p:cNvCxnSpPr>
          <p:nvPr/>
        </p:nvCxnSpPr>
        <p:spPr bwMode="auto">
          <a:xfrm flipV="1">
            <a:off x="5268913" y="2708275"/>
            <a:ext cx="2543175" cy="695325"/>
          </a:xfrm>
          <a:prstGeom prst="bentConnector3">
            <a:avLst>
              <a:gd name="adj1" fmla="val 61736"/>
            </a:avLst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3480" name="Text Box 8">
            <a:extLst>
              <a:ext uri="{FF2B5EF4-FFF2-40B4-BE49-F238E27FC236}">
                <a16:creationId xmlns:a16="http://schemas.microsoft.com/office/drawing/2014/main" id="{E2B91CAB-EA0C-4578-B133-615BB6FD64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4575" y="2276475"/>
            <a:ext cx="99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400" b="0"/>
              <a:t>M</a:t>
            </a:r>
            <a:r>
              <a:rPr lang="pt-BR" altLang="pt-BR" sz="2400" b="0" baseline="-25000"/>
              <a:t>seca 1</a:t>
            </a:r>
          </a:p>
        </p:txBody>
      </p:sp>
      <p:sp>
        <p:nvSpPr>
          <p:cNvPr id="233481" name="Text Box 9">
            <a:extLst>
              <a:ext uri="{FF2B5EF4-FFF2-40B4-BE49-F238E27FC236}">
                <a16:creationId xmlns:a16="http://schemas.microsoft.com/office/drawing/2014/main" id="{E56C0385-0E67-46A2-B400-3883193D59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4025" y="2060575"/>
            <a:ext cx="99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400" b="0"/>
              <a:t>M</a:t>
            </a:r>
            <a:r>
              <a:rPr lang="pt-BR" altLang="pt-BR" sz="2400" b="0" baseline="-25000"/>
              <a:t>seca 2</a:t>
            </a:r>
          </a:p>
        </p:txBody>
      </p:sp>
      <p:sp>
        <p:nvSpPr>
          <p:cNvPr id="233482" name="Text Box 10">
            <a:extLst>
              <a:ext uri="{FF2B5EF4-FFF2-40B4-BE49-F238E27FC236}">
                <a16:creationId xmlns:a16="http://schemas.microsoft.com/office/drawing/2014/main" id="{9DAB6B62-8C65-4112-AA9D-6F947ECB70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6963" y="1844675"/>
            <a:ext cx="21780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400" b="0"/>
              <a:t>M</a:t>
            </a:r>
            <a:r>
              <a:rPr lang="pt-BR" altLang="pt-BR" sz="2400" b="0" baseline="-25000"/>
              <a:t>seca 1 </a:t>
            </a:r>
            <a:r>
              <a:rPr lang="pt-BR" altLang="pt-BR" sz="2400" b="0"/>
              <a:t>= M</a:t>
            </a:r>
            <a:r>
              <a:rPr lang="pt-BR" altLang="pt-BR" sz="2400" b="0" baseline="-25000"/>
              <a:t>seca 2</a:t>
            </a:r>
          </a:p>
        </p:txBody>
      </p:sp>
      <p:graphicFrame>
        <p:nvGraphicFramePr>
          <p:cNvPr id="233484" name="Object 12">
            <a:extLst>
              <a:ext uri="{FF2B5EF4-FFF2-40B4-BE49-F238E27FC236}">
                <a16:creationId xmlns:a16="http://schemas.microsoft.com/office/drawing/2014/main" id="{2FDBFAB2-988D-486D-96B2-20FF53701E5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84388" y="5751513"/>
          <a:ext cx="4775200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488" name="Equation" r:id="rId6" imgW="4775040" imgH="520560" progId="Equation.3">
                  <p:embed/>
                </p:oleObj>
              </mc:Choice>
              <mc:Fallback>
                <p:oleObj name="Equation" r:id="rId6" imgW="4775040" imgH="52056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84388" y="5751513"/>
                        <a:ext cx="4775200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410" name="Picture 2" descr="ETE Pariquera-Acu 001">
            <a:extLst>
              <a:ext uri="{FF2B5EF4-FFF2-40B4-BE49-F238E27FC236}">
                <a16:creationId xmlns:a16="http://schemas.microsoft.com/office/drawing/2014/main" id="{8C67777E-8586-4B98-AB05-44039437A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6013" y="1484313"/>
            <a:ext cx="6827837" cy="512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3411" name="Picture 3">
            <a:extLst>
              <a:ext uri="{FF2B5EF4-FFF2-40B4-BE49-F238E27FC236}">
                <a16:creationId xmlns:a16="http://schemas.microsoft.com/office/drawing/2014/main" id="{EA455BC0-3F6C-4343-8E14-4E553C3BC692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3412" name="Rectangle 4">
            <a:extLst>
              <a:ext uri="{FF2B5EF4-FFF2-40B4-BE49-F238E27FC236}">
                <a16:creationId xmlns:a16="http://schemas.microsoft.com/office/drawing/2014/main" id="{BA4F7437-583F-45D9-840A-93B3B72816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188913"/>
            <a:ext cx="8507413" cy="1031875"/>
          </a:xfrm>
        </p:spPr>
        <p:txBody>
          <a:bodyPr/>
          <a:lstStyle/>
          <a:p>
            <a:r>
              <a:rPr lang="pt-BR" altLang="pt-BR" sz="4000"/>
              <a:t>SEDIMENTAÇÃO DISCRETA (TIPO I)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434" name="Picture 2" descr="ETA GUARAU - DECANTADOR 4">
            <a:extLst>
              <a:ext uri="{FF2B5EF4-FFF2-40B4-BE49-F238E27FC236}">
                <a16:creationId xmlns:a16="http://schemas.microsoft.com/office/drawing/2014/main" id="{6424BD01-8FF2-40FE-A605-19425AA0C1B2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1773238"/>
            <a:ext cx="8064500" cy="489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4435" name="Picture 3">
            <a:extLst>
              <a:ext uri="{FF2B5EF4-FFF2-40B4-BE49-F238E27FC236}">
                <a16:creationId xmlns:a16="http://schemas.microsoft.com/office/drawing/2014/main" id="{A6163FEA-716E-4CF3-9B3A-22C0197A8A9B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4436" name="Rectangle 4">
            <a:extLst>
              <a:ext uri="{FF2B5EF4-FFF2-40B4-BE49-F238E27FC236}">
                <a16:creationId xmlns:a16="http://schemas.microsoft.com/office/drawing/2014/main" id="{C73F6E81-D0EC-4D21-92A1-32F27E5560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228600"/>
            <a:ext cx="8785225" cy="1143000"/>
          </a:xfrm>
        </p:spPr>
        <p:txBody>
          <a:bodyPr/>
          <a:lstStyle/>
          <a:p>
            <a:r>
              <a:rPr lang="pt-BR" altLang="pt-BR" sz="4000"/>
              <a:t>SEDIMENTAÇÃO FLOCULENTA </a:t>
            </a:r>
            <a:br>
              <a:rPr lang="pt-BR" altLang="pt-BR" sz="4000"/>
            </a:br>
            <a:r>
              <a:rPr lang="pt-BR" altLang="pt-BR" sz="4000"/>
              <a:t>(TIPO II)</a:t>
            </a:r>
          </a:p>
        </p:txBody>
      </p:sp>
      <p:sp>
        <p:nvSpPr>
          <p:cNvPr id="274437" name="Text Box 5">
            <a:extLst>
              <a:ext uri="{FF2B5EF4-FFF2-40B4-BE49-F238E27FC236}">
                <a16:creationId xmlns:a16="http://schemas.microsoft.com/office/drawing/2014/main" id="{61557C7C-20CC-4E46-AC66-C68C4AF85C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2708275"/>
            <a:ext cx="8353425" cy="266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</a:pPr>
            <a:r>
              <a:rPr lang="pt-BR" altLang="pt-BR" sz="3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Sedimentação floculenta: a velocidade de sedimentação das partículas não é mais constante, uma vez que as mesmas agregam-se ao longo do processo de sedimentação.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</a:pPr>
            <a:endParaRPr lang="pt-BR" altLang="pt-BR" sz="3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458" name="Picture 2" descr="ETA GUARAU - DECANTADOR 4">
            <a:extLst>
              <a:ext uri="{FF2B5EF4-FFF2-40B4-BE49-F238E27FC236}">
                <a16:creationId xmlns:a16="http://schemas.microsoft.com/office/drawing/2014/main" id="{D6CD3B92-1FA7-4B7B-B92D-ABC0DEE11BBA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1773238"/>
            <a:ext cx="8064500" cy="489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5459" name="Picture 3">
            <a:extLst>
              <a:ext uri="{FF2B5EF4-FFF2-40B4-BE49-F238E27FC236}">
                <a16:creationId xmlns:a16="http://schemas.microsoft.com/office/drawing/2014/main" id="{9DB4AEF9-CEAD-4669-AB74-EEB33764ECD8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5460" name="Rectangle 4">
            <a:extLst>
              <a:ext uri="{FF2B5EF4-FFF2-40B4-BE49-F238E27FC236}">
                <a16:creationId xmlns:a16="http://schemas.microsoft.com/office/drawing/2014/main" id="{7DE2794E-853F-4D1A-BF17-8F607E6440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228600"/>
            <a:ext cx="8785225" cy="1143000"/>
          </a:xfrm>
        </p:spPr>
        <p:txBody>
          <a:bodyPr/>
          <a:lstStyle/>
          <a:p>
            <a:r>
              <a:rPr lang="pt-BR" altLang="pt-BR" sz="4000"/>
              <a:t>SEDIMENTAÇÃO FLOCULENTA </a:t>
            </a:r>
            <a:br>
              <a:rPr lang="pt-BR" altLang="pt-BR" sz="4000"/>
            </a:br>
            <a:r>
              <a:rPr lang="pt-BR" altLang="pt-BR" sz="4000"/>
              <a:t>(TIPO II)</a:t>
            </a:r>
          </a:p>
        </p:txBody>
      </p:sp>
      <p:sp>
        <p:nvSpPr>
          <p:cNvPr id="275461" name="Text Box 5">
            <a:extLst>
              <a:ext uri="{FF2B5EF4-FFF2-40B4-BE49-F238E27FC236}">
                <a16:creationId xmlns:a16="http://schemas.microsoft.com/office/drawing/2014/main" id="{547CEBC5-5B78-43B6-9E00-713309A214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2563813"/>
            <a:ext cx="8353425" cy="266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</a:pPr>
            <a:r>
              <a:rPr lang="pt-BR" altLang="pt-BR" sz="3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Com o aumento do diâmetro das partículas há, conseqüentemente, o aumento de sua velocidade de sedimentação ao longo da altura.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</a:pPr>
            <a:r>
              <a:rPr lang="pt-BR" altLang="pt-BR" sz="3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Parâmetro de dimensionamento: Taxa de escoamento superficial (m</a:t>
            </a:r>
            <a:r>
              <a:rPr lang="pt-BR" altLang="pt-BR" sz="3200" baseline="300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3</a:t>
            </a:r>
            <a:r>
              <a:rPr lang="pt-BR" altLang="pt-BR" sz="3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/m</a:t>
            </a:r>
            <a:r>
              <a:rPr lang="pt-BR" altLang="pt-BR" sz="3200" baseline="300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2</a:t>
            </a:r>
            <a:r>
              <a:rPr lang="pt-BR" altLang="pt-BR" sz="3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/dia)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986" name="Picture 2" descr="Adensador por gravidade">
            <a:extLst>
              <a:ext uri="{FF2B5EF4-FFF2-40B4-BE49-F238E27FC236}">
                <a16:creationId xmlns:a16="http://schemas.microsoft.com/office/drawing/2014/main" id="{C4EB8124-FA37-4739-B5BB-DCF2A620B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1484313"/>
            <a:ext cx="8280400" cy="504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987" name="Picture 3">
            <a:extLst>
              <a:ext uri="{FF2B5EF4-FFF2-40B4-BE49-F238E27FC236}">
                <a16:creationId xmlns:a16="http://schemas.microsoft.com/office/drawing/2014/main" id="{A5DF3488-00E5-4BB7-871D-1CF103E0AD65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988" name="Rectangle 4">
            <a:extLst>
              <a:ext uri="{FF2B5EF4-FFF2-40B4-BE49-F238E27FC236}">
                <a16:creationId xmlns:a16="http://schemas.microsoft.com/office/drawing/2014/main" id="{1EF583C4-8E32-4EB3-A4C1-8197300DBD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228600"/>
            <a:ext cx="8662987" cy="1143000"/>
          </a:xfrm>
        </p:spPr>
        <p:txBody>
          <a:bodyPr/>
          <a:lstStyle/>
          <a:p>
            <a:r>
              <a:rPr lang="pt-BR" altLang="pt-BR" sz="4000"/>
              <a:t>SEDIMENTAÇÃO EM ZONA (TIPO III)</a:t>
            </a:r>
          </a:p>
        </p:txBody>
      </p:sp>
      <p:sp>
        <p:nvSpPr>
          <p:cNvPr id="297989" name="Text Box 5">
            <a:extLst>
              <a:ext uri="{FF2B5EF4-FFF2-40B4-BE49-F238E27FC236}">
                <a16:creationId xmlns:a16="http://schemas.microsoft.com/office/drawing/2014/main" id="{5F619E08-1AA8-4B52-B7A0-8F9BFB1480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2708275"/>
            <a:ext cx="8353425" cy="266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</a:pPr>
            <a:r>
              <a:rPr lang="pt-BR" altLang="pt-BR" sz="3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Sedimentação em zona: As partículas sedimentam-se como um bloco rígido, a concentração de sólidos é alta, o que faz com que as interações entre as partículas sejam significativas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010" name="Picture 2" descr="ETE-SUZANO">
            <a:extLst>
              <a:ext uri="{FF2B5EF4-FFF2-40B4-BE49-F238E27FC236}">
                <a16:creationId xmlns:a16="http://schemas.microsoft.com/office/drawing/2014/main" id="{202E3E2B-440F-476E-BF70-E66199830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113" y="1481138"/>
            <a:ext cx="7416800" cy="518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9011" name="Picture 3">
            <a:extLst>
              <a:ext uri="{FF2B5EF4-FFF2-40B4-BE49-F238E27FC236}">
                <a16:creationId xmlns:a16="http://schemas.microsoft.com/office/drawing/2014/main" id="{25BD0451-DCB0-450E-8F42-7900B5AE93E3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9012" name="Rectangle 4">
            <a:extLst>
              <a:ext uri="{FF2B5EF4-FFF2-40B4-BE49-F238E27FC236}">
                <a16:creationId xmlns:a16="http://schemas.microsoft.com/office/drawing/2014/main" id="{71B6422E-1E82-41F6-A8F5-7D4A59A7BD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8842375" cy="1143000"/>
          </a:xfrm>
        </p:spPr>
        <p:txBody>
          <a:bodyPr/>
          <a:lstStyle/>
          <a:p>
            <a:r>
              <a:rPr lang="pt-BR" altLang="pt-BR" sz="4000"/>
              <a:t>DECANTADORES SECUNDÁRIOS</a:t>
            </a:r>
            <a:br>
              <a:rPr lang="pt-BR" altLang="pt-BR" sz="4000"/>
            </a:br>
            <a:r>
              <a:rPr lang="pt-BR" altLang="pt-BR" sz="4000"/>
              <a:t>ETE SUZANO (SABESP)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034" name="Picture 2" descr="ETE-BARUERI">
            <a:extLst>
              <a:ext uri="{FF2B5EF4-FFF2-40B4-BE49-F238E27FC236}">
                <a16:creationId xmlns:a16="http://schemas.microsoft.com/office/drawing/2014/main" id="{DBB62F9E-FFC7-42FC-A01D-8768C2A9D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350" y="765175"/>
            <a:ext cx="6175375" cy="584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0035" name="Picture 3">
            <a:extLst>
              <a:ext uri="{FF2B5EF4-FFF2-40B4-BE49-F238E27FC236}">
                <a16:creationId xmlns:a16="http://schemas.microsoft.com/office/drawing/2014/main" id="{C3BC3012-9CB1-40E0-8762-7934AFF3F777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0036" name="Rectangle 4">
            <a:extLst>
              <a:ext uri="{FF2B5EF4-FFF2-40B4-BE49-F238E27FC236}">
                <a16:creationId xmlns:a16="http://schemas.microsoft.com/office/drawing/2014/main" id="{D8B4F323-EE5D-437C-AB7B-EC89F8581C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8842375" cy="1143000"/>
          </a:xfrm>
        </p:spPr>
        <p:txBody>
          <a:bodyPr/>
          <a:lstStyle/>
          <a:p>
            <a:r>
              <a:rPr lang="pt-BR" altLang="pt-BR" sz="4000"/>
              <a:t>DECANTADORES SECUNDÁRIOS</a:t>
            </a:r>
            <a:br>
              <a:rPr lang="pt-BR" altLang="pt-BR" sz="4000"/>
            </a:br>
            <a:r>
              <a:rPr lang="pt-BR" altLang="pt-BR" sz="4000"/>
              <a:t>ETE BARUERI (SABESP)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058" name="Picture 2" descr="ETE Barueri - Decantador Secundario">
            <a:extLst>
              <a:ext uri="{FF2B5EF4-FFF2-40B4-BE49-F238E27FC236}">
                <a16:creationId xmlns:a16="http://schemas.microsoft.com/office/drawing/2014/main" id="{C34E3660-2D05-453A-8A60-58FEB6192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550" y="981075"/>
            <a:ext cx="7489825" cy="561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1059" name="Picture 3">
            <a:extLst>
              <a:ext uri="{FF2B5EF4-FFF2-40B4-BE49-F238E27FC236}">
                <a16:creationId xmlns:a16="http://schemas.microsoft.com/office/drawing/2014/main" id="{ACD4FA43-1448-42CF-989F-DD597D8D6C4A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1060" name="Rectangle 4">
            <a:extLst>
              <a:ext uri="{FF2B5EF4-FFF2-40B4-BE49-F238E27FC236}">
                <a16:creationId xmlns:a16="http://schemas.microsoft.com/office/drawing/2014/main" id="{851C2EFA-5639-4B05-9790-68F8153BCD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03188"/>
            <a:ext cx="8842375" cy="1143000"/>
          </a:xfrm>
        </p:spPr>
        <p:txBody>
          <a:bodyPr/>
          <a:lstStyle/>
          <a:p>
            <a:r>
              <a:rPr lang="pt-BR" altLang="pt-BR" sz="4000"/>
              <a:t>DECANTADORES SECUNDÁRIOS</a:t>
            </a:r>
            <a:br>
              <a:rPr lang="pt-BR" altLang="pt-BR" sz="4000"/>
            </a:br>
            <a:r>
              <a:rPr lang="pt-BR" altLang="pt-BR" sz="4000"/>
              <a:t>ETE BARUERI (SABESP)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082" name="Picture 2" descr="ETE Barueri - Adensador por gravidade">
            <a:extLst>
              <a:ext uri="{FF2B5EF4-FFF2-40B4-BE49-F238E27FC236}">
                <a16:creationId xmlns:a16="http://schemas.microsoft.com/office/drawing/2014/main" id="{6B07C657-AAFD-4DE2-A604-EB81D4D83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6013" y="1341438"/>
            <a:ext cx="7056437" cy="5291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2083" name="Picture 3">
            <a:extLst>
              <a:ext uri="{FF2B5EF4-FFF2-40B4-BE49-F238E27FC236}">
                <a16:creationId xmlns:a16="http://schemas.microsoft.com/office/drawing/2014/main" id="{567B43A7-49B7-4BDD-AC92-DEDD20B2D074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2084" name="Rectangle 4">
            <a:extLst>
              <a:ext uri="{FF2B5EF4-FFF2-40B4-BE49-F238E27FC236}">
                <a16:creationId xmlns:a16="http://schemas.microsoft.com/office/drawing/2014/main" id="{6CFB63B7-A12D-4145-99DB-4883CE12E6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03188"/>
            <a:ext cx="8842375" cy="1143000"/>
          </a:xfrm>
        </p:spPr>
        <p:txBody>
          <a:bodyPr/>
          <a:lstStyle/>
          <a:p>
            <a:r>
              <a:rPr lang="pt-BR" altLang="pt-BR" sz="4000"/>
              <a:t>ADENSADORES POR GRAVIDADE</a:t>
            </a:r>
            <a:br>
              <a:rPr lang="pt-BR" altLang="pt-BR" sz="4000"/>
            </a:br>
            <a:r>
              <a:rPr lang="pt-BR" altLang="pt-BR" sz="4000"/>
              <a:t>ETE BARUERI (SABESP)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106" name="Picture 2" descr="Adensador por gravidade 2">
            <a:extLst>
              <a:ext uri="{FF2B5EF4-FFF2-40B4-BE49-F238E27FC236}">
                <a16:creationId xmlns:a16="http://schemas.microsoft.com/office/drawing/2014/main" id="{E35E18B9-7ED0-4FE9-9E6F-F686D1826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1268413"/>
            <a:ext cx="8424862" cy="541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</a:extLst>
        </p:spPr>
      </p:pic>
      <p:pic>
        <p:nvPicPr>
          <p:cNvPr id="303107" name="Picture 3">
            <a:extLst>
              <a:ext uri="{FF2B5EF4-FFF2-40B4-BE49-F238E27FC236}">
                <a16:creationId xmlns:a16="http://schemas.microsoft.com/office/drawing/2014/main" id="{469CE653-393A-4220-9286-2DFE6D43514D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3108" name="Rectangle 4">
            <a:extLst>
              <a:ext uri="{FF2B5EF4-FFF2-40B4-BE49-F238E27FC236}">
                <a16:creationId xmlns:a16="http://schemas.microsoft.com/office/drawing/2014/main" id="{A52FB15E-8961-4299-8CF6-E7B2983DA8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414338"/>
            <a:ext cx="8662987" cy="1143000"/>
          </a:xfrm>
        </p:spPr>
        <p:txBody>
          <a:bodyPr/>
          <a:lstStyle/>
          <a:p>
            <a:r>
              <a:rPr lang="pt-BR" altLang="pt-BR" sz="4000"/>
              <a:t>SEDIMENTAÇÃO EM </a:t>
            </a:r>
            <a:br>
              <a:rPr lang="pt-BR" altLang="pt-BR" sz="4000"/>
            </a:br>
            <a:r>
              <a:rPr lang="pt-BR" altLang="pt-BR" sz="4000"/>
              <a:t>ZONA (TIPO III)</a:t>
            </a:r>
          </a:p>
        </p:txBody>
      </p:sp>
      <p:sp>
        <p:nvSpPr>
          <p:cNvPr id="303109" name="Line 5">
            <a:extLst>
              <a:ext uri="{FF2B5EF4-FFF2-40B4-BE49-F238E27FC236}">
                <a16:creationId xmlns:a16="http://schemas.microsoft.com/office/drawing/2014/main" id="{521B2DD6-236D-41D0-9C02-DA74FBDE8CB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92275" y="2276475"/>
            <a:ext cx="0" cy="40322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03110" name="Line 6">
            <a:extLst>
              <a:ext uri="{FF2B5EF4-FFF2-40B4-BE49-F238E27FC236}">
                <a16:creationId xmlns:a16="http://schemas.microsoft.com/office/drawing/2014/main" id="{A725192E-436C-49C0-A0C8-B8AB390BB952}"/>
              </a:ext>
            </a:extLst>
          </p:cNvPr>
          <p:cNvSpPr>
            <a:spLocks noChangeShapeType="1"/>
          </p:cNvSpPr>
          <p:nvPr/>
        </p:nvSpPr>
        <p:spPr bwMode="auto">
          <a:xfrm>
            <a:off x="1331913" y="5949950"/>
            <a:ext cx="69850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03111" name="Text Box 7">
            <a:extLst>
              <a:ext uri="{FF2B5EF4-FFF2-40B4-BE49-F238E27FC236}">
                <a16:creationId xmlns:a16="http://schemas.microsoft.com/office/drawing/2014/main" id="{F4799D1A-E8C5-4D28-BEC9-23D14B46FFF5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69056" y="3971132"/>
            <a:ext cx="24606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/>
              <a:t>Teor de sólidos (%)</a:t>
            </a:r>
          </a:p>
        </p:txBody>
      </p:sp>
      <p:sp>
        <p:nvSpPr>
          <p:cNvPr id="303112" name="Text Box 8">
            <a:extLst>
              <a:ext uri="{FF2B5EF4-FFF2-40B4-BE49-F238E27FC236}">
                <a16:creationId xmlns:a16="http://schemas.microsoft.com/office/drawing/2014/main" id="{07CD8BE6-4805-49BF-97B9-8E4C173690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7538" y="6015038"/>
            <a:ext cx="10429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/>
              <a:t>Mineral</a:t>
            </a:r>
          </a:p>
        </p:txBody>
      </p:sp>
      <p:sp>
        <p:nvSpPr>
          <p:cNvPr id="303113" name="Text Box 9">
            <a:extLst>
              <a:ext uri="{FF2B5EF4-FFF2-40B4-BE49-F238E27FC236}">
                <a16:creationId xmlns:a16="http://schemas.microsoft.com/office/drawing/2014/main" id="{AC70D488-00B0-4D49-83A0-17082FCBA2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6088" y="6021388"/>
            <a:ext cx="13763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/>
              <a:t>Floculenta</a:t>
            </a:r>
          </a:p>
        </p:txBody>
      </p:sp>
      <p:cxnSp>
        <p:nvCxnSpPr>
          <p:cNvPr id="303114" name="AutoShape 10">
            <a:extLst>
              <a:ext uri="{FF2B5EF4-FFF2-40B4-BE49-F238E27FC236}">
                <a16:creationId xmlns:a16="http://schemas.microsoft.com/office/drawing/2014/main" id="{02A8686C-9350-49FB-9F70-8940AF68E5E6}"/>
              </a:ext>
            </a:extLst>
          </p:cNvPr>
          <p:cNvCxnSpPr>
            <a:cxnSpLocks noChangeShapeType="1"/>
            <a:endCxn id="303110" idx="1"/>
          </p:cNvCxnSpPr>
          <p:nvPr/>
        </p:nvCxnSpPr>
        <p:spPr bwMode="auto">
          <a:xfrm>
            <a:off x="1692275" y="2276475"/>
            <a:ext cx="6624638" cy="3698875"/>
          </a:xfrm>
          <a:prstGeom prst="bentConnector4">
            <a:avLst>
              <a:gd name="adj1" fmla="val 99977"/>
              <a:gd name="adj2" fmla="val -514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3115" name="Freeform 11">
            <a:extLst>
              <a:ext uri="{FF2B5EF4-FFF2-40B4-BE49-F238E27FC236}">
                <a16:creationId xmlns:a16="http://schemas.microsoft.com/office/drawing/2014/main" id="{3DE4CFA7-5C8F-40A1-ACD3-CCBC4DD05937}"/>
              </a:ext>
            </a:extLst>
          </p:cNvPr>
          <p:cNvSpPr>
            <a:spLocks/>
          </p:cNvSpPr>
          <p:nvPr/>
        </p:nvSpPr>
        <p:spPr bwMode="auto">
          <a:xfrm>
            <a:off x="1692275" y="3141663"/>
            <a:ext cx="6624638" cy="2808287"/>
          </a:xfrm>
          <a:custGeom>
            <a:avLst/>
            <a:gdLst>
              <a:gd name="T0" fmla="*/ 0 w 4173"/>
              <a:gd name="T1" fmla="*/ 1769 h 1769"/>
              <a:gd name="T2" fmla="*/ 589 w 4173"/>
              <a:gd name="T3" fmla="*/ 816 h 1769"/>
              <a:gd name="T4" fmla="*/ 1633 w 4173"/>
              <a:gd name="T5" fmla="*/ 317 h 1769"/>
              <a:gd name="T6" fmla="*/ 2993 w 4173"/>
              <a:gd name="T7" fmla="*/ 90 h 1769"/>
              <a:gd name="T8" fmla="*/ 4173 w 4173"/>
              <a:gd name="T9" fmla="*/ 0 h 17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73" h="1769">
                <a:moveTo>
                  <a:pt x="0" y="1769"/>
                </a:moveTo>
                <a:cubicBezTo>
                  <a:pt x="158" y="1413"/>
                  <a:pt x="317" y="1058"/>
                  <a:pt x="589" y="816"/>
                </a:cubicBezTo>
                <a:cubicBezTo>
                  <a:pt x="861" y="574"/>
                  <a:pt x="1232" y="438"/>
                  <a:pt x="1633" y="317"/>
                </a:cubicBezTo>
                <a:cubicBezTo>
                  <a:pt x="2034" y="196"/>
                  <a:pt x="2570" y="143"/>
                  <a:pt x="2993" y="90"/>
                </a:cubicBezTo>
                <a:cubicBezTo>
                  <a:pt x="3416" y="37"/>
                  <a:pt x="3976" y="15"/>
                  <a:pt x="4173" y="0"/>
                </a:cubicBezTo>
              </a:path>
            </a:pathLst>
          </a:cu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03116" name="Text Box 12">
            <a:extLst>
              <a:ext uri="{FF2B5EF4-FFF2-40B4-BE49-F238E27FC236}">
                <a16:creationId xmlns:a16="http://schemas.microsoft.com/office/drawing/2014/main" id="{FB8D606F-7C47-4F37-8418-91A0539C44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5445125"/>
            <a:ext cx="996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/>
              <a:t>Alto TS</a:t>
            </a:r>
          </a:p>
        </p:txBody>
      </p:sp>
      <p:sp>
        <p:nvSpPr>
          <p:cNvPr id="303117" name="Text Box 13">
            <a:extLst>
              <a:ext uri="{FF2B5EF4-FFF2-40B4-BE49-F238E27FC236}">
                <a16:creationId xmlns:a16="http://schemas.microsoft.com/office/drawing/2014/main" id="{6B359CDE-088F-4A74-BB6D-21292ECE03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2349500"/>
            <a:ext cx="11763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/>
              <a:t>Baixo TS</a:t>
            </a:r>
          </a:p>
        </p:txBody>
      </p:sp>
      <p:sp>
        <p:nvSpPr>
          <p:cNvPr id="303118" name="Text Box 14">
            <a:extLst>
              <a:ext uri="{FF2B5EF4-FFF2-40B4-BE49-F238E27FC236}">
                <a16:creationId xmlns:a16="http://schemas.microsoft.com/office/drawing/2014/main" id="{B09B9FD4-A88D-409A-B31D-DCC11D9B3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150" y="2565400"/>
            <a:ext cx="19446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t-BR" altLang="pt-BR"/>
              <a:t>Sedimentação Tipo I</a:t>
            </a:r>
          </a:p>
        </p:txBody>
      </p:sp>
      <p:sp>
        <p:nvSpPr>
          <p:cNvPr id="303119" name="Text Box 15">
            <a:extLst>
              <a:ext uri="{FF2B5EF4-FFF2-40B4-BE49-F238E27FC236}">
                <a16:creationId xmlns:a16="http://schemas.microsoft.com/office/drawing/2014/main" id="{8E6CC63D-CDD8-4E9C-8C85-41884DBB8B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6325" y="2420938"/>
            <a:ext cx="18748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altLang="pt-BR"/>
              <a:t>Sedimentação </a:t>
            </a:r>
          </a:p>
          <a:p>
            <a:pPr algn="ctr"/>
            <a:r>
              <a:rPr lang="pt-BR" altLang="pt-BR"/>
              <a:t>Tipo II</a:t>
            </a:r>
          </a:p>
        </p:txBody>
      </p:sp>
      <p:sp>
        <p:nvSpPr>
          <p:cNvPr id="303120" name="Text Box 16">
            <a:extLst>
              <a:ext uri="{FF2B5EF4-FFF2-40B4-BE49-F238E27FC236}">
                <a16:creationId xmlns:a16="http://schemas.microsoft.com/office/drawing/2014/main" id="{432233F2-9CDD-45DF-A412-7F6C26E3F4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9338" y="3644900"/>
            <a:ext cx="295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t-BR" altLang="pt-BR"/>
              <a:t>Sedimentação Tipo III</a:t>
            </a:r>
          </a:p>
        </p:txBody>
      </p:sp>
      <p:sp>
        <p:nvSpPr>
          <p:cNvPr id="303121" name="Text Box 17">
            <a:extLst>
              <a:ext uri="{FF2B5EF4-FFF2-40B4-BE49-F238E27FC236}">
                <a16:creationId xmlns:a16="http://schemas.microsoft.com/office/drawing/2014/main" id="{D5D12588-2769-4786-9770-5E46B70EB8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9338" y="5084763"/>
            <a:ext cx="295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t-BR" altLang="pt-BR"/>
              <a:t>Sedimentação Tipo IV</a:t>
            </a:r>
          </a:p>
        </p:txBody>
      </p:sp>
      <p:sp>
        <p:nvSpPr>
          <p:cNvPr id="303122" name="Freeform 18">
            <a:extLst>
              <a:ext uri="{FF2B5EF4-FFF2-40B4-BE49-F238E27FC236}">
                <a16:creationId xmlns:a16="http://schemas.microsoft.com/office/drawing/2014/main" id="{AACDE7BB-9524-44EB-83A4-64AAB26DB7EA}"/>
              </a:ext>
            </a:extLst>
          </p:cNvPr>
          <p:cNvSpPr>
            <a:spLocks/>
          </p:cNvSpPr>
          <p:nvPr/>
        </p:nvSpPr>
        <p:spPr bwMode="auto">
          <a:xfrm>
            <a:off x="1692275" y="4149725"/>
            <a:ext cx="6624638" cy="1800225"/>
          </a:xfrm>
          <a:custGeom>
            <a:avLst/>
            <a:gdLst>
              <a:gd name="T0" fmla="*/ 0 w 4173"/>
              <a:gd name="T1" fmla="*/ 1134 h 1134"/>
              <a:gd name="T2" fmla="*/ 363 w 4173"/>
              <a:gd name="T3" fmla="*/ 816 h 1134"/>
              <a:gd name="T4" fmla="*/ 861 w 4173"/>
              <a:gd name="T5" fmla="*/ 544 h 1134"/>
              <a:gd name="T6" fmla="*/ 1542 w 4173"/>
              <a:gd name="T7" fmla="*/ 317 h 1134"/>
              <a:gd name="T8" fmla="*/ 2449 w 4173"/>
              <a:gd name="T9" fmla="*/ 136 h 1134"/>
              <a:gd name="T10" fmla="*/ 3266 w 4173"/>
              <a:gd name="T11" fmla="*/ 45 h 1134"/>
              <a:gd name="T12" fmla="*/ 4173 w 4173"/>
              <a:gd name="T13" fmla="*/ 0 h 1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173" h="1134">
                <a:moveTo>
                  <a:pt x="0" y="1134"/>
                </a:moveTo>
                <a:cubicBezTo>
                  <a:pt x="109" y="1024"/>
                  <a:pt x="219" y="914"/>
                  <a:pt x="363" y="816"/>
                </a:cubicBezTo>
                <a:cubicBezTo>
                  <a:pt x="507" y="718"/>
                  <a:pt x="665" y="627"/>
                  <a:pt x="861" y="544"/>
                </a:cubicBezTo>
                <a:cubicBezTo>
                  <a:pt x="1057" y="461"/>
                  <a:pt x="1277" y="385"/>
                  <a:pt x="1542" y="317"/>
                </a:cubicBezTo>
                <a:cubicBezTo>
                  <a:pt x="1807" y="249"/>
                  <a:pt x="2162" y="181"/>
                  <a:pt x="2449" y="136"/>
                </a:cubicBezTo>
                <a:cubicBezTo>
                  <a:pt x="2736" y="91"/>
                  <a:pt x="2979" y="68"/>
                  <a:pt x="3266" y="45"/>
                </a:cubicBezTo>
                <a:cubicBezTo>
                  <a:pt x="3553" y="22"/>
                  <a:pt x="4022" y="7"/>
                  <a:pt x="4173" y="0"/>
                </a:cubicBezTo>
              </a:path>
            </a:pathLst>
          </a:custGeom>
          <a:solidFill>
            <a:srgbClr val="FF9900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DEDEEC60-B99C-4FED-9397-623544755900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4131" name="Rectangle 3">
            <a:extLst>
              <a:ext uri="{FF2B5EF4-FFF2-40B4-BE49-F238E27FC236}">
                <a16:creationId xmlns:a16="http://schemas.microsoft.com/office/drawing/2014/main" id="{941152B7-1A92-479A-9CC8-6397F05BB8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414338"/>
            <a:ext cx="8662987" cy="1143000"/>
          </a:xfrm>
        </p:spPr>
        <p:txBody>
          <a:bodyPr/>
          <a:lstStyle/>
          <a:p>
            <a:r>
              <a:rPr lang="pt-BR" altLang="pt-BR" sz="4000"/>
              <a:t>SEDIMENTAÇÃO EM </a:t>
            </a:r>
            <a:br>
              <a:rPr lang="pt-BR" altLang="pt-BR" sz="4000"/>
            </a:br>
            <a:r>
              <a:rPr lang="pt-BR" altLang="pt-BR" sz="4000"/>
              <a:t>ZONA (TIPO III)</a:t>
            </a:r>
          </a:p>
        </p:txBody>
      </p:sp>
      <p:sp>
        <p:nvSpPr>
          <p:cNvPr id="304132" name="AutoShape 4">
            <a:extLst>
              <a:ext uri="{FF2B5EF4-FFF2-40B4-BE49-F238E27FC236}">
                <a16:creationId xmlns:a16="http://schemas.microsoft.com/office/drawing/2014/main" id="{E65359D1-9C1D-4CE5-934E-D303ABF9BF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2349500"/>
            <a:ext cx="1439862" cy="3671888"/>
          </a:xfrm>
          <a:prstGeom prst="can">
            <a:avLst>
              <a:gd name="adj" fmla="val 31582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04133" name="Text Box 5">
            <a:extLst>
              <a:ext uri="{FF2B5EF4-FFF2-40B4-BE49-F238E27FC236}">
                <a16:creationId xmlns:a16="http://schemas.microsoft.com/office/drawing/2014/main" id="{67A4B527-BFFE-46FF-92EB-F52438C812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6035675"/>
            <a:ext cx="12223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/>
              <a:t>Tempo t</a:t>
            </a:r>
            <a:r>
              <a:rPr lang="pt-BR" altLang="pt-BR" baseline="-25000"/>
              <a:t>0</a:t>
            </a:r>
          </a:p>
        </p:txBody>
      </p:sp>
      <p:sp>
        <p:nvSpPr>
          <p:cNvPr id="304134" name="AutoShape 6">
            <a:extLst>
              <a:ext uri="{FF2B5EF4-FFF2-40B4-BE49-F238E27FC236}">
                <a16:creationId xmlns:a16="http://schemas.microsoft.com/office/drawing/2014/main" id="{3E0229AB-E418-4D8E-B899-71582262A6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2852738"/>
            <a:ext cx="1439862" cy="3168650"/>
          </a:xfrm>
          <a:prstGeom prst="can">
            <a:avLst>
              <a:gd name="adj" fmla="val 27264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04135" name="Line 7">
            <a:extLst>
              <a:ext uri="{FF2B5EF4-FFF2-40B4-BE49-F238E27FC236}">
                <a16:creationId xmlns:a16="http://schemas.microsoft.com/office/drawing/2014/main" id="{5FBBF381-3847-4B79-86E3-D6D7EB29617F}"/>
              </a:ext>
            </a:extLst>
          </p:cNvPr>
          <p:cNvSpPr>
            <a:spLocks noChangeShapeType="1"/>
          </p:cNvSpPr>
          <p:nvPr/>
        </p:nvSpPr>
        <p:spPr bwMode="auto">
          <a:xfrm>
            <a:off x="2411413" y="5876925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04136" name="Line 8">
            <a:extLst>
              <a:ext uri="{FF2B5EF4-FFF2-40B4-BE49-F238E27FC236}">
                <a16:creationId xmlns:a16="http://schemas.microsoft.com/office/drawing/2014/main" id="{7F792F8A-E8AA-45DA-A29A-7AEEE5B87B95}"/>
              </a:ext>
            </a:extLst>
          </p:cNvPr>
          <p:cNvSpPr>
            <a:spLocks noChangeShapeType="1"/>
          </p:cNvSpPr>
          <p:nvPr/>
        </p:nvSpPr>
        <p:spPr bwMode="auto">
          <a:xfrm>
            <a:off x="2411413" y="3068638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04137" name="Line 9">
            <a:extLst>
              <a:ext uri="{FF2B5EF4-FFF2-40B4-BE49-F238E27FC236}">
                <a16:creationId xmlns:a16="http://schemas.microsoft.com/office/drawing/2014/main" id="{2A8CDC32-03BC-4386-AD6A-3C4E04905140}"/>
              </a:ext>
            </a:extLst>
          </p:cNvPr>
          <p:cNvSpPr>
            <a:spLocks noChangeShapeType="1"/>
          </p:cNvSpPr>
          <p:nvPr/>
        </p:nvSpPr>
        <p:spPr bwMode="auto">
          <a:xfrm>
            <a:off x="2627313" y="2924175"/>
            <a:ext cx="0" cy="30972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04138" name="Text Box 10">
            <a:extLst>
              <a:ext uri="{FF2B5EF4-FFF2-40B4-BE49-F238E27FC236}">
                <a16:creationId xmlns:a16="http://schemas.microsoft.com/office/drawing/2014/main" id="{51004E08-6685-4B9D-AD7F-11C30AF933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9700" y="4092575"/>
            <a:ext cx="4556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/>
              <a:t>H</a:t>
            </a:r>
            <a:r>
              <a:rPr lang="pt-BR" altLang="pt-BR" baseline="-25000"/>
              <a:t>0</a:t>
            </a:r>
          </a:p>
        </p:txBody>
      </p:sp>
      <p:sp>
        <p:nvSpPr>
          <p:cNvPr id="304139" name="AutoShape 11">
            <a:extLst>
              <a:ext uri="{FF2B5EF4-FFF2-40B4-BE49-F238E27FC236}">
                <a16:creationId xmlns:a16="http://schemas.microsoft.com/office/drawing/2014/main" id="{8E3C0622-03B5-445F-ACC7-5E70B52A15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9325" y="2349500"/>
            <a:ext cx="1439863" cy="3671888"/>
          </a:xfrm>
          <a:prstGeom prst="can">
            <a:avLst>
              <a:gd name="adj" fmla="val 31582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04140" name="Text Box 12">
            <a:extLst>
              <a:ext uri="{FF2B5EF4-FFF2-40B4-BE49-F238E27FC236}">
                <a16:creationId xmlns:a16="http://schemas.microsoft.com/office/drawing/2014/main" id="{2666EAC3-2E50-4FA2-92DB-9F48CFAE76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2200" y="6035675"/>
            <a:ext cx="12223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/>
              <a:t>Tempo t</a:t>
            </a:r>
            <a:r>
              <a:rPr lang="pt-BR" altLang="pt-BR" baseline="-25000"/>
              <a:t>1</a:t>
            </a:r>
          </a:p>
        </p:txBody>
      </p:sp>
      <p:sp>
        <p:nvSpPr>
          <p:cNvPr id="304141" name="AutoShape 13">
            <a:extLst>
              <a:ext uri="{FF2B5EF4-FFF2-40B4-BE49-F238E27FC236}">
                <a16:creationId xmlns:a16="http://schemas.microsoft.com/office/drawing/2014/main" id="{1386B6EF-3A6C-4898-B145-78CC75A573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9325" y="3500438"/>
            <a:ext cx="1439863" cy="2520950"/>
          </a:xfrm>
          <a:prstGeom prst="can">
            <a:avLst>
              <a:gd name="adj" fmla="val 21691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04142" name="Line 14">
            <a:extLst>
              <a:ext uri="{FF2B5EF4-FFF2-40B4-BE49-F238E27FC236}">
                <a16:creationId xmlns:a16="http://schemas.microsoft.com/office/drawing/2014/main" id="{1A53B90F-ADBF-4E89-AACE-293E01F58CE6}"/>
              </a:ext>
            </a:extLst>
          </p:cNvPr>
          <p:cNvSpPr>
            <a:spLocks noChangeShapeType="1"/>
          </p:cNvSpPr>
          <p:nvPr/>
        </p:nvSpPr>
        <p:spPr bwMode="auto">
          <a:xfrm>
            <a:off x="5000625" y="5876925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04143" name="Line 15">
            <a:extLst>
              <a:ext uri="{FF2B5EF4-FFF2-40B4-BE49-F238E27FC236}">
                <a16:creationId xmlns:a16="http://schemas.microsoft.com/office/drawing/2014/main" id="{E31A8D81-8BF6-40A5-B474-589C438A2981}"/>
              </a:ext>
            </a:extLst>
          </p:cNvPr>
          <p:cNvSpPr>
            <a:spLocks noChangeShapeType="1"/>
          </p:cNvSpPr>
          <p:nvPr/>
        </p:nvSpPr>
        <p:spPr bwMode="auto">
          <a:xfrm>
            <a:off x="5000625" y="3644900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04144" name="Line 16">
            <a:extLst>
              <a:ext uri="{FF2B5EF4-FFF2-40B4-BE49-F238E27FC236}">
                <a16:creationId xmlns:a16="http://schemas.microsoft.com/office/drawing/2014/main" id="{4A03ACDF-DDDE-4743-8EF0-E7EE1092C89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16525" y="3500438"/>
            <a:ext cx="3175" cy="2520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04145" name="Text Box 17">
            <a:extLst>
              <a:ext uri="{FF2B5EF4-FFF2-40B4-BE49-F238E27FC236}">
                <a16:creationId xmlns:a16="http://schemas.microsoft.com/office/drawing/2014/main" id="{F8836E99-C739-4EEB-BA1B-E25AD1F779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8913" y="4502150"/>
            <a:ext cx="4556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/>
              <a:t>H</a:t>
            </a:r>
            <a:r>
              <a:rPr lang="pt-BR" altLang="pt-BR" baseline="-25000"/>
              <a:t>1</a:t>
            </a:r>
          </a:p>
        </p:txBody>
      </p:sp>
      <p:sp>
        <p:nvSpPr>
          <p:cNvPr id="304146" name="AutoShape 18">
            <a:extLst>
              <a:ext uri="{FF2B5EF4-FFF2-40B4-BE49-F238E27FC236}">
                <a16:creationId xmlns:a16="http://schemas.microsoft.com/office/drawing/2014/main" id="{1E068E55-AF2A-4189-882A-B0255231E5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4588" y="2349500"/>
            <a:ext cx="1439862" cy="3671888"/>
          </a:xfrm>
          <a:prstGeom prst="can">
            <a:avLst>
              <a:gd name="adj" fmla="val 31582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04147" name="Text Box 19">
            <a:extLst>
              <a:ext uri="{FF2B5EF4-FFF2-40B4-BE49-F238E27FC236}">
                <a16:creationId xmlns:a16="http://schemas.microsoft.com/office/drawing/2014/main" id="{F7DC68D0-E6C5-42E3-AFEE-494530F44D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7463" y="6035675"/>
            <a:ext cx="12223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/>
              <a:t>Tempo t</a:t>
            </a:r>
            <a:r>
              <a:rPr lang="pt-BR" altLang="pt-BR" baseline="-25000"/>
              <a:t>2</a:t>
            </a:r>
          </a:p>
        </p:txBody>
      </p:sp>
      <p:sp>
        <p:nvSpPr>
          <p:cNvPr id="304148" name="Line 20">
            <a:extLst>
              <a:ext uri="{FF2B5EF4-FFF2-40B4-BE49-F238E27FC236}">
                <a16:creationId xmlns:a16="http://schemas.microsoft.com/office/drawing/2014/main" id="{D1F8415B-7A95-4F00-9105-F31EEF8F141B}"/>
              </a:ext>
            </a:extLst>
          </p:cNvPr>
          <p:cNvSpPr>
            <a:spLocks noChangeShapeType="1"/>
          </p:cNvSpPr>
          <p:nvPr/>
        </p:nvSpPr>
        <p:spPr bwMode="auto">
          <a:xfrm>
            <a:off x="7735888" y="5876925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04149" name="Line 21">
            <a:extLst>
              <a:ext uri="{FF2B5EF4-FFF2-40B4-BE49-F238E27FC236}">
                <a16:creationId xmlns:a16="http://schemas.microsoft.com/office/drawing/2014/main" id="{CD008755-CB56-44EC-A41C-8D1B88694C9F}"/>
              </a:ext>
            </a:extLst>
          </p:cNvPr>
          <p:cNvSpPr>
            <a:spLocks noChangeShapeType="1"/>
          </p:cNvSpPr>
          <p:nvPr/>
        </p:nvSpPr>
        <p:spPr bwMode="auto">
          <a:xfrm>
            <a:off x="7735888" y="4581525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04150" name="Line 22">
            <a:extLst>
              <a:ext uri="{FF2B5EF4-FFF2-40B4-BE49-F238E27FC236}">
                <a16:creationId xmlns:a16="http://schemas.microsoft.com/office/drawing/2014/main" id="{153BC7D5-293E-4645-84EE-F60BC07B69D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951788" y="4437063"/>
            <a:ext cx="4762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04151" name="Text Box 23">
            <a:extLst>
              <a:ext uri="{FF2B5EF4-FFF2-40B4-BE49-F238E27FC236}">
                <a16:creationId xmlns:a16="http://schemas.microsoft.com/office/drawing/2014/main" id="{B8416466-B83C-4BE1-9A4C-D5E30A9F1A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7988" y="4941888"/>
            <a:ext cx="4556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/>
              <a:t>H</a:t>
            </a:r>
            <a:r>
              <a:rPr lang="pt-BR" altLang="pt-BR" baseline="-25000"/>
              <a:t>2</a:t>
            </a:r>
          </a:p>
        </p:txBody>
      </p:sp>
      <p:sp>
        <p:nvSpPr>
          <p:cNvPr id="304152" name="AutoShape 24">
            <a:extLst>
              <a:ext uri="{FF2B5EF4-FFF2-40B4-BE49-F238E27FC236}">
                <a16:creationId xmlns:a16="http://schemas.microsoft.com/office/drawing/2014/main" id="{1F69535B-49B2-4978-A6A4-F79AE1D8BF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7763" y="4437063"/>
            <a:ext cx="1439862" cy="1584325"/>
          </a:xfrm>
          <a:prstGeom prst="can">
            <a:avLst>
              <a:gd name="adj" fmla="val 18634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xturizado">
  <a:themeElements>
    <a:clrScheme name="Texturizado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xturizado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Texturizado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izado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izado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izado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izado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izado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izado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izado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Texturizado</Template>
  <TotalTime>2666</TotalTime>
  <Words>3396</Words>
  <Application>Microsoft Office PowerPoint</Application>
  <PresentationFormat>Apresentação na tela (4:3)</PresentationFormat>
  <Paragraphs>890</Paragraphs>
  <Slides>181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3</vt:i4>
      </vt:variant>
      <vt:variant>
        <vt:lpstr>Títulos de slides</vt:lpstr>
      </vt:variant>
      <vt:variant>
        <vt:i4>181</vt:i4>
      </vt:variant>
    </vt:vector>
  </HeadingPairs>
  <TitlesOfParts>
    <vt:vector size="192" baseType="lpstr">
      <vt:lpstr>Arial</vt:lpstr>
      <vt:lpstr>Tahoma</vt:lpstr>
      <vt:lpstr>Wingdings</vt:lpstr>
      <vt:lpstr>Times</vt:lpstr>
      <vt:lpstr>Times New Roman</vt:lpstr>
      <vt:lpstr>Garamond</vt:lpstr>
      <vt:lpstr>Symbol</vt:lpstr>
      <vt:lpstr>Texturizado</vt:lpstr>
      <vt:lpstr>Microsoft Equation 3.0</vt:lpstr>
      <vt:lpstr>Corel PHOTO-PAINT 7.0 Image</vt:lpstr>
      <vt:lpstr>Gráfico do Microsoft Excel</vt:lpstr>
      <vt:lpstr>ESCOLA POLITÉCNICA DA USP DEPARTAMENTO DE ENGENHARIA  HIDRÁULICA E SANITÁRIA PHD 5748 – TRATAMENTO DE LODOS GERADOS EM ESTAÇÕES DE TRATAMENTO DE ÁGUAS DE ABASTECIMENTO E DE ESGOTOS SANITÁRIOS   ADENSAMENTO DE LODOS DE ETAs E ETEs</vt:lpstr>
      <vt:lpstr>CONCEPÇÃO DE SISTEMAS DE TRATAMENTO DE FASE SÓLIDA</vt:lpstr>
      <vt:lpstr>CONCEPÇÃO DE SISTEMAS DE TRATAMENTO DE FASE SÓLIDA</vt:lpstr>
      <vt:lpstr>ADENSAMENTO DE LODOS DE ETAs</vt:lpstr>
      <vt:lpstr>ADENSAMENTO DE LODOS DE ETEs</vt:lpstr>
      <vt:lpstr>ADENSAMENTO DE LODOS DE ETAs E ETEs</vt:lpstr>
      <vt:lpstr>ADENSAMENTO DE LODOS DE ETAs E ETEs</vt:lpstr>
      <vt:lpstr>ADENSAMENTO DE LODOS DE ETAs E ETEs</vt:lpstr>
      <vt:lpstr>ADENSAMENTO DE LODOS DE ETAs E ETEs</vt:lpstr>
      <vt:lpstr>BALANÇO DE MASSA EM ETAs ETA CAPIVARI - SANASA</vt:lpstr>
      <vt:lpstr>BALANÇO DE MASSA EM ETAs ETA CAPIVARI</vt:lpstr>
      <vt:lpstr>BALANÇO DE MASSA EM ETAs ETA CAPIVARI - SANASA</vt:lpstr>
      <vt:lpstr>BALANÇO DE MASSA EM ETAs</vt:lpstr>
      <vt:lpstr>BALANÇO DE MASSA EM ETAs</vt:lpstr>
      <vt:lpstr>CONCEPÇÃO DO SISTEMA DE RECUPERAÇÃO DE ÁGUA DE LAVAGEM</vt:lpstr>
      <vt:lpstr>CONCEPÇÃO DO SISTEMA DE RECUPERAÇÃO DE ÁGUA DE LAVAGEM</vt:lpstr>
      <vt:lpstr>CONCEPÇÃO DO SISTEMA DE RECUPERAÇÃO DE ÁGUA DE LAVAGEM</vt:lpstr>
      <vt:lpstr>CONCEPÇÃO DO SISTEMA DE RECUPERAÇÃO DE ÁGUA DE LAVAGEM</vt:lpstr>
      <vt:lpstr>CONCEPÇÃO DO SISTEMA DE RECUPERAÇÃO DE ÁGUA DE LAVAGEM</vt:lpstr>
      <vt:lpstr>CONCEPÇÃO DO SISTEMA DE RECUPERAÇÃO DE ÁGUA DE LAVAGEM</vt:lpstr>
      <vt:lpstr>CONCEPÇÃO DO SISTEMA DE RECUPERAÇÃO DE ÁGUA DE LAVAGEM</vt:lpstr>
      <vt:lpstr>CONCEPÇÃO DO SISTEMA DE RECUPERAÇÃO DE ÁGUA DE LAVAGEM</vt:lpstr>
      <vt:lpstr>CONCEPÇÃO DO SISTEMA DE RECUPERAÇÃO DE ÁGUA DE LAVAGEM</vt:lpstr>
      <vt:lpstr>CONCEPÇÃO DO SISTEMA DE RECUPERAÇÃO DE ÁGUA DE LAVAGEM</vt:lpstr>
      <vt:lpstr>CONCEPÇÃO DO SISTEMA DE RECUPERAÇÃO DE ÁGUA DE LAVAGEM</vt:lpstr>
      <vt:lpstr>CONCEPÇÃO DO SISTEMA DE RECUPERAÇÃO DE ÁGUA DE LAVAGEM</vt:lpstr>
      <vt:lpstr>CONCEPÇÃO DO SISTEMA DE RECUPERAÇÃO DE ÁGUA DE LAVAGEM</vt:lpstr>
      <vt:lpstr>BALANÇO DE MASSA EM ETAs</vt:lpstr>
      <vt:lpstr>BALANÇO DE MASSA EM ETAs</vt:lpstr>
      <vt:lpstr>DECANTADORES CONVENCIONAIS EM ETA’S E ETE’S</vt:lpstr>
      <vt:lpstr>DECANTADORES CONVENCIONAIS EM ETA’S E ETE’S</vt:lpstr>
      <vt:lpstr>DECANTADORES CONVENCIONAIS ETA ALTO DA BOA VISTA</vt:lpstr>
      <vt:lpstr>DECANTADORES CONVENCIONAIS ETA ALTO DA BOA VISTA</vt:lpstr>
      <vt:lpstr>DECANTADORES CONVENCIONAIS ETA ALTO DA BOA VISTA</vt:lpstr>
      <vt:lpstr>DECANTADORES CONVENCIONAIS ETA ALTO DA BOA VISTA</vt:lpstr>
      <vt:lpstr>DECANTADORES CONVENCIONAIS ETA ALTO DA BOA VISTA</vt:lpstr>
      <vt:lpstr>DECANTADORES CONVENCIONAIS ETA ALTO DA BOA VISTA</vt:lpstr>
      <vt:lpstr>DECANTADORES CONVENCIONAIS ETA ANHANGABAÚ – DAE JUNDIAÍ</vt:lpstr>
      <vt:lpstr>DECANTADORES CONVENCIONAIS ETA ANHANGABAÚ – DAE JUNDIAÍ</vt:lpstr>
      <vt:lpstr>DECANTADORES CONVENCIONAIS ETA ANHANGABAÚ – DAE JUNDIAÍ</vt:lpstr>
      <vt:lpstr>DECANTADORES CONVENCIONAIS ETA ANHANGABAÚ – DAE JUNDIAÍ</vt:lpstr>
      <vt:lpstr>DESCARREGAMENTO DE DECANTADORES CONVENCIONAIS EM ETAs</vt:lpstr>
      <vt:lpstr>DECANTADORES CONVENCIONAIS ETA CUBATÃO – SABESP</vt:lpstr>
      <vt:lpstr>DECANTADORES CONVENCIONAIS ETA CUBATÃO – SABESP</vt:lpstr>
      <vt:lpstr>DECANTADORES CONVENCIONAIS ETA CUBATÃO – SABESP</vt:lpstr>
      <vt:lpstr>DECANTADORES CONVENCIONAIS ETA GUARAÚ (SABESP)</vt:lpstr>
      <vt:lpstr>DECANTADORES CONVENCIONAIS ETA GUARAÚ (SABESP)</vt:lpstr>
      <vt:lpstr>DECANTADORES CONVENCIONAIS ETA GUARAÚ (SABESP)</vt:lpstr>
      <vt:lpstr>DECANTADORES CONVENCIONAIS ETA GUARAÚ (SABESP)</vt:lpstr>
      <vt:lpstr>DECANTADORES CONVENCIONAIS ETA GUARAÚ (SABESP)</vt:lpstr>
      <vt:lpstr>DECANTADORES CONVENCIONAIS ETA ALTO TIÊTE (SABESP)</vt:lpstr>
      <vt:lpstr>DECANTADORES CONVENCIONAIS ETA ALTO TIÊTE (SABESP)</vt:lpstr>
      <vt:lpstr>DECANTADORES CONVENCIONAIS ETA ALTO TIÊTE (SABESP)</vt:lpstr>
      <vt:lpstr>DECANTADORES CONVENCIONAIS ETA ALTO TIÊTE (SABESP)</vt:lpstr>
      <vt:lpstr>DECANTADORES CONVENCIONAIS ETA ALTO TIÊTE (SABESP)</vt:lpstr>
      <vt:lpstr>DECANTADORES CONVENCIONAIS ETA ALTO TIÊTE (SABESP)</vt:lpstr>
      <vt:lpstr>DECANTADORES CONVENCIONAIS ETA ALTO TIÊTE (SABESP)</vt:lpstr>
      <vt:lpstr>DECANTADORES CONVENCIONAIS ETA ALTO TIÊTE (SABESP)</vt:lpstr>
      <vt:lpstr>DECANTADORES CONVENCIONAIS PARÂMETROS DE PROJETO</vt:lpstr>
      <vt:lpstr>DECANTADORES CONVENCIONAIS PARÂMETROS DE PROJETO</vt:lpstr>
      <vt:lpstr>DECANTADORES CONVENCIONAIS E LAMINARES EM ETAs</vt:lpstr>
      <vt:lpstr>ETE BARUERI  DECANTAÇÃO PRIMÁRIA</vt:lpstr>
      <vt:lpstr>ETE BARUERI  DECANTAÇÃO PRIMÁRIA</vt:lpstr>
      <vt:lpstr>ETE BARUERI  DECANTAÇÃO PRIMÁRIA</vt:lpstr>
      <vt:lpstr>ETE BARUERI  DECANTAÇÃO PRIMÁRIA</vt:lpstr>
      <vt:lpstr>SEDIMENTAÇÃO FLOCULENTA (TIPO II)</vt:lpstr>
      <vt:lpstr>SEDIMENTAÇÃO FLOCULENTA (TIPO II)</vt:lpstr>
      <vt:lpstr>SEDIMENTAÇÃO FLOCULENTA (TIPO II)</vt:lpstr>
      <vt:lpstr>DECANTADORES DE FLUXO LAMINAR</vt:lpstr>
      <vt:lpstr>DECANTADORES LAMINARES ETA RIO GRANDE (SABESP)</vt:lpstr>
      <vt:lpstr>Apresentação do PowerPoint</vt:lpstr>
      <vt:lpstr>Apresentação do PowerPoint</vt:lpstr>
      <vt:lpstr>DECANTADORES LAMINARES ETA CAPIVARI (SANASA)</vt:lpstr>
      <vt:lpstr>DECANTADORES LAMINARES ETA CAPIVARI (SANASA)</vt:lpstr>
      <vt:lpstr>DECANTADORES LAMINARES ETA CAPIVARI (SANASA)</vt:lpstr>
      <vt:lpstr>DECANTADORES LAMINARES ETA CAPIVARI (SANASA)</vt:lpstr>
      <vt:lpstr>DECANTADORES LAMINARES ETA CAPIVARI (SANASA)</vt:lpstr>
      <vt:lpstr>DECANTADORES LAMINARES ETA CAPIVARI (SANASA)</vt:lpstr>
      <vt:lpstr>DECANTADORES LAMINARES ETA CAPIVARI (SANASA)</vt:lpstr>
      <vt:lpstr>DECANTADORES LAMINARES ETA CAPIVARI (SANASA)</vt:lpstr>
      <vt:lpstr>DECANTADORES DE FLUXO LAMINAR</vt:lpstr>
      <vt:lpstr>DECANTADORES LAMINARES PARÂMETROS DE PROJETO</vt:lpstr>
      <vt:lpstr>DECANTADORES LAMINARES PARÂMETROS DE PROJETO</vt:lpstr>
      <vt:lpstr>DECANTADORES LAMINARES PARÂMETROS DE PROJETO</vt:lpstr>
      <vt:lpstr>DECANTADORES CONVENCIONAIS E LAMINARES EM ETAs</vt:lpstr>
      <vt:lpstr>SEDIMENTAÇÃO</vt:lpstr>
      <vt:lpstr>SEDIMENTAÇÃO</vt:lpstr>
      <vt:lpstr>SEDIMENTAÇÃO DISCRETA (TIPO I)</vt:lpstr>
      <vt:lpstr>SEDIMENTAÇÃO DISCRETA (TIPO I)</vt:lpstr>
      <vt:lpstr>SEDIMENTAÇÃO DISCRETA (TIPO I)</vt:lpstr>
      <vt:lpstr>SEDIMENTAÇÃO FLOCULENTA  (TIPO II)</vt:lpstr>
      <vt:lpstr>SEDIMENTAÇÃO FLOCULENTA  (TIPO II)</vt:lpstr>
      <vt:lpstr>SEDIMENTAÇÃO EM ZONA (TIPO III)</vt:lpstr>
      <vt:lpstr>DECANTADORES SECUNDÁRIOS ETE SUZANO (SABESP)</vt:lpstr>
      <vt:lpstr>DECANTADORES SECUNDÁRIOS ETE BARUERI (SABESP)</vt:lpstr>
      <vt:lpstr>DECANTADORES SECUNDÁRIOS ETE BARUERI (SABESP)</vt:lpstr>
      <vt:lpstr>ADENSADORES POR GRAVIDADE ETE BARUERI (SABESP)</vt:lpstr>
      <vt:lpstr>SEDIMENTAÇÃO EM  ZONA (TIPO III)</vt:lpstr>
      <vt:lpstr>SEDIMENTAÇÃO EM  ZONA (TIPO III)</vt:lpstr>
      <vt:lpstr>SEDIMENTAÇÃO EM  ZONA (TIPO III)</vt:lpstr>
      <vt:lpstr>SEDIMENTAÇÃO EM  ZONA (TIPO III)</vt:lpstr>
      <vt:lpstr>SEDIMENTAÇÃO EM  ZONA (TIPO III)</vt:lpstr>
      <vt:lpstr>SEDIMENTAÇÃO EM  ZONA (TIPO III)</vt:lpstr>
      <vt:lpstr>SEDIMENTAÇÃO EM  ZONA (TIPO III)</vt:lpstr>
      <vt:lpstr>SEDIMENTAÇÃO EM  ZONA (TIPO III)</vt:lpstr>
      <vt:lpstr>SEDIMENTAÇÃO EM  ZONA (TIPO III)</vt:lpstr>
      <vt:lpstr>SEDIMENTAÇÃO EM  ZONA (TIPO III)</vt:lpstr>
      <vt:lpstr>ESQUEMA GERAL DE UM ADENSADOR POR GRAVIDADE</vt:lpstr>
      <vt:lpstr>ESQUEMA GERAL DE UM ADENSADOR POR GRAVIDADE</vt:lpstr>
      <vt:lpstr>ADENSADOR POR GRAVIDADE TEORIA DE FLUXO DE SÓLIDOS</vt:lpstr>
      <vt:lpstr>ADENSADOR POR GRAVIDADE TEORIA DE FLUXO DE SÓLIDOS</vt:lpstr>
      <vt:lpstr>ADENSADOR POR GRAVIDADE TEORIA DE FLUXO DE SÓLIDOS</vt:lpstr>
      <vt:lpstr>TEORIA DE FLUXO DE SÓLIDOS ESTUDO DE CASO: ETA GUARAÚ</vt:lpstr>
      <vt:lpstr>TEORIA DE FLUXO DE SÓLIDOS ESTUDO DE CASO: ETA GUARAÚ</vt:lpstr>
      <vt:lpstr>TEORIA DE FLUXO DE SÓLIDOS ESTUDO DE CASO: ETA GUARAÚ</vt:lpstr>
      <vt:lpstr>ESQUEMA GERAL DE UM ADENSADOR POR GRAVIDADE</vt:lpstr>
      <vt:lpstr>ADENSADOR POR GRAVIDADE TEORIA DE FLUXO DE SÓLIDOS</vt:lpstr>
      <vt:lpstr>TEORIA DE FLUXO DE SÓLIDOS ESTUDO DE CASO: ETA GUARAÚ</vt:lpstr>
      <vt:lpstr>TEORIA DE FLUXO DE SÓLIDOS ESTUDO DE CASO: ETA GUARAÚ</vt:lpstr>
      <vt:lpstr>TEORIA DE FLUXO DE SÓLIDOS ESTUDO DE CASO: ETA GUARAÚ</vt:lpstr>
      <vt:lpstr>TEORIA DE FLUXO DE SÓLIDOS ESTUDO DE CASO: ETA GUARAÚ</vt:lpstr>
      <vt:lpstr>TEORIA DE FLUXO DE SÓLIDOS ESTUDO DE CASO: ETA GUARAÚ</vt:lpstr>
      <vt:lpstr>TEORIA DE FLUXO DE SÓLIDOS ESTUDO DE CASO: ETA GUARAÚ</vt:lpstr>
      <vt:lpstr>TEORIA DE FLUXO DE SÓLIDOS ESTUDO DE CASO: ETA GUARAÚ</vt:lpstr>
      <vt:lpstr>TEORIA DE FLUXO DE SÓLIDOS ESTUDO DE CASO: ETA GUARAÚ</vt:lpstr>
      <vt:lpstr>TEORIA DE FLUXO DE SÓLIDOS ESTUDO DE CASO: ETA GUARAÚ</vt:lpstr>
      <vt:lpstr>TEORIA DE FLUXO DE SÓLIDOS ESTUDO DE CASO: ETA GUARAÚ</vt:lpstr>
      <vt:lpstr>TEORIA DE FLUXO DE SÓLIDOS ESTUDO DE CASO: ETA GUARAÚ</vt:lpstr>
      <vt:lpstr>TEORIA DE FLUXO DE SÓLIDOS ESTUDO DE CASO: ETA GUARAÚ</vt:lpstr>
      <vt:lpstr>TEORIA DE FLUXO DE SÓLIDOS ESTUDO DE CASO: ETA GUARAÚ</vt:lpstr>
      <vt:lpstr>SEDIMENTAÇÃO EM ZONA (TIPO III)</vt:lpstr>
      <vt:lpstr>DECANTADORES SECUNDÁRIOS EM ETEs</vt:lpstr>
      <vt:lpstr>DECANTADORES SECUNDÁRIOS EM ETEs</vt:lpstr>
      <vt:lpstr>DECANTADORES SECUNDÁRIOS EM ETEs</vt:lpstr>
      <vt:lpstr>ADENSADORES POR GRAVIDADE EM ETAs E ETEs</vt:lpstr>
      <vt:lpstr>ADENSADORES POR GRAVIDADE EM ETAs E ETEs</vt:lpstr>
      <vt:lpstr>ADENSADORES POR GRAVIDADE EM ETAs E ETEs</vt:lpstr>
      <vt:lpstr>ADENSADORES POR GRAVIDADE EM ETAs E ETEs</vt:lpstr>
      <vt:lpstr>ADENSADORES POR GRAVIDADE EM ETAs E ETEs</vt:lpstr>
      <vt:lpstr>ADENSADORES POR GRAVIDADE EM ETAs E ETEs</vt:lpstr>
      <vt:lpstr>ADENSADORES POR GRAVIDADE EM ETAs E ETEs</vt:lpstr>
      <vt:lpstr>ADENSADORES POR GRAVIDADE EM ETAs E ETEs</vt:lpstr>
      <vt:lpstr>ADENSADORES POR GRAVIDADE EM ETAs E ETEs</vt:lpstr>
      <vt:lpstr>ADENSADORES POR GRAVIDADE EM ETAs E ETEs</vt:lpstr>
      <vt:lpstr>ADENSADORES POR GRAVIDADE EM ETAs E ETEs</vt:lpstr>
      <vt:lpstr>ADENSADORES POR GRAVIDADE EM ETAs E ETEs</vt:lpstr>
      <vt:lpstr>PARÂMETROS DE PROJETO DE ADENSADORES POR GRAVIDADE EM ETAs E ETEs</vt:lpstr>
      <vt:lpstr>PARÂMETROS DE PROJETO DE ADENSADORES POR GRAVIDADE EM ETAs E ETEs</vt:lpstr>
      <vt:lpstr>ADENSADORES MECÂNICOS EM ETAs E ETEs</vt:lpstr>
      <vt:lpstr>ADENSADORES MECÂNICOS EM ETAs E ETEs</vt:lpstr>
      <vt:lpstr>ADENSADORES MECÂNICOS EM ETAs E ETEs</vt:lpstr>
      <vt:lpstr>ADENSADORES MECÂNICOS EM ETAs E ETEs</vt:lpstr>
      <vt:lpstr>ADENSADORES MECÂNICOS EM ETAs E ETEs</vt:lpstr>
      <vt:lpstr>ADENSADORES MECÂNICOS EM ETAs E ETEs</vt:lpstr>
      <vt:lpstr>ADENSADORES MECÂNICOS EM ETAs E ETEs</vt:lpstr>
      <vt:lpstr>PARÂMETROS DE PROJETO DE ADENSADORES MECÂNICOS DE ESTEIRA EM ETAs E ETEs</vt:lpstr>
      <vt:lpstr>ADENSADORES POR FLOTAÇÃO POR AR DISSOLVIDO EM ETAs E ETEs</vt:lpstr>
      <vt:lpstr>ADENSADORES POR FLOTAÇÃO POR AR DISSOLVIDO EM ETAs E ETEs</vt:lpstr>
      <vt:lpstr>ADENSADORES POR FLOTAÇÃO POR AR DISSOLVIDO EM ETAs E ETEs</vt:lpstr>
      <vt:lpstr>ADENSADORES POR FLOTAÇÃO POR AR DISSOLVIDO EM ETAs E ETEs</vt:lpstr>
      <vt:lpstr>ADENSADORES POR FLOTAÇÃO POR AR DISSOLVIDO EM ETAs E ETEs</vt:lpstr>
      <vt:lpstr>ADENSADORES POR FLOTAÇÃO POR AR DISSOLVIDO EM ETAs E ETEs</vt:lpstr>
      <vt:lpstr>ADENSADORES POR FLOTAÇÃO POR AR DISSOLVIDO EM ETAs E ETEs</vt:lpstr>
      <vt:lpstr>PARÂMETROS DE PROJETO DE FLOTADORES COM AR DISSOLVIDO EM ETAs E ETEs</vt:lpstr>
      <vt:lpstr>PARÂMETROS DE PROJETO DE FLOTADORES COM AR DISSOLVIDO EM ETAs E ETEs</vt:lpstr>
      <vt:lpstr>PADRÃO TÍPICO DAS VAZÕES DE ALIMENTAÇÃO À ADENSADORES </vt:lpstr>
      <vt:lpstr>PADRÃO TÍPICO DAS VAZÕES DE ALIMENTAÇÃO À ADENSADORES </vt:lpstr>
      <vt:lpstr>CONCEPÇÃO DE SISTEMAS DE ADENSAMENTO PARA LODOS DE ETAs</vt:lpstr>
      <vt:lpstr>CONCEPÇÃO DE SISTEMAS DE ADENSAMENTO PARA LODOS DE ETAs</vt:lpstr>
      <vt:lpstr>CONCEPÇÃO DE SISTEMAS DE ADENSAMENTO PARA LODOS DE ETAs</vt:lpstr>
      <vt:lpstr>DIMENSIONAMENTO DO TANQUE DE EQUALIZAÇÃO DE LODOS</vt:lpstr>
      <vt:lpstr>DIMENSIONAMENTO DO TANQUE DE EQUALIZAÇÃO DE LODOS</vt:lpstr>
      <vt:lpstr>DIMENSIONAMENTO DO TANQUE DE EQUALIZAÇÃO DE LODOS</vt:lpstr>
      <vt:lpstr>DIMENSIONAMENTO DOS ADENSADORES POR GRAVIDADE</vt:lpstr>
      <vt:lpstr>DIMENSIONAMENTO DOS ADENSADORES POR GRAVIDADE</vt:lpstr>
      <vt:lpstr>DIMENSIONAMENTO DOS ADENSADORES POR GRAVIDADE</vt:lpstr>
      <vt:lpstr>CONCEPÇÃO DE SISTEMAS DE ADENSAMENTO PARA LODOS DE ETAs</vt:lpstr>
      <vt:lpstr>DIMENSIONAMENTO DOS ADENSADORES MECÂNICOS</vt:lpstr>
      <vt:lpstr>DIMENSIONAMENTO DOS ADENSADORES MECÂNICOS</vt:lpstr>
      <vt:lpstr>CONCEPÇÃO DE SISTEMAS DE ADENSAMENTO PARA LODOS DE ETAs</vt:lpstr>
      <vt:lpstr>Muito  Obrigado !!!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ESCOLA POLITÉCNICA DA USP DEPARTAMENTO DE ENGENHARIA  HIDRÁULICA E SANITÁRIA PHD 5748 – TRATAMENTO DE LODOS GERADOS EM ESTAÇÕES DE TRATAMENTO DE ÁGUAS DE ABASTECIMENTO E DE ESGOTOS SANITÁRIOS   CONCEPÇÃO DE ETAs E PRODUÇÃO  DE LODO DE ETA </dc:title>
  <dc:creator>user</dc:creator>
  <cp:lastModifiedBy>Sidney Seckler</cp:lastModifiedBy>
  <cp:revision>216</cp:revision>
  <dcterms:created xsi:type="dcterms:W3CDTF">2005-09-25T17:02:42Z</dcterms:created>
  <dcterms:modified xsi:type="dcterms:W3CDTF">2017-06-22T16:28:21Z</dcterms:modified>
</cp:coreProperties>
</file>