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8"/>
  </p:notesMasterIdLst>
  <p:sldIdLst>
    <p:sldId id="257" r:id="rId2"/>
    <p:sldId id="373" r:id="rId3"/>
    <p:sldId id="554" r:id="rId4"/>
    <p:sldId id="447" r:id="rId5"/>
    <p:sldId id="502" r:id="rId6"/>
    <p:sldId id="319" r:id="rId7"/>
    <p:sldId id="258" r:id="rId8"/>
    <p:sldId id="539" r:id="rId9"/>
    <p:sldId id="327" r:id="rId10"/>
    <p:sldId id="261" r:id="rId11"/>
    <p:sldId id="262" r:id="rId12"/>
    <p:sldId id="329" r:id="rId13"/>
    <p:sldId id="328" r:id="rId14"/>
    <p:sldId id="468" r:id="rId15"/>
    <p:sldId id="335" r:id="rId16"/>
    <p:sldId id="337" r:id="rId17"/>
    <p:sldId id="336" r:id="rId18"/>
    <p:sldId id="338" r:id="rId19"/>
    <p:sldId id="339" r:id="rId20"/>
    <p:sldId id="540" r:id="rId21"/>
    <p:sldId id="330" r:id="rId22"/>
    <p:sldId id="331" r:id="rId23"/>
    <p:sldId id="332" r:id="rId24"/>
    <p:sldId id="264" r:id="rId25"/>
    <p:sldId id="541" r:id="rId26"/>
    <p:sldId id="286" r:id="rId27"/>
    <p:sldId id="542" r:id="rId28"/>
    <p:sldId id="370" r:id="rId29"/>
    <p:sldId id="371" r:id="rId30"/>
    <p:sldId id="267" r:id="rId31"/>
    <p:sldId id="557" r:id="rId32"/>
    <p:sldId id="543" r:id="rId33"/>
    <p:sldId id="544" r:id="rId34"/>
    <p:sldId id="279" r:id="rId35"/>
    <p:sldId id="467" r:id="rId36"/>
    <p:sldId id="476" r:id="rId37"/>
    <p:sldId id="477" r:id="rId38"/>
    <p:sldId id="478" r:id="rId39"/>
    <p:sldId id="479" r:id="rId40"/>
    <p:sldId id="368" r:id="rId41"/>
    <p:sldId id="365" r:id="rId42"/>
    <p:sldId id="545" r:id="rId43"/>
    <p:sldId id="546" r:id="rId44"/>
    <p:sldId id="547" r:id="rId45"/>
    <p:sldId id="268" r:id="rId46"/>
    <p:sldId id="355" r:id="rId47"/>
    <p:sldId id="270" r:id="rId48"/>
    <p:sldId id="548" r:id="rId49"/>
    <p:sldId id="549" r:id="rId50"/>
    <p:sldId id="550" r:id="rId51"/>
    <p:sldId id="555" r:id="rId52"/>
    <p:sldId id="556" r:id="rId53"/>
    <p:sldId id="480" r:id="rId54"/>
    <p:sldId id="483" r:id="rId55"/>
    <p:sldId id="484" r:id="rId56"/>
    <p:sldId id="485" r:id="rId57"/>
    <p:sldId id="481" r:id="rId58"/>
    <p:sldId id="482" r:id="rId59"/>
    <p:sldId id="471" r:id="rId60"/>
    <p:sldId id="308" r:id="rId61"/>
    <p:sldId id="469" r:id="rId62"/>
    <p:sldId id="470" r:id="rId63"/>
    <p:sldId id="472" r:id="rId64"/>
    <p:sldId id="487" r:id="rId65"/>
    <p:sldId id="486" r:id="rId66"/>
    <p:sldId id="473" r:id="rId67"/>
    <p:sldId id="273" r:id="rId68"/>
    <p:sldId id="553" r:id="rId69"/>
    <p:sldId id="274" r:id="rId70"/>
    <p:sldId id="357" r:id="rId71"/>
    <p:sldId id="277" r:id="rId72"/>
    <p:sldId id="364" r:id="rId73"/>
    <p:sldId id="367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4" r:id="rId82"/>
    <p:sldId id="425" r:id="rId83"/>
    <p:sldId id="427" r:id="rId84"/>
    <p:sldId id="474" r:id="rId85"/>
    <p:sldId id="475" r:id="rId86"/>
    <p:sldId id="428" r:id="rId87"/>
    <p:sldId id="429" r:id="rId88"/>
    <p:sldId id="430" r:id="rId89"/>
    <p:sldId id="431" r:id="rId90"/>
    <p:sldId id="432" r:id="rId91"/>
    <p:sldId id="433" r:id="rId92"/>
    <p:sldId id="451" r:id="rId93"/>
    <p:sldId id="455" r:id="rId94"/>
    <p:sldId id="452" r:id="rId95"/>
    <p:sldId id="456" r:id="rId96"/>
    <p:sldId id="454" r:id="rId97"/>
    <p:sldId id="457" r:id="rId98"/>
    <p:sldId id="458" r:id="rId99"/>
    <p:sldId id="459" r:id="rId100"/>
    <p:sldId id="460" r:id="rId101"/>
    <p:sldId id="461" r:id="rId102"/>
    <p:sldId id="464" r:id="rId103"/>
    <p:sldId id="448" r:id="rId104"/>
    <p:sldId id="449" r:id="rId105"/>
    <p:sldId id="450" r:id="rId106"/>
    <p:sldId id="392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60F35-892B-40B1-B145-BF853C2713F6}" v="333" dt="2020-04-22T14:24:47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0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0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0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0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0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0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0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0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0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0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0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0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0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0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0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0DD59C47-9532-4E4D-AD16-E1A1684EBEB3}"/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0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0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0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0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0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0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0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0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0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0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0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0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0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0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0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0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0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0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0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0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0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0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0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0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0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0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0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0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0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0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0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0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0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0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0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0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0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0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0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0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0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0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0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0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0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0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0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0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0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0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0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0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0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0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0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0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0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0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0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0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0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0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0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0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0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0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0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0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0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834AD62A-0CD7-4AD9-891C-F95B20488CF2}"/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Sedimentação laminar - Ângulo das placas</a:t>
            </a:r>
          </a:p>
        </c:rich>
      </c:tx>
      <c:layout>
        <c:manualLayout>
          <c:xMode val="edge"/>
          <c:yMode val="edge"/>
          <c:x val="0.24197864966535201"/>
          <c:y val="8.8481441572382274E-2"/>
        </c:manualLayout>
      </c:layout>
      <c:overlay val="0"/>
      <c:spPr>
        <a:noFill/>
        <a:ln w="4157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934550989345518E-2"/>
          <c:y val="0.19329896907216493"/>
          <c:w val="0.83409436834094364"/>
          <c:h val="0.615979381443299"/>
        </c:manualLayout>
      </c:layout>
      <c:scatterChart>
        <c:scatterStyle val="lineMarker"/>
        <c:varyColors val="0"/>
        <c:ser>
          <c:idx val="1"/>
          <c:order val="0"/>
          <c:tx>
            <c:strRef>
              <c:f>Sensibilidade!$F$9</c:f>
              <c:strCache>
                <c:ptCount val="1"/>
                <c:pt idx="0">
                  <c:v>qL/qC</c:v>
                </c:pt>
              </c:strCache>
            </c:strRef>
          </c:tx>
          <c:spPr>
            <a:ln w="62364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Sensibilidade!$D$19:$D$89</c:f>
              <c:numCache>
                <c:formatCode>General</c:formatCode>
                <c:ptCount val="7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</c:numCache>
            </c:numRef>
          </c:xVal>
          <c:yVal>
            <c:numRef>
              <c:f>Sensibilidade!$F$19:$F$89</c:f>
              <c:numCache>
                <c:formatCode>General</c:formatCode>
                <c:ptCount val="71"/>
                <c:pt idx="0">
                  <c:v>2.5952304490044544</c:v>
                </c:pt>
                <c:pt idx="1">
                  <c:v>2.8458766540984777</c:v>
                </c:pt>
                <c:pt idx="2">
                  <c:v>3.0936649384091832</c:v>
                </c:pt>
                <c:pt idx="3">
                  <c:v>3.3382934278860503</c:v>
                </c:pt>
                <c:pt idx="4">
                  <c:v>3.5794640979747832</c:v>
                </c:pt>
                <c:pt idx="5">
                  <c:v>3.8168831366929119</c:v>
                </c:pt>
                <c:pt idx="6">
                  <c:v>4.0502613025733192</c:v>
                </c:pt>
                <c:pt idx="7">
                  <c:v>4.2793142770396306</c:v>
                </c:pt>
                <c:pt idx="8">
                  <c:v>4.5037630107841764</c:v>
                </c:pt>
                <c:pt idx="9">
                  <c:v>4.723334063726532</c:v>
                </c:pt>
                <c:pt idx="10">
                  <c:v>4.9377599381384929</c:v>
                </c:pt>
                <c:pt idx="11">
                  <c:v>5.1467794045296316</c:v>
                </c:pt>
                <c:pt idx="12">
                  <c:v>5.3501378198964105</c:v>
                </c:pt>
                <c:pt idx="13">
                  <c:v>5.5475874379471772</c:v>
                </c:pt>
                <c:pt idx="14">
                  <c:v>5.7388877109250354</c:v>
                </c:pt>
                <c:pt idx="15">
                  <c:v>5.9238055826609699</c:v>
                </c:pt>
                <c:pt idx="16">
                  <c:v>6.1021157725001256</c:v>
                </c:pt>
                <c:pt idx="17">
                  <c:v>6.2736010497554027</c:v>
                </c:pt>
                <c:pt idx="18">
                  <c:v>6.4380524983539775</c:v>
                </c:pt>
                <c:pt idx="19">
                  <c:v>6.5952697713543484</c:v>
                </c:pt>
                <c:pt idx="20">
                  <c:v>6.7450613350238164</c:v>
                </c:pt>
                <c:pt idx="21">
                  <c:v>6.8872447021790828</c:v>
                </c:pt>
                <c:pt idx="22">
                  <c:v>7.0216466545056511</c:v>
                </c:pt>
                <c:pt idx="23">
                  <c:v>7.1481034535852208</c:v>
                </c:pt>
                <c:pt idx="24">
                  <c:v>7.2664610403739598</c:v>
                </c:pt>
                <c:pt idx="25">
                  <c:v>7.3765752228886452</c:v>
                </c:pt>
                <c:pt idx="26">
                  <c:v>7.4783118518720277</c:v>
                </c:pt>
                <c:pt idx="27">
                  <c:v>7.5715469842233949</c:v>
                </c:pt>
                <c:pt idx="28">
                  <c:v>7.6561670339952421</c:v>
                </c:pt>
                <c:pt idx="29">
                  <c:v>7.7320689107720968</c:v>
                </c:pt>
                <c:pt idx="30">
                  <c:v>7.7991601452628876</c:v>
                </c:pt>
                <c:pt idx="31">
                  <c:v>7.857359001953907</c:v>
                </c:pt>
                <c:pt idx="32">
                  <c:v>7.9065945786850538</c:v>
                </c:pt>
                <c:pt idx="33">
                  <c:v>7.9468068930281008</c:v>
                </c:pt>
                <c:pt idx="34">
                  <c:v>7.9779469553617552</c:v>
                </c:pt>
                <c:pt idx="35">
                  <c:v>7.9999768285544164</c:v>
                </c:pt>
                <c:pt idx="36">
                  <c:v>8.0128696741820153</c:v>
                </c:pt>
                <c:pt idx="37">
                  <c:v>8.0166097852245723</c:v>
                </c:pt>
                <c:pt idx="38">
                  <c:v>8.0111926052016553</c:v>
                </c:pt>
                <c:pt idx="39">
                  <c:v>7.9966247337234106</c:v>
                </c:pt>
                <c:pt idx="40">
                  <c:v>7.972923918450439</c:v>
                </c:pt>
                <c:pt idx="41">
                  <c:v>7.9401190334722767</c:v>
                </c:pt>
                <c:pt idx="42">
                  <c:v>7.8982500441308376</c:v>
                </c:pt>
                <c:pt idx="43">
                  <c:v>7.8473679583316747</c:v>
                </c:pt>
                <c:pt idx="44">
                  <c:v>7.7875347644023734</c:v>
                </c:pt>
                <c:pt idx="45">
                  <c:v>7.7188233555737744</c:v>
                </c:pt>
                <c:pt idx="46">
                  <c:v>7.6413174411760307</c:v>
                </c:pt>
                <c:pt idx="47">
                  <c:v>7.5551114446577072</c:v>
                </c:pt>
                <c:pt idx="48">
                  <c:v>7.4603103885521316</c:v>
                </c:pt>
                <c:pt idx="49">
                  <c:v>7.357029766531177</c:v>
                </c:pt>
                <c:pt idx="50">
                  <c:v>7.2453954027022816</c:v>
                </c:pt>
                <c:pt idx="51">
                  <c:v>7.1255432983202356</c:v>
                </c:pt>
                <c:pt idx="52">
                  <c:v>6.9976194661003408</c:v>
                </c:pt>
                <c:pt idx="53">
                  <c:v>6.8617797523349209</c:v>
                </c:pt>
                <c:pt idx="54">
                  <c:v>6.7181896470298073</c:v>
                </c:pt>
                <c:pt idx="55">
                  <c:v>6.5670240822921553</c:v>
                </c:pt>
                <c:pt idx="56">
                  <c:v>6.4084672192151881</c:v>
                </c:pt>
                <c:pt idx="57">
                  <c:v>6.2427122235195061</c:v>
                </c:pt>
                <c:pt idx="58">
                  <c:v>6.069961030224289</c:v>
                </c:pt>
                <c:pt idx="59">
                  <c:v>5.8904240976350879</c:v>
                </c:pt>
                <c:pt idx="60">
                  <c:v>5.7043201509479351</c:v>
                </c:pt>
                <c:pt idx="61">
                  <c:v>5.5118759157820794</c:v>
                </c:pt>
                <c:pt idx="62">
                  <c:v>5.3133258419660514</c:v>
                </c:pt>
                <c:pt idx="63">
                  <c:v>5.1089118179135093</c:v>
                </c:pt>
                <c:pt idx="64">
                  <c:v>4.8988828759368381</c:v>
                </c:pt>
                <c:pt idx="65">
                  <c:v>4.6834948888575365</c:v>
                </c:pt>
                <c:pt idx="66">
                  <c:v>4.4630102582829831</c:v>
                </c:pt>
                <c:pt idx="67">
                  <c:v>4.237697594929358</c:v>
                </c:pt>
                <c:pt idx="68">
                  <c:v>4.0078313913801544</c:v>
                </c:pt>
                <c:pt idx="69">
                  <c:v>3.7736916876789759</c:v>
                </c:pt>
                <c:pt idx="70">
                  <c:v>3.5355637301640064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1D-4285-8F34-34E5F6EAB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986048"/>
        <c:axId val="165857536"/>
      </c:scatterChart>
      <c:valAx>
        <c:axId val="163986048"/>
        <c:scaling>
          <c:orientation val="minMax"/>
          <c:max val="8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30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Ângulo das placas com a horizontal</a:t>
                </a:r>
              </a:p>
            </c:rich>
          </c:tx>
          <c:layout>
            <c:manualLayout>
              <c:xMode val="edge"/>
              <c:yMode val="edge"/>
              <c:x val="0.33942161339421617"/>
              <c:y val="0.88659793814432986"/>
            </c:manualLayout>
          </c:layout>
          <c:overlay val="0"/>
          <c:spPr>
            <a:noFill/>
            <a:ln w="41576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1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5857536"/>
        <c:crosses val="autoZero"/>
        <c:crossBetween val="midCat"/>
      </c:valAx>
      <c:valAx>
        <c:axId val="165857536"/>
        <c:scaling>
          <c:orientation val="minMax"/>
          <c:max val="9"/>
          <c:min val="0"/>
        </c:scaling>
        <c:delete val="0"/>
        <c:axPos val="l"/>
        <c:majorGridlines>
          <c:spPr>
            <a:ln w="519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qL/qC</a:t>
                </a:r>
              </a:p>
            </c:rich>
          </c:tx>
          <c:layout>
            <c:manualLayout>
              <c:xMode val="edge"/>
              <c:yMode val="edge"/>
              <c:x val="3.3485540334855401E-2"/>
              <c:y val="0.44587628865979378"/>
            </c:manualLayout>
          </c:layout>
          <c:overlay val="0"/>
          <c:spPr>
            <a:noFill/>
            <a:ln w="41576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1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3986048"/>
        <c:crosses val="autoZero"/>
        <c:crossBetween val="midCat"/>
      </c:valAx>
      <c:spPr>
        <a:noFill/>
        <a:ln w="41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6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Sedimentação laminar - Efeito da grandeza L (l/w)</a:t>
            </a:r>
          </a:p>
        </c:rich>
      </c:tx>
      <c:layout>
        <c:manualLayout>
          <c:xMode val="edge"/>
          <c:yMode val="edge"/>
          <c:x val="0.22894074947057164"/>
          <c:y val="8.0821083484438269E-2"/>
        </c:manualLayout>
      </c:layout>
      <c:overlay val="0"/>
      <c:spPr>
        <a:noFill/>
        <a:ln w="4231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27956989247314"/>
          <c:y val="0.19240506329113921"/>
          <c:w val="0.82027649769585265"/>
          <c:h val="0.63291139240506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Sensibilidade!$M$9</c:f>
              <c:strCache>
                <c:ptCount val="1"/>
                <c:pt idx="0">
                  <c:v>qC/qL</c:v>
                </c:pt>
              </c:strCache>
            </c:strRef>
          </c:tx>
          <c:spPr>
            <a:ln w="42318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Sensibilidade!$L$10:$L$69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xVal>
          <c:yVal>
            <c:numRef>
              <c:f>Sensibilidade!$M$10:$M$69</c:f>
              <c:numCache>
                <c:formatCode>0.00</c:formatCode>
                <c:ptCount val="60"/>
                <c:pt idx="0">
                  <c:v>0.8453075400628004</c:v>
                </c:pt>
                <c:pt idx="1">
                  <c:v>0.61880056992809318</c:v>
                </c:pt>
                <c:pt idx="2">
                  <c:v>0.48802920895238289</c:v>
                </c:pt>
                <c:pt idx="3">
                  <c:v>0.40288695479453235</c:v>
                </c:pt>
                <c:pt idx="4">
                  <c:v>0.34303976122376423</c:v>
                </c:pt>
                <c:pt idx="5">
                  <c:v>0.29867310476464004</c:v>
                </c:pt>
                <c:pt idx="6">
                  <c:v>0.26446838737268524</c:v>
                </c:pt>
                <c:pt idx="7">
                  <c:v>0.23729305201816225</c:v>
                </c:pt>
                <c:pt idx="8">
                  <c:v>0.21518210717905972</c:v>
                </c:pt>
                <c:pt idx="9">
                  <c:v>0.19684052509150213</c:v>
                </c:pt>
                <c:pt idx="10">
                  <c:v>0.18138013792280805</c:v>
                </c:pt>
                <c:pt idx="11">
                  <c:v>0.16817149398838674</c:v>
                </c:pt>
                <c:pt idx="12">
                  <c:v>0.15675604977412538</c:v>
                </c:pt>
                <c:pt idx="13">
                  <c:v>0.14679185104478754</c:v>
                </c:pt>
                <c:pt idx="14">
                  <c:v>0.13801869248254342</c:v>
                </c:pt>
                <c:pt idx="15">
                  <c:v>0.13023506635246646</c:v>
                </c:pt>
                <c:pt idx="16">
                  <c:v>0.12328249471191083</c:v>
                </c:pt>
                <c:pt idx="17">
                  <c:v>0.11703462581460844</c:v>
                </c:pt>
                <c:pt idx="18">
                  <c:v>0.11138948611021786</c:v>
                </c:pt>
                <c:pt idx="19">
                  <c:v>0.10626387140079727</c:v>
                </c:pt>
                <c:pt idx="20">
                  <c:v>0.10158921842877579</c:v>
                </c:pt>
                <c:pt idx="21">
                  <c:v>9.7308520226431841E-2</c:v>
                </c:pt>
                <c:pt idx="22">
                  <c:v>9.3373989805883684E-2</c:v>
                </c:pt>
                <c:pt idx="23">
                  <c:v>8.9745268614340235E-2</c:v>
                </c:pt>
                <c:pt idx="24">
                  <c:v>8.6388037102838947E-2</c:v>
                </c:pt>
                <c:pt idx="25">
                  <c:v>8.3272925908334142E-2</c:v>
                </c:pt>
                <c:pt idx="26">
                  <c:v>8.0374654410280952E-2</c:v>
                </c:pt>
                <c:pt idx="27">
                  <c:v>7.767134312931312E-2</c:v>
                </c:pt>
                <c:pt idx="28">
                  <c:v>7.514396037093253E-2</c:v>
                </c:pt>
                <c:pt idx="29">
                  <c:v>7.2775873500027871E-2</c:v>
                </c:pt>
                <c:pt idx="30">
                  <c:v>7.0552482470033068E-2</c:v>
                </c:pt>
                <c:pt idx="31">
                  <c:v>6.8460918537363524E-2</c:v>
                </c:pt>
                <c:pt idx="32">
                  <c:v>6.6489795023450218E-2</c:v>
                </c:pt>
                <c:pt idx="33">
                  <c:v>6.4628999928078953E-2</c:v>
                </c:pt>
                <c:pt idx="34">
                  <c:v>6.2869522418435575E-2</c:v>
                </c:pt>
                <c:pt idx="35">
                  <c:v>6.1203306909260423E-2</c:v>
                </c:pt>
                <c:pt idx="36">
                  <c:v>5.9623129747585997E-2</c:v>
                </c:pt>
                <c:pt idx="37">
                  <c:v>5.8122494519565845E-2</c:v>
                </c:pt>
                <c:pt idx="38">
                  <c:v>5.6695542779088517E-2</c:v>
                </c:pt>
                <c:pt idx="39">
                  <c:v>5.5336977611368209E-2</c:v>
                </c:pt>
                <c:pt idx="40">
                  <c:v>5.4041997928989748E-2</c:v>
                </c:pt>
                <c:pt idx="41">
                  <c:v>5.2806241782505509E-2</c:v>
                </c:pt>
                <c:pt idx="42">
                  <c:v>5.1625737274917025E-2</c:v>
                </c:pt>
                <c:pt idx="43">
                  <c:v>5.0496859916145727E-2</c:v>
                </c:pt>
                <c:pt idx="44">
                  <c:v>4.9416295452843192E-2</c:v>
                </c:pt>
                <c:pt idx="45">
                  <c:v>4.838100737056978E-2</c:v>
                </c:pt>
                <c:pt idx="46">
                  <c:v>4.7388208397188318E-2</c:v>
                </c:pt>
                <c:pt idx="47">
                  <c:v>4.6435335444283417E-2</c:v>
                </c:pt>
                <c:pt idx="48">
                  <c:v>4.5520027512227022E-2</c:v>
                </c:pt>
                <c:pt idx="49">
                  <c:v>4.4640106157870389E-2</c:v>
                </c:pt>
                <c:pt idx="50">
                  <c:v>4.3793558184681877E-2</c:v>
                </c:pt>
                <c:pt idx="51">
                  <c:v>4.2978520265798292E-2</c:v>
                </c:pt>
                <c:pt idx="52">
                  <c:v>4.2193265252777779E-2</c:v>
                </c:pt>
                <c:pt idx="53">
                  <c:v>4.1436189958327943E-2</c:v>
                </c:pt>
                <c:pt idx="54">
                  <c:v>4.0705804231139446E-2</c:v>
                </c:pt>
                <c:pt idx="55">
                  <c:v>4.0000721166157119E-2</c:v>
                </c:pt>
                <c:pt idx="56">
                  <c:v>3.9319648314960834E-2</c:v>
                </c:pt>
                <c:pt idx="57">
                  <c:v>3.8661379779053047E-2</c:v>
                </c:pt>
                <c:pt idx="58">
                  <c:v>3.8024789084288524E-2</c:v>
                </c:pt>
                <c:pt idx="59">
                  <c:v>3.7408822747869996E-2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B2-4E53-B367-2682E1770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09856"/>
        <c:axId val="164131968"/>
      </c:scatterChart>
      <c:valAx>
        <c:axId val="16400985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133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l/w</a:t>
                </a:r>
              </a:p>
            </c:rich>
          </c:tx>
          <c:layout>
            <c:manualLayout>
              <c:xMode val="edge"/>
              <c:yMode val="edge"/>
              <c:x val="0.50998463901689706"/>
              <c:y val="0.90126582278481027"/>
            </c:manualLayout>
          </c:layout>
          <c:overlay val="0"/>
          <c:spPr>
            <a:noFill/>
            <a:ln w="4231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4131968"/>
        <c:crosses val="autoZero"/>
        <c:crossBetween val="midCat"/>
      </c:valAx>
      <c:valAx>
        <c:axId val="164131968"/>
        <c:scaling>
          <c:orientation val="minMax"/>
        </c:scaling>
        <c:delete val="0"/>
        <c:axPos val="l"/>
        <c:majorGridlines>
          <c:spPr>
            <a:ln w="529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3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qC/qL</a:t>
                </a:r>
              </a:p>
            </c:rich>
          </c:tx>
          <c:layout>
            <c:manualLayout>
              <c:xMode val="edge"/>
              <c:yMode val="edge"/>
              <c:x val="2.4577572964669739E-2"/>
              <c:y val="0.45569620253164556"/>
            </c:manualLayout>
          </c:layout>
          <c:overlay val="0"/>
          <c:spPr>
            <a:noFill/>
            <a:ln w="42318">
              <a:noFill/>
            </a:ln>
          </c:spPr>
        </c:title>
        <c:numFmt formatCode="0.00" sourceLinked="1"/>
        <c:majorTickMark val="cross"/>
        <c:minorTickMark val="none"/>
        <c:tickLblPos val="nextTo"/>
        <c:spPr>
          <a:ln w="5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4009856"/>
        <c:crosses val="autoZero"/>
        <c:crossBetween val="midCat"/>
      </c:valAx>
      <c:spPr>
        <a:noFill/>
        <a:ln w="423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3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5.png"/><Relationship Id="rId4" Type="http://schemas.openxmlformats.org/officeDocument/2006/relationships/image" Target="../media/image12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9400"/>
            <a:ext cx="7898966" cy="349689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TRATAMENTO DE ÁGUAS DE ABASTECIMENTO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3"/>
          <p:cNvSpPr>
            <a:spLocks noChangeArrowheads="1"/>
          </p:cNvSpPr>
          <p:nvPr/>
        </p:nvSpPr>
        <p:spPr bwMode="auto">
          <a:xfrm>
            <a:off x="4490368" y="2087857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4852318" y="2926057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871368" y="2989557"/>
            <a:ext cx="85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Peso</a:t>
            </a: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flipV="1">
            <a:off x="5328568" y="1859257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 flipV="1">
            <a:off x="4337968" y="1859257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5328568" y="2037057"/>
            <a:ext cx="1389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Empuxo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10"/>
              <p:cNvSpPr txBox="1"/>
              <p:nvPr/>
            </p:nvSpPr>
            <p:spPr bwMode="auto">
              <a:xfrm>
                <a:off x="908968" y="2949575"/>
                <a:ext cx="1892300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5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968" y="2949575"/>
                <a:ext cx="1892300" cy="479425"/>
              </a:xfrm>
              <a:prstGeom prst="rect">
                <a:avLst/>
              </a:prstGeom>
              <a:blipFill>
                <a:blip r:embed="rId2"/>
                <a:stretch>
                  <a:fillRect l="-6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Object 15"/>
              <p:cNvSpPr txBox="1"/>
              <p:nvPr/>
            </p:nvSpPr>
            <p:spPr bwMode="auto">
              <a:xfrm>
                <a:off x="2339752" y="4084343"/>
                <a:ext cx="5397500" cy="1025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51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4084343"/>
                <a:ext cx="5397500" cy="1025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Object 16"/>
              <p:cNvSpPr txBox="1"/>
              <p:nvPr/>
            </p:nvSpPr>
            <p:spPr bwMode="auto">
              <a:xfrm>
                <a:off x="2483768" y="5300367"/>
                <a:ext cx="5384800" cy="1027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52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5300367"/>
                <a:ext cx="5384800" cy="1027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9" name="Picture 18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9"/>
          <p:cNvSpPr txBox="1">
            <a:spLocks noChangeArrowheads="1"/>
          </p:cNvSpPr>
          <p:nvPr/>
        </p:nvSpPr>
        <p:spPr bwMode="auto">
          <a:xfrm>
            <a:off x="1855118" y="2075157"/>
            <a:ext cx="2482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Força de arraste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70D59EB-08C7-49F6-995E-E08311DFBA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8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2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3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4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5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6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7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8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9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0" name="Rectangle 2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1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2" name="Rectangle 2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3" name="Rectangle 23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4" name="Rectangle 2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5" name="Rectangle 2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3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115737" name="Grupo 61"/>
          <p:cNvGrpSpPr>
            <a:grpSpLocks/>
          </p:cNvGrpSpPr>
          <p:nvPr/>
        </p:nvGrpSpPr>
        <p:grpSpPr bwMode="auto">
          <a:xfrm>
            <a:off x="4246563" y="1743075"/>
            <a:ext cx="5005387" cy="4638675"/>
            <a:chOff x="3958680" y="1743076"/>
            <a:chExt cx="5005808" cy="4638252"/>
          </a:xfrm>
        </p:grpSpPr>
        <p:sp>
          <p:nvSpPr>
            <p:cNvPr id="115739" name="Rectangle 31"/>
            <p:cNvSpPr>
              <a:spLocks noChangeArrowheads="1"/>
            </p:cNvSpPr>
            <p:nvPr/>
          </p:nvSpPr>
          <p:spPr bwMode="auto">
            <a:xfrm>
              <a:off x="4246826" y="2252709"/>
              <a:ext cx="3412658" cy="400783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5740" name="Line 38"/>
            <p:cNvSpPr>
              <a:spLocks noChangeShapeType="1"/>
            </p:cNvSpPr>
            <p:nvPr/>
          </p:nvSpPr>
          <p:spPr bwMode="auto">
            <a:xfrm>
              <a:off x="4189197" y="1913936"/>
              <a:ext cx="0" cy="254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41" name="Line 39"/>
            <p:cNvSpPr>
              <a:spLocks noChangeShapeType="1"/>
            </p:cNvSpPr>
            <p:nvPr/>
          </p:nvSpPr>
          <p:spPr bwMode="auto">
            <a:xfrm>
              <a:off x="7569282" y="1912463"/>
              <a:ext cx="0" cy="254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42" name="Line 40"/>
            <p:cNvSpPr>
              <a:spLocks noChangeShapeType="1"/>
            </p:cNvSpPr>
            <p:nvPr/>
          </p:nvSpPr>
          <p:spPr bwMode="auto">
            <a:xfrm>
              <a:off x="3958680" y="1997893"/>
              <a:ext cx="38987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43" name="Text Box 41"/>
            <p:cNvSpPr txBox="1">
              <a:spLocks noChangeArrowheads="1"/>
            </p:cNvSpPr>
            <p:nvPr/>
          </p:nvSpPr>
          <p:spPr bwMode="auto">
            <a:xfrm>
              <a:off x="5547245" y="1743076"/>
              <a:ext cx="1307935" cy="33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/>
                <a:t>10,0 m</a:t>
              </a:r>
              <a:endParaRPr lang="pt-BR" altLang="pt-BR"/>
            </a:p>
          </p:txBody>
        </p:sp>
        <p:sp>
          <p:nvSpPr>
            <p:cNvPr id="115744" name="Line 42"/>
            <p:cNvSpPr>
              <a:spLocks noChangeShapeType="1"/>
            </p:cNvSpPr>
            <p:nvPr/>
          </p:nvSpPr>
          <p:spPr bwMode="auto">
            <a:xfrm>
              <a:off x="7712103" y="2252709"/>
              <a:ext cx="5787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45" name="Line 43"/>
            <p:cNvSpPr>
              <a:spLocks noChangeShapeType="1"/>
            </p:cNvSpPr>
            <p:nvPr/>
          </p:nvSpPr>
          <p:spPr bwMode="auto">
            <a:xfrm>
              <a:off x="7807316" y="6269385"/>
              <a:ext cx="5762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46" name="Line 44"/>
            <p:cNvSpPr>
              <a:spLocks noChangeShapeType="1"/>
            </p:cNvSpPr>
            <p:nvPr/>
          </p:nvSpPr>
          <p:spPr bwMode="auto">
            <a:xfrm flipH="1">
              <a:off x="7992732" y="2059756"/>
              <a:ext cx="10022" cy="4321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47" name="Text Box 45"/>
            <p:cNvSpPr txBox="1">
              <a:spLocks noChangeArrowheads="1"/>
            </p:cNvSpPr>
            <p:nvPr/>
          </p:nvSpPr>
          <p:spPr bwMode="auto">
            <a:xfrm>
              <a:off x="8145575" y="4033480"/>
              <a:ext cx="818913" cy="33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/>
                <a:t>15,0 m</a:t>
              </a:r>
              <a:endParaRPr lang="pt-BR" altLang="pt-BR"/>
            </a:p>
          </p:txBody>
        </p:sp>
        <p:sp>
          <p:nvSpPr>
            <p:cNvPr id="115748" name="Text Box 54"/>
            <p:cNvSpPr txBox="1">
              <a:spLocks noChangeArrowheads="1"/>
            </p:cNvSpPr>
            <p:nvPr/>
          </p:nvSpPr>
          <p:spPr bwMode="auto">
            <a:xfrm>
              <a:off x="6109323" y="2780928"/>
              <a:ext cx="794381" cy="33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/>
                <a:t>3,33 m</a:t>
              </a:r>
              <a:endParaRPr lang="pt-BR" altLang="pt-BR"/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4931899" y="2276427"/>
              <a:ext cx="142887" cy="3960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873366" y="2276427"/>
              <a:ext cx="142887" cy="3960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6902153" y="2276427"/>
              <a:ext cx="142887" cy="3960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59" name="Conector reto 58"/>
            <p:cNvCxnSpPr/>
            <p:nvPr/>
          </p:nvCxnSpPr>
          <p:spPr>
            <a:xfrm>
              <a:off x="4093628" y="3141536"/>
              <a:ext cx="374364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53" name="Text Box 54"/>
            <p:cNvSpPr txBox="1">
              <a:spLocks noChangeArrowheads="1"/>
            </p:cNvSpPr>
            <p:nvPr/>
          </p:nvSpPr>
          <p:spPr bwMode="auto">
            <a:xfrm>
              <a:off x="7045427" y="2780928"/>
              <a:ext cx="794381" cy="33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/>
                <a:t>1,67 m</a:t>
              </a:r>
              <a:endParaRPr lang="pt-BR" altLang="pt-BR"/>
            </a:p>
          </p:txBody>
        </p:sp>
      </p:grpSp>
      <p:pic>
        <p:nvPicPr>
          <p:cNvPr id="115738" name="Imagem 60" descr="CIMG70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0338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0F7378D8-2141-4A29-AFC8-6FAD970AF3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93503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Dimensionamento das calhas de coleta de água decantada</a:t>
            </a:r>
            <a:r>
              <a:rPr lang="pt-BR" sz="3200" dirty="0"/>
              <a:t> </a:t>
            </a:r>
          </a:p>
        </p:txBody>
      </p:sp>
      <p:pic>
        <p:nvPicPr>
          <p:cNvPr id="3584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5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9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60" name="Rectangle 21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61" name="Rectangle 2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511337" y="3509991"/>
            <a:ext cx="8602676" cy="6047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/>
              <a:t>Valor de projeto adotado: 3,0 L/s/m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Object 5"/>
              <p:cNvSpPr txBox="1"/>
              <p:nvPr/>
            </p:nvSpPr>
            <p:spPr bwMode="auto">
              <a:xfrm>
                <a:off x="1183481" y="4636220"/>
                <a:ext cx="1138238" cy="931863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842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481" y="4636220"/>
                <a:ext cx="1138238" cy="931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Object 6"/>
              <p:cNvSpPr txBox="1"/>
              <p:nvPr/>
            </p:nvSpPr>
            <p:spPr bwMode="auto">
              <a:xfrm>
                <a:off x="2987824" y="4750519"/>
                <a:ext cx="5924550" cy="7032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.3 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𝑐𝑎𝑙h𝑎𝑠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.2=90,0 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843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4750519"/>
                <a:ext cx="5924550" cy="703263"/>
              </a:xfrm>
              <a:prstGeom prst="rect">
                <a:avLst/>
              </a:prstGeom>
              <a:blipFill>
                <a:blip r:embed="rId4"/>
                <a:stretch>
                  <a:fillRect l="-2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>
            <a:extLst>
              <a:ext uri="{FF2B5EF4-FFF2-40B4-BE49-F238E27FC236}">
                <a16:creationId xmlns:a16="http://schemas.microsoft.com/office/drawing/2014/main" id="{10F88485-6057-45CC-86A5-0F96C575816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93503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Verificação da taxa de escoamento linear nas calhas de coleta</a:t>
            </a:r>
            <a:endParaRPr lang="pt-BR" sz="3200" dirty="0"/>
          </a:p>
        </p:txBody>
      </p:sp>
      <p:pic>
        <p:nvPicPr>
          <p:cNvPr id="36868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2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8" name="Rectangle 2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539552" y="3281363"/>
            <a:ext cx="7632700" cy="15881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/>
              <a:t>Portanto, vamos adotar um total de 03 calhas, com 15,0 metros de comprimento </a:t>
            </a:r>
          </a:p>
        </p:txBody>
      </p:sp>
      <p:sp>
        <p:nvSpPr>
          <p:cNvPr id="36890" name="Rectangle 2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1" name="Rectangle 3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Object 4"/>
              <p:cNvSpPr txBox="1"/>
              <p:nvPr/>
            </p:nvSpPr>
            <p:spPr bwMode="auto">
              <a:xfrm>
                <a:off x="2333558" y="4805239"/>
                <a:ext cx="4641984" cy="100704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90,0 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=2,78 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686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558" y="4805239"/>
                <a:ext cx="4641984" cy="100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">
            <a:extLst>
              <a:ext uri="{FF2B5EF4-FFF2-40B4-BE49-F238E27FC236}">
                <a16:creationId xmlns:a16="http://schemas.microsoft.com/office/drawing/2014/main" id="{25177202-4188-43DD-B5B9-5C5A431D22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2016" name="Group 112"/>
          <p:cNvGrpSpPr>
            <a:grpSpLocks noChangeAspect="1"/>
          </p:cNvGrpSpPr>
          <p:nvPr/>
        </p:nvGrpSpPr>
        <p:grpSpPr bwMode="auto">
          <a:xfrm>
            <a:off x="1835150" y="2276475"/>
            <a:ext cx="5905500" cy="3600450"/>
            <a:chOff x="1428" y="1434"/>
            <a:chExt cx="3275" cy="1996"/>
          </a:xfrm>
        </p:grpSpPr>
        <p:grpSp>
          <p:nvGrpSpPr>
            <p:cNvPr id="252008" name="Group 104"/>
            <p:cNvGrpSpPr>
              <a:grpSpLocks noChangeAspect="1"/>
            </p:cNvGrpSpPr>
            <p:nvPr/>
          </p:nvGrpSpPr>
          <p:grpSpPr bwMode="auto">
            <a:xfrm rot="16200000">
              <a:off x="1524" y="1339"/>
              <a:ext cx="1814" cy="2003"/>
              <a:chOff x="2789" y="1570"/>
              <a:chExt cx="1814" cy="2003"/>
            </a:xfrm>
          </p:grpSpPr>
          <p:grpSp>
            <p:nvGrpSpPr>
              <p:cNvPr id="251947" name="Group 43"/>
              <p:cNvGrpSpPr>
                <a:grpSpLocks noChangeAspect="1"/>
              </p:cNvGrpSpPr>
              <p:nvPr/>
            </p:nvGrpSpPr>
            <p:grpSpPr bwMode="auto">
              <a:xfrm>
                <a:off x="2789" y="1570"/>
                <a:ext cx="1814" cy="506"/>
                <a:chOff x="1565" y="1298"/>
                <a:chExt cx="3264" cy="910"/>
              </a:xfrm>
            </p:grpSpPr>
            <p:sp>
              <p:nvSpPr>
                <p:cNvPr id="251913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18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19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2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0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1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2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3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4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5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8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39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0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48" name="Group 44"/>
              <p:cNvGrpSpPr>
                <a:grpSpLocks noChangeAspect="1"/>
              </p:cNvGrpSpPr>
              <p:nvPr/>
            </p:nvGrpSpPr>
            <p:grpSpPr bwMode="auto">
              <a:xfrm>
                <a:off x="2789" y="2069"/>
                <a:ext cx="1814" cy="506"/>
                <a:chOff x="1565" y="1298"/>
                <a:chExt cx="3264" cy="910"/>
              </a:xfrm>
            </p:grpSpPr>
            <p:sp>
              <p:nvSpPr>
                <p:cNvPr id="251949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0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1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3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4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5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6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7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8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9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0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1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2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3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4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5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6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68" name="Group 64"/>
              <p:cNvGrpSpPr>
                <a:grpSpLocks noChangeAspect="1"/>
              </p:cNvGrpSpPr>
              <p:nvPr/>
            </p:nvGrpSpPr>
            <p:grpSpPr bwMode="auto">
              <a:xfrm>
                <a:off x="2789" y="2568"/>
                <a:ext cx="1814" cy="506"/>
                <a:chOff x="1565" y="1298"/>
                <a:chExt cx="3264" cy="910"/>
              </a:xfrm>
            </p:grpSpPr>
            <p:sp>
              <p:nvSpPr>
                <p:cNvPr id="251969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0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3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4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5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6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7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8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9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3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4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5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88" name="Group 84"/>
              <p:cNvGrpSpPr>
                <a:grpSpLocks noChangeAspect="1"/>
              </p:cNvGrpSpPr>
              <p:nvPr/>
            </p:nvGrpSpPr>
            <p:grpSpPr bwMode="auto">
              <a:xfrm>
                <a:off x="2789" y="3067"/>
                <a:ext cx="1814" cy="506"/>
                <a:chOff x="1565" y="1298"/>
                <a:chExt cx="3264" cy="910"/>
              </a:xfrm>
            </p:grpSpPr>
            <p:sp>
              <p:nvSpPr>
                <p:cNvPr id="251989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0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1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2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6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7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8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0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6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7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2009" name="Rectangle 105"/>
            <p:cNvSpPr>
              <a:spLocks noChangeAspect="1" noChangeArrowheads="1"/>
            </p:cNvSpPr>
            <p:nvPr/>
          </p:nvSpPr>
          <p:spPr bwMode="auto">
            <a:xfrm>
              <a:off x="1428" y="3248"/>
              <a:ext cx="2495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sp>
          <p:nvSpPr>
            <p:cNvPr id="252010" name="AutoShape 106"/>
            <p:cNvSpPr>
              <a:spLocks noChangeAspect="1" noChangeArrowheads="1"/>
            </p:cNvSpPr>
            <p:nvPr/>
          </p:nvSpPr>
          <p:spPr bwMode="auto">
            <a:xfrm rot="16200000">
              <a:off x="3969" y="3202"/>
              <a:ext cx="182" cy="273"/>
            </a:xfrm>
            <a:custGeom>
              <a:avLst/>
              <a:gdLst>
                <a:gd name="G0" fmla="+- 6671 0 0"/>
                <a:gd name="G1" fmla="+- 21600 0 6671"/>
                <a:gd name="G2" fmla="*/ 6671 1 2"/>
                <a:gd name="G3" fmla="+- 21600 0 G2"/>
                <a:gd name="G4" fmla="+/ 6671 21600 2"/>
                <a:gd name="G5" fmla="+/ G1 0 2"/>
                <a:gd name="G6" fmla="*/ 21600 21600 6671"/>
                <a:gd name="G7" fmla="*/ G6 1 2"/>
                <a:gd name="G8" fmla="+- 21600 0 G7"/>
                <a:gd name="G9" fmla="*/ 21600 1 2"/>
                <a:gd name="G10" fmla="+- 6671 0 G9"/>
                <a:gd name="G11" fmla="?: G10 G8 0"/>
                <a:gd name="G12" fmla="?: G10 G7 21600"/>
                <a:gd name="T0" fmla="*/ 18264 w 21600"/>
                <a:gd name="T1" fmla="*/ 10800 h 21600"/>
                <a:gd name="T2" fmla="*/ 10800 w 21600"/>
                <a:gd name="T3" fmla="*/ 21600 h 21600"/>
                <a:gd name="T4" fmla="*/ 3336 w 21600"/>
                <a:gd name="T5" fmla="*/ 10800 h 21600"/>
                <a:gd name="T6" fmla="*/ 10800 w 21600"/>
                <a:gd name="T7" fmla="*/ 0 h 21600"/>
                <a:gd name="T8" fmla="*/ 5136 w 21600"/>
                <a:gd name="T9" fmla="*/ 5136 h 21600"/>
                <a:gd name="T10" fmla="*/ 16464 w 21600"/>
                <a:gd name="T11" fmla="*/ 164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71" y="21600"/>
                  </a:lnTo>
                  <a:lnTo>
                    <a:pt x="14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3" name="Rectangle 109"/>
            <p:cNvSpPr>
              <a:spLocks noChangeAspect="1" noChangeArrowheads="1"/>
            </p:cNvSpPr>
            <p:nvPr/>
          </p:nvSpPr>
          <p:spPr bwMode="auto">
            <a:xfrm>
              <a:off x="4195" y="3293"/>
              <a:ext cx="113" cy="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4" name="AutoShape 110"/>
            <p:cNvSpPr>
              <a:spLocks noChangeAspect="1" noChangeArrowheads="1"/>
            </p:cNvSpPr>
            <p:nvPr/>
          </p:nvSpPr>
          <p:spPr bwMode="auto">
            <a:xfrm rot="5400000">
              <a:off x="4351" y="3202"/>
              <a:ext cx="182" cy="273"/>
            </a:xfrm>
            <a:custGeom>
              <a:avLst/>
              <a:gdLst>
                <a:gd name="G0" fmla="+- 6671 0 0"/>
                <a:gd name="G1" fmla="+- 21600 0 6671"/>
                <a:gd name="G2" fmla="*/ 6671 1 2"/>
                <a:gd name="G3" fmla="+- 21600 0 G2"/>
                <a:gd name="G4" fmla="+/ 6671 21600 2"/>
                <a:gd name="G5" fmla="+/ G1 0 2"/>
                <a:gd name="G6" fmla="*/ 21600 21600 6671"/>
                <a:gd name="G7" fmla="*/ G6 1 2"/>
                <a:gd name="G8" fmla="+- 21600 0 G7"/>
                <a:gd name="G9" fmla="*/ 21600 1 2"/>
                <a:gd name="G10" fmla="+- 6671 0 G9"/>
                <a:gd name="G11" fmla="?: G10 G8 0"/>
                <a:gd name="G12" fmla="?: G10 G7 21600"/>
                <a:gd name="T0" fmla="*/ 18264 w 21600"/>
                <a:gd name="T1" fmla="*/ 10800 h 21600"/>
                <a:gd name="T2" fmla="*/ 10800 w 21600"/>
                <a:gd name="T3" fmla="*/ 21600 h 21600"/>
                <a:gd name="T4" fmla="*/ 3336 w 21600"/>
                <a:gd name="T5" fmla="*/ 10800 h 21600"/>
                <a:gd name="T6" fmla="*/ 10800 w 21600"/>
                <a:gd name="T7" fmla="*/ 0 h 21600"/>
                <a:gd name="T8" fmla="*/ 5136 w 21600"/>
                <a:gd name="T9" fmla="*/ 5136 h 21600"/>
                <a:gd name="T10" fmla="*/ 16464 w 21600"/>
                <a:gd name="T11" fmla="*/ 164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71" y="21600"/>
                  </a:lnTo>
                  <a:lnTo>
                    <a:pt x="14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5" name="Rectangle 111"/>
            <p:cNvSpPr>
              <a:spLocks noChangeAspect="1" noChangeArrowheads="1"/>
            </p:cNvSpPr>
            <p:nvPr/>
          </p:nvSpPr>
          <p:spPr bwMode="auto">
            <a:xfrm>
              <a:off x="3433" y="2432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3025" name="Group 97"/>
          <p:cNvGrpSpPr>
            <a:grpSpLocks noChangeAspect="1"/>
          </p:cNvGrpSpPr>
          <p:nvPr/>
        </p:nvGrpSpPr>
        <p:grpSpPr bwMode="auto">
          <a:xfrm>
            <a:off x="1187450" y="2492375"/>
            <a:ext cx="6862763" cy="3630613"/>
            <a:chOff x="930" y="1597"/>
            <a:chExt cx="3809" cy="2015"/>
          </a:xfrm>
        </p:grpSpPr>
        <p:grpSp>
          <p:nvGrpSpPr>
            <p:cNvPr id="253024" name="Group 96"/>
            <p:cNvGrpSpPr>
              <a:grpSpLocks noChangeAspect="1"/>
            </p:cNvGrpSpPr>
            <p:nvPr/>
          </p:nvGrpSpPr>
          <p:grpSpPr bwMode="auto">
            <a:xfrm rot="16200000">
              <a:off x="1334" y="1193"/>
              <a:ext cx="1005" cy="1814"/>
              <a:chOff x="1429" y="1433"/>
              <a:chExt cx="1005" cy="1814"/>
            </a:xfrm>
          </p:grpSpPr>
          <p:grpSp>
            <p:nvGrpSpPr>
              <p:cNvPr id="252937" name="Group 9"/>
              <p:cNvGrpSpPr>
                <a:grpSpLocks noChangeAspect="1"/>
              </p:cNvGrpSpPr>
              <p:nvPr/>
            </p:nvGrpSpPr>
            <p:grpSpPr bwMode="auto">
              <a:xfrm rot="16200000">
                <a:off x="775" y="2087"/>
                <a:ext cx="1814" cy="506"/>
                <a:chOff x="1565" y="1298"/>
                <a:chExt cx="3264" cy="910"/>
              </a:xfrm>
            </p:grpSpPr>
            <p:sp>
              <p:nvSpPr>
                <p:cNvPr id="25293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39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0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2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4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1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2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2957" name="Group 29"/>
              <p:cNvGrpSpPr>
                <a:grpSpLocks noChangeAspect="1"/>
              </p:cNvGrpSpPr>
              <p:nvPr/>
            </p:nvGrpSpPr>
            <p:grpSpPr bwMode="auto">
              <a:xfrm rot="16200000">
                <a:off x="1274" y="2087"/>
                <a:ext cx="1814" cy="506"/>
                <a:chOff x="1565" y="1298"/>
                <a:chExt cx="3264" cy="910"/>
              </a:xfrm>
            </p:grpSpPr>
            <p:sp>
              <p:nvSpPr>
                <p:cNvPr id="252958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5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2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3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6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3023" name="Group 95"/>
            <p:cNvGrpSpPr>
              <a:grpSpLocks noChangeAspect="1"/>
            </p:cNvGrpSpPr>
            <p:nvPr/>
          </p:nvGrpSpPr>
          <p:grpSpPr bwMode="auto">
            <a:xfrm rot="5400000">
              <a:off x="3329" y="1193"/>
              <a:ext cx="1005" cy="1814"/>
              <a:chOff x="2427" y="1433"/>
              <a:chExt cx="1005" cy="1814"/>
            </a:xfrm>
          </p:grpSpPr>
          <p:grpSp>
            <p:nvGrpSpPr>
              <p:cNvPr id="252977" name="Group 49"/>
              <p:cNvGrpSpPr>
                <a:grpSpLocks noChangeAspect="1"/>
              </p:cNvGrpSpPr>
              <p:nvPr/>
            </p:nvGrpSpPr>
            <p:grpSpPr bwMode="auto">
              <a:xfrm rot="16200000">
                <a:off x="1773" y="2087"/>
                <a:ext cx="1814" cy="506"/>
                <a:chOff x="1565" y="1298"/>
                <a:chExt cx="3264" cy="910"/>
              </a:xfrm>
            </p:grpSpPr>
            <p:sp>
              <p:nvSpPr>
                <p:cNvPr id="25297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7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8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89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0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2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3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4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5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2997" name="Group 69"/>
              <p:cNvGrpSpPr>
                <a:grpSpLocks noChangeAspect="1"/>
              </p:cNvGrpSpPr>
              <p:nvPr/>
            </p:nvGrpSpPr>
            <p:grpSpPr bwMode="auto">
              <a:xfrm rot="16200000">
                <a:off x="2272" y="2087"/>
                <a:ext cx="1814" cy="506"/>
                <a:chOff x="1565" y="1298"/>
                <a:chExt cx="3264" cy="910"/>
              </a:xfrm>
            </p:grpSpPr>
            <p:sp>
              <p:nvSpPr>
                <p:cNvPr id="25299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9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4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5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6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7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8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09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0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1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2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3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4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5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6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3017" name="Rectangle 89"/>
            <p:cNvSpPr>
              <a:spLocks noChangeAspect="1" noChangeArrowheads="1"/>
            </p:cNvSpPr>
            <p:nvPr/>
          </p:nvSpPr>
          <p:spPr bwMode="auto">
            <a:xfrm rot="5400000">
              <a:off x="2155" y="2186"/>
              <a:ext cx="1360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grpSp>
          <p:nvGrpSpPr>
            <p:cNvPr id="253022" name="Group 94"/>
            <p:cNvGrpSpPr>
              <a:grpSpLocks noChangeAspect="1"/>
            </p:cNvGrpSpPr>
            <p:nvPr/>
          </p:nvGrpSpPr>
          <p:grpSpPr bwMode="auto">
            <a:xfrm rot="5400000">
              <a:off x="2507" y="3194"/>
              <a:ext cx="655" cy="182"/>
              <a:chOff x="3923" y="3248"/>
              <a:chExt cx="655" cy="182"/>
            </a:xfrm>
          </p:grpSpPr>
          <p:sp>
            <p:nvSpPr>
              <p:cNvPr id="253018" name="AutoShape 90"/>
              <p:cNvSpPr>
                <a:spLocks noChangeAspect="1" noChangeArrowheads="1"/>
              </p:cNvSpPr>
              <p:nvPr/>
            </p:nvSpPr>
            <p:spPr bwMode="auto">
              <a:xfrm rot="16200000">
                <a:off x="3969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301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95" y="3293"/>
                <a:ext cx="113" cy="7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3020" name="AutoShape 92"/>
              <p:cNvSpPr>
                <a:spLocks noChangeAspect="1" noChangeArrowheads="1"/>
              </p:cNvSpPr>
              <p:nvPr/>
            </p:nvSpPr>
            <p:spPr bwMode="auto">
              <a:xfrm rot="5400000">
                <a:off x="4351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3021" name="Rectangle 93"/>
            <p:cNvSpPr>
              <a:spLocks noChangeAspect="1" noChangeArrowheads="1"/>
            </p:cNvSpPr>
            <p:nvPr/>
          </p:nvSpPr>
          <p:spPr bwMode="auto">
            <a:xfrm>
              <a:off x="2925" y="2594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4050" name="Group 98"/>
          <p:cNvGrpSpPr>
            <a:grpSpLocks noChangeAspect="1"/>
          </p:cNvGrpSpPr>
          <p:nvPr/>
        </p:nvGrpSpPr>
        <p:grpSpPr bwMode="auto">
          <a:xfrm>
            <a:off x="323850" y="2492375"/>
            <a:ext cx="8339138" cy="3627438"/>
            <a:chOff x="476" y="1598"/>
            <a:chExt cx="4627" cy="2013"/>
          </a:xfrm>
        </p:grpSpPr>
        <p:grpSp>
          <p:nvGrpSpPr>
            <p:cNvPr id="253960" name="Group 8"/>
            <p:cNvGrpSpPr>
              <a:grpSpLocks noChangeAspect="1"/>
            </p:cNvGrpSpPr>
            <p:nvPr/>
          </p:nvGrpSpPr>
          <p:grpSpPr bwMode="auto">
            <a:xfrm rot="5400000">
              <a:off x="1016" y="1211"/>
              <a:ext cx="1005" cy="1814"/>
              <a:chOff x="1429" y="1433"/>
              <a:chExt cx="1005" cy="1814"/>
            </a:xfrm>
          </p:grpSpPr>
          <p:grpSp>
            <p:nvGrpSpPr>
              <p:cNvPr id="253961" name="Group 9"/>
              <p:cNvGrpSpPr>
                <a:grpSpLocks noChangeAspect="1"/>
              </p:cNvGrpSpPr>
              <p:nvPr/>
            </p:nvGrpSpPr>
            <p:grpSpPr bwMode="auto">
              <a:xfrm rot="16200000">
                <a:off x="775" y="2087"/>
                <a:ext cx="1814" cy="506"/>
                <a:chOff x="1565" y="1298"/>
                <a:chExt cx="3264" cy="910"/>
              </a:xfrm>
            </p:grpSpPr>
            <p:sp>
              <p:nvSpPr>
                <p:cNvPr id="25396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3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4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5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6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8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1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3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3981" name="Group 29"/>
              <p:cNvGrpSpPr>
                <a:grpSpLocks noChangeAspect="1"/>
              </p:cNvGrpSpPr>
              <p:nvPr/>
            </p:nvGrpSpPr>
            <p:grpSpPr bwMode="auto">
              <a:xfrm rot="16200000">
                <a:off x="1274" y="2087"/>
                <a:ext cx="1814" cy="506"/>
                <a:chOff x="1565" y="1298"/>
                <a:chExt cx="3264" cy="910"/>
              </a:xfrm>
            </p:grpSpPr>
            <p:sp>
              <p:nvSpPr>
                <p:cNvPr id="253982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4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5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8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9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00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4001" name="Group 49"/>
            <p:cNvGrpSpPr>
              <a:grpSpLocks noChangeAspect="1"/>
            </p:cNvGrpSpPr>
            <p:nvPr/>
          </p:nvGrpSpPr>
          <p:grpSpPr bwMode="auto">
            <a:xfrm rot="16200000">
              <a:off x="3557" y="1202"/>
              <a:ext cx="1005" cy="1814"/>
              <a:chOff x="2427" y="1433"/>
              <a:chExt cx="1005" cy="1814"/>
            </a:xfrm>
          </p:grpSpPr>
          <p:grpSp>
            <p:nvGrpSpPr>
              <p:cNvPr id="254002" name="Group 50"/>
              <p:cNvGrpSpPr>
                <a:grpSpLocks noChangeAspect="1"/>
              </p:cNvGrpSpPr>
              <p:nvPr/>
            </p:nvGrpSpPr>
            <p:grpSpPr bwMode="auto">
              <a:xfrm rot="16200000">
                <a:off x="1773" y="2087"/>
                <a:ext cx="1814" cy="506"/>
                <a:chOff x="1565" y="1298"/>
                <a:chExt cx="3264" cy="910"/>
              </a:xfrm>
            </p:grpSpPr>
            <p:sp>
              <p:nvSpPr>
                <p:cNvPr id="254003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4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5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6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7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8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9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0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1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2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3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5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6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7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8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9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20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21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4022" name="Group 70"/>
              <p:cNvGrpSpPr>
                <a:grpSpLocks noChangeAspect="1"/>
              </p:cNvGrpSpPr>
              <p:nvPr/>
            </p:nvGrpSpPr>
            <p:grpSpPr bwMode="auto">
              <a:xfrm rot="16200000">
                <a:off x="2272" y="2087"/>
                <a:ext cx="1814" cy="506"/>
                <a:chOff x="1565" y="1298"/>
                <a:chExt cx="3264" cy="910"/>
              </a:xfrm>
            </p:grpSpPr>
            <p:sp>
              <p:nvSpPr>
                <p:cNvPr id="254023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4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5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6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7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8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9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0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1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2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3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4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5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6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7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8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9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40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41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4042" name="Rectangle 90"/>
            <p:cNvSpPr>
              <a:spLocks noChangeAspect="1" noChangeArrowheads="1"/>
            </p:cNvSpPr>
            <p:nvPr/>
          </p:nvSpPr>
          <p:spPr bwMode="auto">
            <a:xfrm>
              <a:off x="476" y="2614"/>
              <a:ext cx="4625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grpSp>
          <p:nvGrpSpPr>
            <p:cNvPr id="254043" name="Group 91"/>
            <p:cNvGrpSpPr>
              <a:grpSpLocks noChangeAspect="1"/>
            </p:cNvGrpSpPr>
            <p:nvPr/>
          </p:nvGrpSpPr>
          <p:grpSpPr bwMode="auto">
            <a:xfrm rot="5400000">
              <a:off x="2462" y="3032"/>
              <a:ext cx="655" cy="182"/>
              <a:chOff x="3923" y="3248"/>
              <a:chExt cx="655" cy="182"/>
            </a:xfrm>
          </p:grpSpPr>
          <p:sp>
            <p:nvSpPr>
              <p:cNvPr id="254044" name="AutoShape 92"/>
              <p:cNvSpPr>
                <a:spLocks noChangeAspect="1" noChangeArrowheads="1"/>
              </p:cNvSpPr>
              <p:nvPr/>
            </p:nvSpPr>
            <p:spPr bwMode="auto">
              <a:xfrm rot="16200000">
                <a:off x="3969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404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195" y="3293"/>
                <a:ext cx="113" cy="7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4046" name="AutoShape 94"/>
              <p:cNvSpPr>
                <a:spLocks noChangeAspect="1" noChangeArrowheads="1"/>
              </p:cNvSpPr>
              <p:nvPr/>
            </p:nvSpPr>
            <p:spPr bwMode="auto">
              <a:xfrm rot="5400000">
                <a:off x="4351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4047" name="Rectangle 95"/>
            <p:cNvSpPr>
              <a:spLocks noChangeAspect="1" noChangeArrowheads="1"/>
            </p:cNvSpPr>
            <p:nvPr/>
          </p:nvSpPr>
          <p:spPr bwMode="auto">
            <a:xfrm>
              <a:off x="3152" y="2795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  <p:sp>
          <p:nvSpPr>
            <p:cNvPr id="254048" name="Rectangle 96"/>
            <p:cNvSpPr>
              <a:spLocks noChangeAspect="1" noChangeArrowheads="1"/>
            </p:cNvSpPr>
            <p:nvPr/>
          </p:nvSpPr>
          <p:spPr bwMode="auto">
            <a:xfrm>
              <a:off x="476" y="1616"/>
              <a:ext cx="136" cy="9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4049" name="Rectangle 97"/>
            <p:cNvSpPr>
              <a:spLocks noChangeAspect="1" noChangeArrowheads="1"/>
            </p:cNvSpPr>
            <p:nvPr/>
          </p:nvSpPr>
          <p:spPr bwMode="auto">
            <a:xfrm>
              <a:off x="4967" y="1598"/>
              <a:ext cx="136" cy="10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25"/>
          <p:cNvGrpSpPr>
            <a:grpSpLocks/>
          </p:cNvGrpSpPr>
          <p:nvPr/>
        </p:nvGrpSpPr>
        <p:grpSpPr bwMode="auto">
          <a:xfrm>
            <a:off x="1619672" y="2020094"/>
            <a:ext cx="4862513" cy="2057400"/>
            <a:chOff x="884" y="935"/>
            <a:chExt cx="3063" cy="1296"/>
          </a:xfrm>
        </p:grpSpPr>
        <p:sp>
          <p:nvSpPr>
            <p:cNvPr id="3080" name="Oval 3"/>
            <p:cNvSpPr>
              <a:spLocks noChangeArrowheads="1"/>
            </p:cNvSpPr>
            <p:nvPr/>
          </p:nvSpPr>
          <p:spPr bwMode="auto">
            <a:xfrm>
              <a:off x="2544" y="1079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1" name="Line 4"/>
            <p:cNvSpPr>
              <a:spLocks noChangeShapeType="1"/>
            </p:cNvSpPr>
            <p:nvPr/>
          </p:nvSpPr>
          <p:spPr bwMode="auto">
            <a:xfrm>
              <a:off x="2772" y="1607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2" name="Text Box 5"/>
            <p:cNvSpPr txBox="1">
              <a:spLocks noChangeArrowheads="1"/>
            </p:cNvSpPr>
            <p:nvPr/>
          </p:nvSpPr>
          <p:spPr bwMode="auto">
            <a:xfrm>
              <a:off x="2784" y="1647"/>
              <a:ext cx="5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800">
                  <a:latin typeface="Times New Roman" pitchFamily="18" charset="0"/>
                </a:rPr>
                <a:t>Peso</a:t>
              </a:r>
            </a:p>
          </p:txBody>
        </p:sp>
        <p:sp>
          <p:nvSpPr>
            <p:cNvPr id="3083" name="Line 6"/>
            <p:cNvSpPr>
              <a:spLocks noChangeShapeType="1"/>
            </p:cNvSpPr>
            <p:nvPr/>
          </p:nvSpPr>
          <p:spPr bwMode="auto">
            <a:xfrm flipV="1">
              <a:off x="3072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Line 7"/>
            <p:cNvSpPr>
              <a:spLocks noChangeShapeType="1"/>
            </p:cNvSpPr>
            <p:nvPr/>
          </p:nvSpPr>
          <p:spPr bwMode="auto">
            <a:xfrm flipV="1">
              <a:off x="2448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Text Box 8"/>
            <p:cNvSpPr txBox="1">
              <a:spLocks noChangeArrowheads="1"/>
            </p:cNvSpPr>
            <p:nvPr/>
          </p:nvSpPr>
          <p:spPr bwMode="auto">
            <a:xfrm>
              <a:off x="3072" y="1047"/>
              <a:ext cx="8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800">
                  <a:latin typeface="Times New Roman" pitchFamily="18" charset="0"/>
                </a:rPr>
                <a:t>Empuxo</a:t>
              </a:r>
            </a:p>
          </p:txBody>
        </p:sp>
        <p:sp>
          <p:nvSpPr>
            <p:cNvPr id="3086" name="Text Box 9"/>
            <p:cNvSpPr txBox="1">
              <a:spLocks noChangeArrowheads="1"/>
            </p:cNvSpPr>
            <p:nvPr/>
          </p:nvSpPr>
          <p:spPr bwMode="auto">
            <a:xfrm>
              <a:off x="884" y="1062"/>
              <a:ext cx="1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800">
                  <a:latin typeface="Times New Roman" pitchFamily="18" charset="0"/>
                </a:rPr>
                <a:t>Força de arraste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Object 16"/>
              <p:cNvSpPr txBox="1"/>
              <p:nvPr/>
            </p:nvSpPr>
            <p:spPr bwMode="auto">
              <a:xfrm>
                <a:off x="251158" y="4117181"/>
                <a:ext cx="4841964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4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158" y="4117181"/>
                <a:ext cx="4841964" cy="1023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Object 17"/>
              <p:cNvSpPr txBox="1"/>
              <p:nvPr/>
            </p:nvSpPr>
            <p:spPr bwMode="auto">
              <a:xfrm>
                <a:off x="6804248" y="2158373"/>
                <a:ext cx="1724025" cy="1041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5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248" y="2158373"/>
                <a:ext cx="1724025" cy="1041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Object 18"/>
              <p:cNvSpPr txBox="1"/>
              <p:nvPr/>
            </p:nvSpPr>
            <p:spPr bwMode="auto">
              <a:xfrm>
                <a:off x="5165493" y="4878554"/>
                <a:ext cx="36449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4.(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6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5493" y="4878554"/>
                <a:ext cx="3644900" cy="1143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18">
            <a:extLst>
              <a:ext uri="{FF2B5EF4-FFF2-40B4-BE49-F238E27FC236}">
                <a16:creationId xmlns:a16="http://schemas.microsoft.com/office/drawing/2014/main" id="{ACCBF7E2-5EC8-48B6-B46B-A302D1ED49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2603073" y="1848632"/>
            <a:ext cx="4293820" cy="1700003"/>
            <a:chOff x="884" y="935"/>
            <a:chExt cx="2899" cy="1296"/>
          </a:xfrm>
        </p:grpSpPr>
        <p:sp>
          <p:nvSpPr>
            <p:cNvPr id="55324" name="Oval 5"/>
            <p:cNvSpPr>
              <a:spLocks noChangeArrowheads="1"/>
            </p:cNvSpPr>
            <p:nvPr/>
          </p:nvSpPr>
          <p:spPr bwMode="auto">
            <a:xfrm>
              <a:off x="2544" y="1079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sz="2000"/>
            </a:p>
          </p:txBody>
        </p:sp>
        <p:sp>
          <p:nvSpPr>
            <p:cNvPr id="55325" name="Line 6"/>
            <p:cNvSpPr>
              <a:spLocks noChangeShapeType="1"/>
            </p:cNvSpPr>
            <p:nvPr/>
          </p:nvSpPr>
          <p:spPr bwMode="auto">
            <a:xfrm>
              <a:off x="2772" y="1607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55326" name="Text Box 7"/>
            <p:cNvSpPr txBox="1">
              <a:spLocks noChangeArrowheads="1"/>
            </p:cNvSpPr>
            <p:nvPr/>
          </p:nvSpPr>
          <p:spPr bwMode="auto">
            <a:xfrm>
              <a:off x="2784" y="1647"/>
              <a:ext cx="45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>
                  <a:latin typeface="Times New Roman" pitchFamily="18" charset="0"/>
                </a:rPr>
                <a:t>Peso</a:t>
              </a:r>
            </a:p>
          </p:txBody>
        </p:sp>
        <p:sp>
          <p:nvSpPr>
            <p:cNvPr id="55327" name="Line 8"/>
            <p:cNvSpPr>
              <a:spLocks noChangeShapeType="1"/>
            </p:cNvSpPr>
            <p:nvPr/>
          </p:nvSpPr>
          <p:spPr bwMode="auto">
            <a:xfrm flipV="1">
              <a:off x="3072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55328" name="Line 9"/>
            <p:cNvSpPr>
              <a:spLocks noChangeShapeType="1"/>
            </p:cNvSpPr>
            <p:nvPr/>
          </p:nvSpPr>
          <p:spPr bwMode="auto">
            <a:xfrm flipV="1">
              <a:off x="2448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55329" name="Text Box 10"/>
            <p:cNvSpPr txBox="1">
              <a:spLocks noChangeArrowheads="1"/>
            </p:cNvSpPr>
            <p:nvPr/>
          </p:nvSpPr>
          <p:spPr bwMode="auto">
            <a:xfrm>
              <a:off x="3072" y="1047"/>
              <a:ext cx="71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>
                  <a:latin typeface="Times New Roman" pitchFamily="18" charset="0"/>
                </a:rPr>
                <a:t>Empuxo</a:t>
              </a:r>
            </a:p>
          </p:txBody>
        </p:sp>
        <p:sp>
          <p:nvSpPr>
            <p:cNvPr id="55330" name="Text Box 11"/>
            <p:cNvSpPr txBox="1">
              <a:spLocks noChangeArrowheads="1"/>
            </p:cNvSpPr>
            <p:nvPr/>
          </p:nvSpPr>
          <p:spPr bwMode="auto">
            <a:xfrm>
              <a:off x="884" y="1062"/>
              <a:ext cx="156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>
                  <a:latin typeface="Times New Roman" pitchFamily="18" charset="0"/>
                </a:rPr>
                <a:t>Força de arraste</a:t>
              </a:r>
            </a:p>
          </p:txBody>
        </p:sp>
      </p:grpSp>
      <p:grpSp>
        <p:nvGrpSpPr>
          <p:cNvPr id="55301" name="Group 42"/>
          <p:cNvGrpSpPr>
            <a:grpSpLocks/>
          </p:cNvGrpSpPr>
          <p:nvPr/>
        </p:nvGrpSpPr>
        <p:grpSpPr bwMode="auto">
          <a:xfrm>
            <a:off x="410369" y="2136658"/>
            <a:ext cx="8323262" cy="4054475"/>
            <a:chOff x="313" y="1570"/>
            <a:chExt cx="5243" cy="2554"/>
          </a:xfrm>
        </p:grpSpPr>
        <p:sp>
          <p:nvSpPr>
            <p:cNvPr id="55302" name="Line 16"/>
            <p:cNvSpPr>
              <a:spLocks noChangeShapeType="1"/>
            </p:cNvSpPr>
            <p:nvPr/>
          </p:nvSpPr>
          <p:spPr bwMode="auto">
            <a:xfrm flipV="1">
              <a:off x="930" y="1570"/>
              <a:ext cx="0" cy="249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3" name="Line 17"/>
            <p:cNvSpPr>
              <a:spLocks noChangeShapeType="1"/>
            </p:cNvSpPr>
            <p:nvPr/>
          </p:nvSpPr>
          <p:spPr bwMode="auto">
            <a:xfrm>
              <a:off x="657" y="3884"/>
              <a:ext cx="48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4" name="Text Box 18"/>
            <p:cNvSpPr txBox="1">
              <a:spLocks noChangeArrowheads="1"/>
            </p:cNvSpPr>
            <p:nvPr/>
          </p:nvSpPr>
          <p:spPr bwMode="auto">
            <a:xfrm>
              <a:off x="4929" y="3884"/>
              <a:ext cx="5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Log R</a:t>
              </a:r>
              <a:r>
                <a:rPr lang="pt-BR" altLang="pt-BR" b="1" baseline="-25000"/>
                <a:t>e</a:t>
              </a:r>
            </a:p>
          </p:txBody>
        </p:sp>
        <p:sp>
          <p:nvSpPr>
            <p:cNvPr id="55305" name="Text Box 19"/>
            <p:cNvSpPr txBox="1">
              <a:spLocks noChangeArrowheads="1"/>
            </p:cNvSpPr>
            <p:nvPr/>
          </p:nvSpPr>
          <p:spPr bwMode="auto">
            <a:xfrm>
              <a:off x="313" y="20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Log C</a:t>
              </a:r>
              <a:r>
                <a:rPr lang="pt-BR" altLang="pt-BR" b="1" baseline="-25000"/>
                <a:t>d</a:t>
              </a:r>
            </a:p>
          </p:txBody>
        </p:sp>
        <p:sp>
          <p:nvSpPr>
            <p:cNvPr id="55306" name="Line 20"/>
            <p:cNvSpPr>
              <a:spLocks noChangeShapeType="1"/>
            </p:cNvSpPr>
            <p:nvPr/>
          </p:nvSpPr>
          <p:spPr bwMode="auto">
            <a:xfrm flipV="1">
              <a:off x="1791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7" name="Line 22"/>
            <p:cNvSpPr>
              <a:spLocks noChangeShapeType="1"/>
            </p:cNvSpPr>
            <p:nvPr/>
          </p:nvSpPr>
          <p:spPr bwMode="auto">
            <a:xfrm flipV="1">
              <a:off x="251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8" name="Line 23"/>
            <p:cNvSpPr>
              <a:spLocks noChangeShapeType="1"/>
            </p:cNvSpPr>
            <p:nvPr/>
          </p:nvSpPr>
          <p:spPr bwMode="auto">
            <a:xfrm flipV="1">
              <a:off x="437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9" name="Line 24"/>
            <p:cNvSpPr>
              <a:spLocks noChangeShapeType="1"/>
            </p:cNvSpPr>
            <p:nvPr/>
          </p:nvSpPr>
          <p:spPr bwMode="auto">
            <a:xfrm>
              <a:off x="930" y="2614"/>
              <a:ext cx="4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0" name="Line 25"/>
            <p:cNvSpPr>
              <a:spLocks noChangeShapeType="1"/>
            </p:cNvSpPr>
            <p:nvPr/>
          </p:nvSpPr>
          <p:spPr bwMode="auto">
            <a:xfrm>
              <a:off x="930" y="3385"/>
              <a:ext cx="4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1" name="Line 26"/>
            <p:cNvSpPr>
              <a:spLocks noChangeShapeType="1"/>
            </p:cNvSpPr>
            <p:nvPr/>
          </p:nvSpPr>
          <p:spPr bwMode="auto">
            <a:xfrm>
              <a:off x="930" y="1797"/>
              <a:ext cx="861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2" name="Freeform 30"/>
            <p:cNvSpPr>
              <a:spLocks/>
            </p:cNvSpPr>
            <p:nvPr/>
          </p:nvSpPr>
          <p:spPr bwMode="auto">
            <a:xfrm>
              <a:off x="1791" y="2341"/>
              <a:ext cx="726" cy="288"/>
            </a:xfrm>
            <a:custGeom>
              <a:avLst/>
              <a:gdLst>
                <a:gd name="T0" fmla="*/ 0 w 726"/>
                <a:gd name="T1" fmla="*/ 0 h 288"/>
                <a:gd name="T2" fmla="*/ 91 w 726"/>
                <a:gd name="T3" fmla="*/ 46 h 288"/>
                <a:gd name="T4" fmla="*/ 273 w 726"/>
                <a:gd name="T5" fmla="*/ 182 h 288"/>
                <a:gd name="T6" fmla="*/ 635 w 726"/>
                <a:gd name="T7" fmla="*/ 273 h 288"/>
                <a:gd name="T8" fmla="*/ 726 w 726"/>
                <a:gd name="T9" fmla="*/ 27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288"/>
                <a:gd name="T17" fmla="*/ 726 w 72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288">
                  <a:moveTo>
                    <a:pt x="0" y="0"/>
                  </a:moveTo>
                  <a:cubicBezTo>
                    <a:pt x="22" y="8"/>
                    <a:pt x="45" y="16"/>
                    <a:pt x="91" y="46"/>
                  </a:cubicBezTo>
                  <a:cubicBezTo>
                    <a:pt x="137" y="76"/>
                    <a:pt x="182" y="144"/>
                    <a:pt x="273" y="182"/>
                  </a:cubicBezTo>
                  <a:cubicBezTo>
                    <a:pt x="364" y="220"/>
                    <a:pt x="560" y="258"/>
                    <a:pt x="635" y="273"/>
                  </a:cubicBezTo>
                  <a:cubicBezTo>
                    <a:pt x="710" y="288"/>
                    <a:pt x="711" y="273"/>
                    <a:pt x="726" y="2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3" name="Line 31"/>
            <p:cNvSpPr>
              <a:spLocks noChangeShapeType="1"/>
            </p:cNvSpPr>
            <p:nvPr/>
          </p:nvSpPr>
          <p:spPr bwMode="auto">
            <a:xfrm>
              <a:off x="2517" y="2614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4" name="Freeform 32"/>
            <p:cNvSpPr>
              <a:spLocks/>
            </p:cNvSpPr>
            <p:nvPr/>
          </p:nvSpPr>
          <p:spPr bwMode="auto">
            <a:xfrm>
              <a:off x="4377" y="2614"/>
              <a:ext cx="862" cy="771"/>
            </a:xfrm>
            <a:custGeom>
              <a:avLst/>
              <a:gdLst>
                <a:gd name="T0" fmla="*/ 0 w 862"/>
                <a:gd name="T1" fmla="*/ 0 h 771"/>
                <a:gd name="T2" fmla="*/ 91 w 862"/>
                <a:gd name="T3" fmla="*/ 181 h 771"/>
                <a:gd name="T4" fmla="*/ 317 w 862"/>
                <a:gd name="T5" fmla="*/ 499 h 771"/>
                <a:gd name="T6" fmla="*/ 590 w 862"/>
                <a:gd name="T7" fmla="*/ 680 h 771"/>
                <a:gd name="T8" fmla="*/ 862 w 862"/>
                <a:gd name="T9" fmla="*/ 771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771"/>
                <a:gd name="T17" fmla="*/ 862 w 86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771">
                  <a:moveTo>
                    <a:pt x="0" y="0"/>
                  </a:moveTo>
                  <a:cubicBezTo>
                    <a:pt x="19" y="49"/>
                    <a:pt x="38" y="98"/>
                    <a:pt x="91" y="181"/>
                  </a:cubicBezTo>
                  <a:cubicBezTo>
                    <a:pt x="144" y="264"/>
                    <a:pt x="234" y="416"/>
                    <a:pt x="317" y="499"/>
                  </a:cubicBezTo>
                  <a:cubicBezTo>
                    <a:pt x="400" y="582"/>
                    <a:pt x="499" y="635"/>
                    <a:pt x="590" y="680"/>
                  </a:cubicBezTo>
                  <a:cubicBezTo>
                    <a:pt x="681" y="725"/>
                    <a:pt x="817" y="756"/>
                    <a:pt x="862" y="7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5" name="Text Box 33"/>
            <p:cNvSpPr txBox="1">
              <a:spLocks noChangeArrowheads="1"/>
            </p:cNvSpPr>
            <p:nvPr/>
          </p:nvSpPr>
          <p:spPr bwMode="auto">
            <a:xfrm>
              <a:off x="975" y="2704"/>
              <a:ext cx="7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A</a:t>
              </a:r>
            </a:p>
          </p:txBody>
        </p:sp>
        <p:sp>
          <p:nvSpPr>
            <p:cNvPr id="55316" name="Text Box 34"/>
            <p:cNvSpPr txBox="1">
              <a:spLocks noChangeArrowheads="1"/>
            </p:cNvSpPr>
            <p:nvPr/>
          </p:nvSpPr>
          <p:spPr bwMode="auto">
            <a:xfrm>
              <a:off x="1787" y="2927"/>
              <a:ext cx="7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B</a:t>
              </a:r>
            </a:p>
          </p:txBody>
        </p:sp>
        <p:sp>
          <p:nvSpPr>
            <p:cNvPr id="55317" name="Text Box 35"/>
            <p:cNvSpPr txBox="1">
              <a:spLocks noChangeArrowheads="1"/>
            </p:cNvSpPr>
            <p:nvPr/>
          </p:nvSpPr>
          <p:spPr bwMode="auto">
            <a:xfrm>
              <a:off x="3107" y="2704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C</a:t>
              </a:r>
            </a:p>
          </p:txBody>
        </p:sp>
        <p:sp>
          <p:nvSpPr>
            <p:cNvPr id="55318" name="Text Box 36"/>
            <p:cNvSpPr txBox="1">
              <a:spLocks noChangeArrowheads="1"/>
            </p:cNvSpPr>
            <p:nvPr/>
          </p:nvSpPr>
          <p:spPr bwMode="auto">
            <a:xfrm>
              <a:off x="4653" y="2836"/>
              <a:ext cx="7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D</a:t>
              </a:r>
            </a:p>
          </p:txBody>
        </p:sp>
        <p:sp>
          <p:nvSpPr>
            <p:cNvPr id="55319" name="Text Box 37"/>
            <p:cNvSpPr txBox="1">
              <a:spLocks noChangeArrowheads="1"/>
            </p:cNvSpPr>
            <p:nvPr/>
          </p:nvSpPr>
          <p:spPr bwMode="auto">
            <a:xfrm>
              <a:off x="1628" y="3893"/>
              <a:ext cx="3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0,2</a:t>
              </a:r>
            </a:p>
          </p:txBody>
        </p:sp>
        <p:sp>
          <p:nvSpPr>
            <p:cNvPr id="55320" name="Text Box 38"/>
            <p:cNvSpPr txBox="1">
              <a:spLocks noChangeArrowheads="1"/>
            </p:cNvSpPr>
            <p:nvPr/>
          </p:nvSpPr>
          <p:spPr bwMode="auto">
            <a:xfrm>
              <a:off x="2308" y="3884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500</a:t>
              </a:r>
            </a:p>
          </p:txBody>
        </p:sp>
        <p:sp>
          <p:nvSpPr>
            <p:cNvPr id="55321" name="Text Box 39"/>
            <p:cNvSpPr txBox="1">
              <a:spLocks noChangeArrowheads="1"/>
            </p:cNvSpPr>
            <p:nvPr/>
          </p:nvSpPr>
          <p:spPr bwMode="auto">
            <a:xfrm>
              <a:off x="4150" y="3884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2.10</a:t>
              </a:r>
              <a:r>
                <a:rPr lang="pt-BR" altLang="pt-BR" b="1" baseline="30000"/>
                <a:t>5</a:t>
              </a:r>
            </a:p>
          </p:txBody>
        </p:sp>
        <p:sp>
          <p:nvSpPr>
            <p:cNvPr id="55322" name="Text Box 40"/>
            <p:cNvSpPr txBox="1">
              <a:spLocks noChangeArrowheads="1"/>
            </p:cNvSpPr>
            <p:nvPr/>
          </p:nvSpPr>
          <p:spPr bwMode="auto">
            <a:xfrm>
              <a:off x="476" y="2478"/>
              <a:ext cx="4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0,44</a:t>
              </a:r>
            </a:p>
          </p:txBody>
        </p:sp>
        <p:sp>
          <p:nvSpPr>
            <p:cNvPr id="55323" name="Text Box 41"/>
            <p:cNvSpPr txBox="1">
              <a:spLocks noChangeArrowheads="1"/>
            </p:cNvSpPr>
            <p:nvPr/>
          </p:nvSpPr>
          <p:spPr bwMode="auto">
            <a:xfrm>
              <a:off x="549" y="3267"/>
              <a:ext cx="3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0,1</a:t>
              </a:r>
            </a:p>
          </p:txBody>
        </p:sp>
      </p:grpSp>
      <p:sp>
        <p:nvSpPr>
          <p:cNvPr id="37" name="Rectangle 18">
            <a:extLst>
              <a:ext uri="{FF2B5EF4-FFF2-40B4-BE49-F238E27FC236}">
                <a16:creationId xmlns:a16="http://schemas.microsoft.com/office/drawing/2014/main" id="{86E2EE96-8843-49E8-9B54-7F0E18050A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12"/>
              <p:cNvSpPr txBox="1"/>
              <p:nvPr/>
            </p:nvSpPr>
            <p:spPr bwMode="auto">
              <a:xfrm>
                <a:off x="358134" y="2723118"/>
                <a:ext cx="3480937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4.(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34" y="2723118"/>
                <a:ext cx="3480937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14"/>
              <p:cNvSpPr txBox="1"/>
              <p:nvPr/>
            </p:nvSpPr>
            <p:spPr bwMode="auto">
              <a:xfrm>
                <a:off x="5366647" y="4834795"/>
                <a:ext cx="30226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9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6647" y="4834795"/>
                <a:ext cx="3022600" cy="109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16"/>
              <p:cNvSpPr txBox="1"/>
              <p:nvPr/>
            </p:nvSpPr>
            <p:spPr bwMode="auto">
              <a:xfrm>
                <a:off x="516084" y="4797152"/>
                <a:ext cx="304800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084" y="4797152"/>
                <a:ext cx="30480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871324" y="2172753"/>
            <a:ext cx="2132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Lei de Newton</a:t>
            </a:r>
          </a:p>
        </p:txBody>
      </p:sp>
      <p:sp>
        <p:nvSpPr>
          <p:cNvPr id="4104" name="Text Box 29"/>
          <p:cNvSpPr txBox="1">
            <a:spLocks noChangeArrowheads="1"/>
          </p:cNvSpPr>
          <p:nvPr/>
        </p:nvSpPr>
        <p:spPr bwMode="auto">
          <a:xfrm>
            <a:off x="1046607" y="4204880"/>
            <a:ext cx="198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latin typeface="Tahoma" pitchFamily="34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pt-BR" altLang="pt-BR" dirty="0"/>
              <a:t>Lei de Stokes</a:t>
            </a:r>
          </a:p>
        </p:txBody>
      </p:sp>
      <p:grpSp>
        <p:nvGrpSpPr>
          <p:cNvPr id="4108" name="Group 33"/>
          <p:cNvGrpSpPr>
            <a:grpSpLocks/>
          </p:cNvGrpSpPr>
          <p:nvPr/>
        </p:nvGrpSpPr>
        <p:grpSpPr bwMode="auto">
          <a:xfrm>
            <a:off x="4860032" y="2063511"/>
            <a:ext cx="3768725" cy="2462213"/>
            <a:chOff x="313" y="1570"/>
            <a:chExt cx="5481" cy="2650"/>
          </a:xfrm>
        </p:grpSpPr>
        <p:sp>
          <p:nvSpPr>
            <p:cNvPr id="4109" name="Line 34"/>
            <p:cNvSpPr>
              <a:spLocks noChangeShapeType="1"/>
            </p:cNvSpPr>
            <p:nvPr/>
          </p:nvSpPr>
          <p:spPr bwMode="auto">
            <a:xfrm flipV="1">
              <a:off x="930" y="1570"/>
              <a:ext cx="0" cy="249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Line 35"/>
            <p:cNvSpPr>
              <a:spLocks noChangeShapeType="1"/>
            </p:cNvSpPr>
            <p:nvPr/>
          </p:nvSpPr>
          <p:spPr bwMode="auto">
            <a:xfrm>
              <a:off x="657" y="3884"/>
              <a:ext cx="48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Text Box 36"/>
            <p:cNvSpPr txBox="1">
              <a:spLocks noChangeArrowheads="1"/>
            </p:cNvSpPr>
            <p:nvPr/>
          </p:nvSpPr>
          <p:spPr bwMode="auto">
            <a:xfrm>
              <a:off x="4929" y="3948"/>
              <a:ext cx="86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Log R</a:t>
              </a:r>
              <a:r>
                <a:rPr lang="pt-BR" altLang="pt-BR" sz="1000" b="1" baseline="-25000"/>
                <a:t>e</a:t>
              </a:r>
            </a:p>
          </p:txBody>
        </p:sp>
        <p:sp>
          <p:nvSpPr>
            <p:cNvPr id="4112" name="Text Box 37"/>
            <p:cNvSpPr txBox="1">
              <a:spLocks noChangeArrowheads="1"/>
            </p:cNvSpPr>
            <p:nvPr/>
          </p:nvSpPr>
          <p:spPr bwMode="auto">
            <a:xfrm>
              <a:off x="313" y="2088"/>
              <a:ext cx="85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Log C</a:t>
              </a:r>
              <a:r>
                <a:rPr lang="pt-BR" altLang="pt-BR" sz="1000" b="1" baseline="-25000"/>
                <a:t>d</a:t>
              </a:r>
            </a:p>
          </p:txBody>
        </p:sp>
        <p:sp>
          <p:nvSpPr>
            <p:cNvPr id="4113" name="Line 38"/>
            <p:cNvSpPr>
              <a:spLocks noChangeShapeType="1"/>
            </p:cNvSpPr>
            <p:nvPr/>
          </p:nvSpPr>
          <p:spPr bwMode="auto">
            <a:xfrm flipV="1">
              <a:off x="1791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Line 39"/>
            <p:cNvSpPr>
              <a:spLocks noChangeShapeType="1"/>
            </p:cNvSpPr>
            <p:nvPr/>
          </p:nvSpPr>
          <p:spPr bwMode="auto">
            <a:xfrm flipV="1">
              <a:off x="251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Line 40"/>
            <p:cNvSpPr>
              <a:spLocks noChangeShapeType="1"/>
            </p:cNvSpPr>
            <p:nvPr/>
          </p:nvSpPr>
          <p:spPr bwMode="auto">
            <a:xfrm flipV="1">
              <a:off x="437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Line 41"/>
            <p:cNvSpPr>
              <a:spLocks noChangeShapeType="1"/>
            </p:cNvSpPr>
            <p:nvPr/>
          </p:nvSpPr>
          <p:spPr bwMode="auto">
            <a:xfrm>
              <a:off x="930" y="2614"/>
              <a:ext cx="4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Line 42"/>
            <p:cNvSpPr>
              <a:spLocks noChangeShapeType="1"/>
            </p:cNvSpPr>
            <p:nvPr/>
          </p:nvSpPr>
          <p:spPr bwMode="auto">
            <a:xfrm>
              <a:off x="930" y="3385"/>
              <a:ext cx="4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8" name="Line 43"/>
            <p:cNvSpPr>
              <a:spLocks noChangeShapeType="1"/>
            </p:cNvSpPr>
            <p:nvPr/>
          </p:nvSpPr>
          <p:spPr bwMode="auto">
            <a:xfrm>
              <a:off x="930" y="1797"/>
              <a:ext cx="861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44"/>
            <p:cNvSpPr>
              <a:spLocks/>
            </p:cNvSpPr>
            <p:nvPr/>
          </p:nvSpPr>
          <p:spPr bwMode="auto">
            <a:xfrm>
              <a:off x="1791" y="2341"/>
              <a:ext cx="726" cy="288"/>
            </a:xfrm>
            <a:custGeom>
              <a:avLst/>
              <a:gdLst>
                <a:gd name="T0" fmla="*/ 0 w 726"/>
                <a:gd name="T1" fmla="*/ 0 h 288"/>
                <a:gd name="T2" fmla="*/ 91 w 726"/>
                <a:gd name="T3" fmla="*/ 46 h 288"/>
                <a:gd name="T4" fmla="*/ 273 w 726"/>
                <a:gd name="T5" fmla="*/ 182 h 288"/>
                <a:gd name="T6" fmla="*/ 635 w 726"/>
                <a:gd name="T7" fmla="*/ 273 h 288"/>
                <a:gd name="T8" fmla="*/ 726 w 726"/>
                <a:gd name="T9" fmla="*/ 27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288"/>
                <a:gd name="T17" fmla="*/ 726 w 72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288">
                  <a:moveTo>
                    <a:pt x="0" y="0"/>
                  </a:moveTo>
                  <a:cubicBezTo>
                    <a:pt x="22" y="8"/>
                    <a:pt x="45" y="16"/>
                    <a:pt x="91" y="46"/>
                  </a:cubicBezTo>
                  <a:cubicBezTo>
                    <a:pt x="137" y="76"/>
                    <a:pt x="182" y="144"/>
                    <a:pt x="273" y="182"/>
                  </a:cubicBezTo>
                  <a:cubicBezTo>
                    <a:pt x="364" y="220"/>
                    <a:pt x="560" y="258"/>
                    <a:pt x="635" y="273"/>
                  </a:cubicBezTo>
                  <a:cubicBezTo>
                    <a:pt x="710" y="288"/>
                    <a:pt x="711" y="273"/>
                    <a:pt x="726" y="2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Line 45"/>
            <p:cNvSpPr>
              <a:spLocks noChangeShapeType="1"/>
            </p:cNvSpPr>
            <p:nvPr/>
          </p:nvSpPr>
          <p:spPr bwMode="auto">
            <a:xfrm>
              <a:off x="2517" y="2614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46"/>
            <p:cNvSpPr>
              <a:spLocks/>
            </p:cNvSpPr>
            <p:nvPr/>
          </p:nvSpPr>
          <p:spPr bwMode="auto">
            <a:xfrm>
              <a:off x="4377" y="2614"/>
              <a:ext cx="862" cy="771"/>
            </a:xfrm>
            <a:custGeom>
              <a:avLst/>
              <a:gdLst>
                <a:gd name="T0" fmla="*/ 0 w 862"/>
                <a:gd name="T1" fmla="*/ 0 h 771"/>
                <a:gd name="T2" fmla="*/ 91 w 862"/>
                <a:gd name="T3" fmla="*/ 181 h 771"/>
                <a:gd name="T4" fmla="*/ 317 w 862"/>
                <a:gd name="T5" fmla="*/ 499 h 771"/>
                <a:gd name="T6" fmla="*/ 590 w 862"/>
                <a:gd name="T7" fmla="*/ 680 h 771"/>
                <a:gd name="T8" fmla="*/ 862 w 862"/>
                <a:gd name="T9" fmla="*/ 771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771"/>
                <a:gd name="T17" fmla="*/ 862 w 86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771">
                  <a:moveTo>
                    <a:pt x="0" y="0"/>
                  </a:moveTo>
                  <a:cubicBezTo>
                    <a:pt x="19" y="49"/>
                    <a:pt x="38" y="98"/>
                    <a:pt x="91" y="181"/>
                  </a:cubicBezTo>
                  <a:cubicBezTo>
                    <a:pt x="144" y="264"/>
                    <a:pt x="234" y="416"/>
                    <a:pt x="317" y="499"/>
                  </a:cubicBezTo>
                  <a:cubicBezTo>
                    <a:pt x="400" y="582"/>
                    <a:pt x="499" y="635"/>
                    <a:pt x="590" y="680"/>
                  </a:cubicBezTo>
                  <a:cubicBezTo>
                    <a:pt x="681" y="725"/>
                    <a:pt x="817" y="756"/>
                    <a:pt x="862" y="7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Text Box 47"/>
            <p:cNvSpPr txBox="1">
              <a:spLocks noChangeArrowheads="1"/>
            </p:cNvSpPr>
            <p:nvPr/>
          </p:nvSpPr>
          <p:spPr bwMode="auto">
            <a:xfrm>
              <a:off x="976" y="2766"/>
              <a:ext cx="108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A</a:t>
              </a:r>
            </a:p>
          </p:txBody>
        </p:sp>
        <p:sp>
          <p:nvSpPr>
            <p:cNvPr id="4123" name="Text Box 48"/>
            <p:cNvSpPr txBox="1">
              <a:spLocks noChangeArrowheads="1"/>
            </p:cNvSpPr>
            <p:nvPr/>
          </p:nvSpPr>
          <p:spPr bwMode="auto">
            <a:xfrm>
              <a:off x="1788" y="2991"/>
              <a:ext cx="10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B</a:t>
              </a:r>
            </a:p>
          </p:txBody>
        </p:sp>
        <p:sp>
          <p:nvSpPr>
            <p:cNvPr id="4124" name="Text Box 49"/>
            <p:cNvSpPr txBox="1">
              <a:spLocks noChangeArrowheads="1"/>
            </p:cNvSpPr>
            <p:nvPr/>
          </p:nvSpPr>
          <p:spPr bwMode="auto">
            <a:xfrm>
              <a:off x="3107" y="2766"/>
              <a:ext cx="108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C</a:t>
              </a:r>
            </a:p>
          </p:txBody>
        </p:sp>
        <p:sp>
          <p:nvSpPr>
            <p:cNvPr id="4125" name="Text Box 50"/>
            <p:cNvSpPr txBox="1">
              <a:spLocks noChangeArrowheads="1"/>
            </p:cNvSpPr>
            <p:nvPr/>
          </p:nvSpPr>
          <p:spPr bwMode="auto">
            <a:xfrm>
              <a:off x="4653" y="2899"/>
              <a:ext cx="110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D</a:t>
              </a:r>
            </a:p>
          </p:txBody>
        </p:sp>
        <p:sp>
          <p:nvSpPr>
            <p:cNvPr id="4126" name="Text Box 51"/>
            <p:cNvSpPr txBox="1">
              <a:spLocks noChangeArrowheads="1"/>
            </p:cNvSpPr>
            <p:nvPr/>
          </p:nvSpPr>
          <p:spPr bwMode="auto">
            <a:xfrm>
              <a:off x="1590" y="3957"/>
              <a:ext cx="5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0,2</a:t>
              </a:r>
            </a:p>
          </p:txBody>
        </p:sp>
        <p:sp>
          <p:nvSpPr>
            <p:cNvPr id="4127" name="Text Box 52"/>
            <p:cNvSpPr txBox="1">
              <a:spLocks noChangeArrowheads="1"/>
            </p:cNvSpPr>
            <p:nvPr/>
          </p:nvSpPr>
          <p:spPr bwMode="auto">
            <a:xfrm>
              <a:off x="2285" y="3948"/>
              <a:ext cx="62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500</a:t>
              </a:r>
            </a:p>
          </p:txBody>
        </p:sp>
        <p:sp>
          <p:nvSpPr>
            <p:cNvPr id="4128" name="Text Box 53"/>
            <p:cNvSpPr txBox="1">
              <a:spLocks noChangeArrowheads="1"/>
            </p:cNvSpPr>
            <p:nvPr/>
          </p:nvSpPr>
          <p:spPr bwMode="auto">
            <a:xfrm>
              <a:off x="4150" y="3948"/>
              <a:ext cx="76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2.10</a:t>
              </a:r>
              <a:r>
                <a:rPr lang="pt-BR" altLang="pt-BR" sz="1000" b="1" baseline="30000"/>
                <a:t>5</a:t>
              </a:r>
            </a:p>
          </p:txBody>
        </p:sp>
        <p:sp>
          <p:nvSpPr>
            <p:cNvPr id="4129" name="Text Box 54"/>
            <p:cNvSpPr txBox="1">
              <a:spLocks noChangeArrowheads="1"/>
            </p:cNvSpPr>
            <p:nvPr/>
          </p:nvSpPr>
          <p:spPr bwMode="auto">
            <a:xfrm>
              <a:off x="463" y="2540"/>
              <a:ext cx="67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0,44</a:t>
              </a:r>
            </a:p>
          </p:txBody>
        </p:sp>
        <p:sp>
          <p:nvSpPr>
            <p:cNvPr id="4130" name="Text Box 55"/>
            <p:cNvSpPr txBox="1">
              <a:spLocks noChangeArrowheads="1"/>
            </p:cNvSpPr>
            <p:nvPr/>
          </p:nvSpPr>
          <p:spPr bwMode="auto">
            <a:xfrm>
              <a:off x="512" y="3332"/>
              <a:ext cx="5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0,1</a:t>
              </a:r>
            </a:p>
          </p:txBody>
        </p:sp>
      </p:grpSp>
      <p:sp>
        <p:nvSpPr>
          <p:cNvPr id="43" name="Rectangle 18">
            <a:extLst>
              <a:ext uri="{FF2B5EF4-FFF2-40B4-BE49-F238E27FC236}">
                <a16:creationId xmlns:a16="http://schemas.microsoft.com/office/drawing/2014/main" id="{D02188B2-E094-4FA7-9016-5641F7F4D8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12"/>
              <p:cNvSpPr txBox="1"/>
              <p:nvPr/>
            </p:nvSpPr>
            <p:spPr bwMode="auto">
              <a:xfrm>
                <a:off x="5292080" y="1844824"/>
                <a:ext cx="36449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4.(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1844824"/>
                <a:ext cx="36449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25414"/>
              </p:ext>
            </p:extLst>
          </p:nvPr>
        </p:nvGraphicFramePr>
        <p:xfrm>
          <a:off x="323528" y="3358733"/>
          <a:ext cx="6264695" cy="272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790">
                <a:tc gridSpan="5"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Velocidade de sedimentação (cm/min)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9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ρ</a:t>
                      </a:r>
                      <a:r>
                        <a:rPr lang="pt-BR" baseline="-25000" dirty="0" err="1"/>
                        <a:t>p</a:t>
                      </a:r>
                      <a:r>
                        <a:rPr lang="pt-BR" baseline="0" dirty="0"/>
                        <a:t> (kg/m</a:t>
                      </a:r>
                      <a:r>
                        <a:rPr lang="pt-BR" baseline="30000" dirty="0"/>
                        <a:t>3</a:t>
                      </a:r>
                      <a:r>
                        <a:rPr lang="pt-BR" baseline="0" dirty="0"/>
                        <a:t>)</a:t>
                      </a:r>
                      <a:endParaRPr lang="pt-BR" baseline="-25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Diâmetro (mm)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  <a:r>
                        <a:rPr lang="pt-BR" baseline="0" dirty="0"/>
                        <a:t> mm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4.676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3.504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1.520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8">
            <a:extLst>
              <a:ext uri="{FF2B5EF4-FFF2-40B4-BE49-F238E27FC236}">
                <a16:creationId xmlns:a16="http://schemas.microsoft.com/office/drawing/2014/main" id="{3019FB4A-D8CA-4AA4-92B3-440EB393E4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  <p:extLst>
      <p:ext uri="{BB962C8B-B14F-4D97-AF65-F5344CB8AC3E}">
        <p14:creationId xmlns:p14="http://schemas.microsoft.com/office/powerpoint/2010/main" val="163377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95288" y="2708275"/>
            <a:ext cx="8353425" cy="26654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Sedimentação discreta: As partículas permanecem com dimensões e velocidades constantes ao longo do processo de sedimentação, não ocorrendo interação entre as mesmas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ETE Pariquera-Acu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166257"/>
            <a:ext cx="5070966" cy="38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8779A79-B208-46A6-A54D-1D6175CC65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TE Pariquera-Acu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115984"/>
            <a:ext cx="5172050" cy="38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7517A73-4CAC-44FF-B892-324F2C368B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Captação - Rio Jurubatub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5833467" cy="39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6638343-554D-402E-BAB6-4A79B78352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Caixa de Areia - Jurubatuba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37210"/>
            <a:ext cx="5915429" cy="39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82359BA-AB5A-424F-B751-651FF37B06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sedimentação no tratamento de águas de abastecimento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Classificação dos processos de sedimentação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Velocidade de sedimentação de partículas discretas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78306"/>
            <a:ext cx="7067872" cy="129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SEDIMENTAÇÃO GRAVITACIONAL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aixa de Areia - Jurubatuba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5916959" cy="39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743CB79-D410-4B8C-9522-744C9F39D7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73"/>
          <p:cNvGrpSpPr>
            <a:grpSpLocks/>
          </p:cNvGrpSpPr>
          <p:nvPr/>
        </p:nvGrpSpPr>
        <p:grpSpPr bwMode="auto">
          <a:xfrm>
            <a:off x="1467397" y="2011363"/>
            <a:ext cx="7165975" cy="2881312"/>
            <a:chOff x="613" y="1071"/>
            <a:chExt cx="4514" cy="1815"/>
          </a:xfrm>
        </p:grpSpPr>
        <p:sp>
          <p:nvSpPr>
            <p:cNvPr id="5131" name="AutoShape 39"/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132" name="Line 40"/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Line 41"/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Line 42"/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5" name="Text Box 43"/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136" name="Line 44"/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Line 45"/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8" name="Line 46"/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9" name="Text Box 47"/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Line 49"/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2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5144" name="Oval 53"/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5" name="Line 54"/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6" name="Oval 55"/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7" name="Line 56"/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8" name="Text Box 58"/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5149" name="Text Box 59"/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5150" name="Group 61"/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5151" name="Line 62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2" name="Line 63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3" name="Text Box 64"/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5154" name="Text Box 65"/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66"/>
              <p:cNvSpPr txBox="1"/>
              <p:nvPr/>
            </p:nvSpPr>
            <p:spPr bwMode="auto">
              <a:xfrm>
                <a:off x="900113" y="4941888"/>
                <a:ext cx="1358900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2" name="Object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4941888"/>
                <a:ext cx="1358900" cy="481012"/>
              </a:xfrm>
              <a:prstGeom prst="rect">
                <a:avLst/>
              </a:prstGeom>
              <a:blipFill>
                <a:blip r:embed="rId3"/>
                <a:stretch>
                  <a:fillRect l="-1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67"/>
              <p:cNvSpPr txBox="1"/>
              <p:nvPr/>
            </p:nvSpPr>
            <p:spPr bwMode="auto">
              <a:xfrm>
                <a:off x="719138" y="5754688"/>
                <a:ext cx="1506537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" name="Object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38" y="5754688"/>
                <a:ext cx="1506537" cy="481012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68"/>
              <p:cNvSpPr txBox="1"/>
              <p:nvPr/>
            </p:nvSpPr>
            <p:spPr bwMode="auto">
              <a:xfrm>
                <a:off x="3634608" y="5193710"/>
                <a:ext cx="1790700" cy="938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4" name="Object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4608" y="5193710"/>
                <a:ext cx="1790700" cy="938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Object 72"/>
              <p:cNvSpPr txBox="1"/>
              <p:nvPr/>
            </p:nvSpPr>
            <p:spPr bwMode="auto">
              <a:xfrm>
                <a:off x="6153697" y="5108574"/>
                <a:ext cx="16637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5" name="Object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697" y="5108574"/>
                <a:ext cx="1663700" cy="952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>
            <a:extLst>
              <a:ext uri="{FF2B5EF4-FFF2-40B4-BE49-F238E27FC236}">
                <a16:creationId xmlns:a16="http://schemas.microsoft.com/office/drawing/2014/main" id="{39302D16-D858-415A-96C8-470FA74927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C9CF1CFD-B08C-424E-B46E-E80E8F56F621}"/>
              </a:ext>
            </a:extLst>
          </p:cNvPr>
          <p:cNvCxnSpPr>
            <a:stCxn id="5122" idx="3"/>
            <a:endCxn id="5124" idx="1"/>
          </p:cNvCxnSpPr>
          <p:nvPr/>
        </p:nvCxnSpPr>
        <p:spPr>
          <a:xfrm>
            <a:off x="2259013" y="5182394"/>
            <a:ext cx="1375595" cy="48042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Curvo 49">
            <a:extLst>
              <a:ext uri="{FF2B5EF4-FFF2-40B4-BE49-F238E27FC236}">
                <a16:creationId xmlns:a16="http://schemas.microsoft.com/office/drawing/2014/main" id="{A1F52BF9-0CB4-4F7F-8557-111D50F7BBE9}"/>
              </a:ext>
            </a:extLst>
          </p:cNvPr>
          <p:cNvCxnSpPr>
            <a:cxnSpLocks/>
            <a:stCxn id="5123" idx="3"/>
            <a:endCxn id="5124" idx="1"/>
          </p:cNvCxnSpPr>
          <p:nvPr/>
        </p:nvCxnSpPr>
        <p:spPr>
          <a:xfrm flipV="1">
            <a:off x="2225675" y="5662816"/>
            <a:ext cx="1408933" cy="3323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bject 30"/>
              <p:cNvSpPr txBox="1"/>
              <p:nvPr/>
            </p:nvSpPr>
            <p:spPr bwMode="auto">
              <a:xfrm>
                <a:off x="182680" y="4621846"/>
                <a:ext cx="1790700" cy="93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6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680" y="4621846"/>
                <a:ext cx="1790700" cy="93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Object 33"/>
              <p:cNvSpPr txBox="1"/>
              <p:nvPr/>
            </p:nvSpPr>
            <p:spPr bwMode="auto">
              <a:xfrm>
                <a:off x="152616" y="5443087"/>
                <a:ext cx="16637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7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616" y="5443087"/>
                <a:ext cx="1663700" cy="95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Object 34"/>
              <p:cNvSpPr txBox="1"/>
              <p:nvPr/>
            </p:nvSpPr>
            <p:spPr bwMode="auto">
              <a:xfrm>
                <a:off x="2572668" y="5054729"/>
                <a:ext cx="20574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8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68" y="5054729"/>
                <a:ext cx="2057400" cy="952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Object 35"/>
              <p:cNvSpPr txBox="1"/>
              <p:nvPr/>
            </p:nvSpPr>
            <p:spPr bwMode="auto">
              <a:xfrm>
                <a:off x="5504781" y="5021799"/>
                <a:ext cx="24511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9" name="Object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781" y="5021799"/>
                <a:ext cx="2451100" cy="1054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>
            <a:extLst>
              <a:ext uri="{FF2B5EF4-FFF2-40B4-BE49-F238E27FC236}">
                <a16:creationId xmlns:a16="http://schemas.microsoft.com/office/drawing/2014/main" id="{1FBEA5A1-B6FE-45DC-ACC1-5F2B322400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id="{F0EBED66-DF7E-4D3E-998A-554051AC252D}"/>
              </a:ext>
            </a:extLst>
          </p:cNvPr>
          <p:cNvCxnSpPr>
            <a:stCxn id="6146" idx="3"/>
            <a:endCxn id="6148" idx="1"/>
          </p:cNvCxnSpPr>
          <p:nvPr/>
        </p:nvCxnSpPr>
        <p:spPr>
          <a:xfrm>
            <a:off x="1973380" y="5090953"/>
            <a:ext cx="599288" cy="4400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4A3B7635-240E-4075-97BF-8660BE31CF23}"/>
              </a:ext>
            </a:extLst>
          </p:cNvPr>
          <p:cNvCxnSpPr>
            <a:stCxn id="6147" idx="3"/>
            <a:endCxn id="6148" idx="1"/>
          </p:cNvCxnSpPr>
          <p:nvPr/>
        </p:nvCxnSpPr>
        <p:spPr>
          <a:xfrm flipV="1">
            <a:off x="1816316" y="5530979"/>
            <a:ext cx="756352" cy="38835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619E8A36-6524-4530-8E9B-934F0F92A48F}"/>
              </a:ext>
            </a:extLst>
          </p:cNvPr>
          <p:cNvSpPr/>
          <p:nvPr/>
        </p:nvSpPr>
        <p:spPr>
          <a:xfrm>
            <a:off x="4629033" y="5343654"/>
            <a:ext cx="647600" cy="260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3C833E38-7DB3-44E8-A8E7-348D6B605356}"/>
              </a:ext>
            </a:extLst>
          </p:cNvPr>
          <p:cNvGrpSpPr>
            <a:grpSpLocks/>
          </p:cNvGrpSpPr>
          <p:nvPr/>
        </p:nvGrpSpPr>
        <p:grpSpPr bwMode="auto">
          <a:xfrm>
            <a:off x="1467397" y="2011363"/>
            <a:ext cx="7165975" cy="2881312"/>
            <a:chOff x="613" y="1071"/>
            <a:chExt cx="4514" cy="1815"/>
          </a:xfrm>
        </p:grpSpPr>
        <p:sp>
          <p:nvSpPr>
            <p:cNvPr id="51" name="AutoShape 39">
              <a:extLst>
                <a:ext uri="{FF2B5EF4-FFF2-40B4-BE49-F238E27FC236}">
                  <a16:creationId xmlns:a16="http://schemas.microsoft.com/office/drawing/2014/main" id="{3FD9EEED-9F8F-4A94-B90B-5E26E7BF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2" name="Line 40">
              <a:extLst>
                <a:ext uri="{FF2B5EF4-FFF2-40B4-BE49-F238E27FC236}">
                  <a16:creationId xmlns:a16="http://schemas.microsoft.com/office/drawing/2014/main" id="{C43E17AC-8599-44A3-84CB-ABFDA6DDE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DB3E3E92-0AEF-4633-9A3A-A5B504C35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DB3551DE-C39E-45AA-BEC4-374EABBD6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Text Box 43">
              <a:extLst>
                <a:ext uri="{FF2B5EF4-FFF2-40B4-BE49-F238E27FC236}">
                  <a16:creationId xmlns:a16="http://schemas.microsoft.com/office/drawing/2014/main" id="{553AB3B8-2A68-4C41-A59B-7474C5CE9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6" name="Line 44">
              <a:extLst>
                <a:ext uri="{FF2B5EF4-FFF2-40B4-BE49-F238E27FC236}">
                  <a16:creationId xmlns:a16="http://schemas.microsoft.com/office/drawing/2014/main" id="{CBF496EA-67FA-40F4-943B-43F164504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45">
              <a:extLst>
                <a:ext uri="{FF2B5EF4-FFF2-40B4-BE49-F238E27FC236}">
                  <a16:creationId xmlns:a16="http://schemas.microsoft.com/office/drawing/2014/main" id="{746DDEB9-D18F-4764-B705-D1A3D6E1F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46">
              <a:extLst>
                <a:ext uri="{FF2B5EF4-FFF2-40B4-BE49-F238E27FC236}">
                  <a16:creationId xmlns:a16="http://schemas.microsoft.com/office/drawing/2014/main" id="{8F8445F9-5A23-46FF-9E27-F546930E5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Text Box 47">
              <a:extLst>
                <a:ext uri="{FF2B5EF4-FFF2-40B4-BE49-F238E27FC236}">
                  <a16:creationId xmlns:a16="http://schemas.microsoft.com/office/drawing/2014/main" id="{1AC83A0A-8A62-4B69-8EDC-9A1BC8170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60" name="Line 48">
              <a:extLst>
                <a:ext uri="{FF2B5EF4-FFF2-40B4-BE49-F238E27FC236}">
                  <a16:creationId xmlns:a16="http://schemas.microsoft.com/office/drawing/2014/main" id="{07B3BE11-DE85-4E13-BEC9-726583981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49">
              <a:extLst>
                <a:ext uri="{FF2B5EF4-FFF2-40B4-BE49-F238E27FC236}">
                  <a16:creationId xmlns:a16="http://schemas.microsoft.com/office/drawing/2014/main" id="{4731015F-75E7-48E5-AE5E-1C2060ED6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Line 50">
              <a:extLst>
                <a:ext uri="{FF2B5EF4-FFF2-40B4-BE49-F238E27FC236}">
                  <a16:creationId xmlns:a16="http://schemas.microsoft.com/office/drawing/2014/main" id="{19620695-6994-4D8A-98A7-769E2C3FD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Text Box 51">
              <a:extLst>
                <a:ext uri="{FF2B5EF4-FFF2-40B4-BE49-F238E27FC236}">
                  <a16:creationId xmlns:a16="http://schemas.microsoft.com/office/drawing/2014/main" id="{4DE60645-7BC9-4FB1-9ED5-3BEE7941A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64" name="Oval 53">
              <a:extLst>
                <a:ext uri="{FF2B5EF4-FFF2-40B4-BE49-F238E27FC236}">
                  <a16:creationId xmlns:a16="http://schemas.microsoft.com/office/drawing/2014/main" id="{B138320A-09E3-4A62-948C-EF1F33017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5" name="Line 54">
              <a:extLst>
                <a:ext uri="{FF2B5EF4-FFF2-40B4-BE49-F238E27FC236}">
                  <a16:creationId xmlns:a16="http://schemas.microsoft.com/office/drawing/2014/main" id="{83B9713C-245E-48AF-A4BD-AC3FA2065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Oval 55">
              <a:extLst>
                <a:ext uri="{FF2B5EF4-FFF2-40B4-BE49-F238E27FC236}">
                  <a16:creationId xmlns:a16="http://schemas.microsoft.com/office/drawing/2014/main" id="{50F5A376-FD3F-41F9-8D5B-EC89CD70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7" name="Line 56">
              <a:extLst>
                <a:ext uri="{FF2B5EF4-FFF2-40B4-BE49-F238E27FC236}">
                  <a16:creationId xmlns:a16="http://schemas.microsoft.com/office/drawing/2014/main" id="{8A3025F3-4F41-42C1-9A5A-A97685E95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Text Box 58">
              <a:extLst>
                <a:ext uri="{FF2B5EF4-FFF2-40B4-BE49-F238E27FC236}">
                  <a16:creationId xmlns:a16="http://schemas.microsoft.com/office/drawing/2014/main" id="{45DEC746-8F1B-4BE3-8660-36FE382E0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69" name="Text Box 59">
              <a:extLst>
                <a:ext uri="{FF2B5EF4-FFF2-40B4-BE49-F238E27FC236}">
                  <a16:creationId xmlns:a16="http://schemas.microsoft.com/office/drawing/2014/main" id="{D96AE7B5-1749-4C3D-B5F6-71727A02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70" name="Group 61">
              <a:extLst>
                <a:ext uri="{FF2B5EF4-FFF2-40B4-BE49-F238E27FC236}">
                  <a16:creationId xmlns:a16="http://schemas.microsoft.com/office/drawing/2014/main" id="{E1904076-543A-4A8E-A109-5CCC21FD2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71" name="Line 62">
                <a:extLst>
                  <a:ext uri="{FF2B5EF4-FFF2-40B4-BE49-F238E27FC236}">
                    <a16:creationId xmlns:a16="http://schemas.microsoft.com/office/drawing/2014/main" id="{B78FAB65-04CF-461D-8AD9-BC78B23DA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Line 63">
                <a:extLst>
                  <a:ext uri="{FF2B5EF4-FFF2-40B4-BE49-F238E27FC236}">
                    <a16:creationId xmlns:a16="http://schemas.microsoft.com/office/drawing/2014/main" id="{63CEF9CF-18D8-47EB-B650-4D973E85E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Text Box 64">
                <a:extLst>
                  <a:ext uri="{FF2B5EF4-FFF2-40B4-BE49-F238E27FC236}">
                    <a16:creationId xmlns:a16="http://schemas.microsoft.com/office/drawing/2014/main" id="{1FAF33F5-74B6-44A9-8D95-144AD8A0F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74" name="Text Box 65">
                <a:extLst>
                  <a:ext uri="{FF2B5EF4-FFF2-40B4-BE49-F238E27FC236}">
                    <a16:creationId xmlns:a16="http://schemas.microsoft.com/office/drawing/2014/main" id="{63F51075-A9C6-4668-AFD3-5A9ABEF63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31"/>
              <p:cNvSpPr txBox="1"/>
              <p:nvPr/>
            </p:nvSpPr>
            <p:spPr bwMode="auto">
              <a:xfrm>
                <a:off x="201255" y="2901950"/>
                <a:ext cx="24511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70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255" y="2901950"/>
                <a:ext cx="2451100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Object 34"/>
              <p:cNvSpPr txBox="1"/>
              <p:nvPr/>
            </p:nvSpPr>
            <p:spPr bwMode="auto">
              <a:xfrm>
                <a:off x="665094" y="4197350"/>
                <a:ext cx="11176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71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94" y="4197350"/>
                <a:ext cx="1117600" cy="1054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7" name="Text Box 38"/>
          <p:cNvSpPr txBox="1">
            <a:spLocks noChangeArrowheads="1"/>
          </p:cNvSpPr>
          <p:nvPr/>
        </p:nvSpPr>
        <p:spPr bwMode="auto">
          <a:xfrm>
            <a:off x="3245443" y="4863859"/>
            <a:ext cx="4980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dirty="0">
                <a:latin typeface="Times New Roman" pitchFamily="18" charset="0"/>
              </a:rPr>
              <a:t>Partículas com </a:t>
            </a:r>
            <a:r>
              <a:rPr lang="pt-BR" altLang="pt-BR" sz="2400" dirty="0" err="1">
                <a:latin typeface="Times New Roman" pitchFamily="18" charset="0"/>
              </a:rPr>
              <a:t>V</a:t>
            </a:r>
            <a:r>
              <a:rPr lang="pt-BR" altLang="pt-BR" sz="2400" baseline="-25000" dirty="0" err="1">
                <a:latin typeface="Times New Roman" pitchFamily="18" charset="0"/>
              </a:rPr>
              <a:t>s</a:t>
            </a:r>
            <a:r>
              <a:rPr lang="pt-BR" altLang="pt-BR" sz="2400" dirty="0">
                <a:latin typeface="Times New Roman" pitchFamily="18" charset="0"/>
              </a:rPr>
              <a:t> superiores a q serão removidas durante o processo de sedimentação gravitacional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0B8BBA-C2A8-41AA-A187-2FB2910318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A48D92-B8F2-4A78-86B2-69F713DAC6E2}"/>
              </a:ext>
            </a:extLst>
          </p:cNvPr>
          <p:cNvSpPr txBox="1"/>
          <p:nvPr/>
        </p:nvSpPr>
        <p:spPr>
          <a:xfrm>
            <a:off x="325148" y="5429124"/>
            <a:ext cx="2664294" cy="59093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/>
              <a:t>Taxa de escoamento superficial</a:t>
            </a:r>
          </a:p>
        </p:txBody>
      </p:sp>
      <p:grpSp>
        <p:nvGrpSpPr>
          <p:cNvPr id="45" name="Group 73">
            <a:extLst>
              <a:ext uri="{FF2B5EF4-FFF2-40B4-BE49-F238E27FC236}">
                <a16:creationId xmlns:a16="http://schemas.microsoft.com/office/drawing/2014/main" id="{315857CE-5CC2-41D9-B549-EC1E48673BBA}"/>
              </a:ext>
            </a:extLst>
          </p:cNvPr>
          <p:cNvGrpSpPr>
            <a:grpSpLocks/>
          </p:cNvGrpSpPr>
          <p:nvPr/>
        </p:nvGrpSpPr>
        <p:grpSpPr bwMode="auto">
          <a:xfrm>
            <a:off x="2313737" y="1824804"/>
            <a:ext cx="6074322" cy="2471787"/>
            <a:chOff x="613" y="1071"/>
            <a:chExt cx="4514" cy="1815"/>
          </a:xfrm>
        </p:grpSpPr>
        <p:sp>
          <p:nvSpPr>
            <p:cNvPr id="46" name="AutoShape 39">
              <a:extLst>
                <a:ext uri="{FF2B5EF4-FFF2-40B4-BE49-F238E27FC236}">
                  <a16:creationId xmlns:a16="http://schemas.microsoft.com/office/drawing/2014/main" id="{43AC2655-73F4-4E36-98FB-D2046820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F4468F69-18DA-469A-BCFB-EC016B53D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5BAEDD67-AEFB-4DFB-883B-BA948CE2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5A1B3494-3B5F-4D05-9FCF-712A8D114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C21AAF20-EC85-4EE6-9A96-55F32EF5D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C6EC6247-01EF-49BF-99FA-16E5789EC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B66DDC10-FA4A-485E-8C95-D1D7D7C84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921C4007-356A-41F7-B1E6-78DC62E61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 Box 47">
              <a:extLst>
                <a:ext uri="{FF2B5EF4-FFF2-40B4-BE49-F238E27FC236}">
                  <a16:creationId xmlns:a16="http://schemas.microsoft.com/office/drawing/2014/main" id="{ECAF477C-68FF-4D0E-978C-060864378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A5EDAF6B-4F4D-4879-BC92-7DB7F0CFA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928F4B51-4C5E-499E-A108-592BDBABD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50">
              <a:extLst>
                <a:ext uri="{FF2B5EF4-FFF2-40B4-BE49-F238E27FC236}">
                  <a16:creationId xmlns:a16="http://schemas.microsoft.com/office/drawing/2014/main" id="{AD286E1A-B80D-4503-AD69-B07F600CF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 Box 51">
              <a:extLst>
                <a:ext uri="{FF2B5EF4-FFF2-40B4-BE49-F238E27FC236}">
                  <a16:creationId xmlns:a16="http://schemas.microsoft.com/office/drawing/2014/main" id="{AA7CE89F-08BE-487E-A038-A6A52D774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924A5BB3-26EC-4B53-B477-5575D0EA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26276680-FAF6-4AC6-8E4D-117CB8CF6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Oval 55">
              <a:extLst>
                <a:ext uri="{FF2B5EF4-FFF2-40B4-BE49-F238E27FC236}">
                  <a16:creationId xmlns:a16="http://schemas.microsoft.com/office/drawing/2014/main" id="{24EE97AB-60DE-409B-A0B9-EF4DD6B9F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" name="Line 56">
              <a:extLst>
                <a:ext uri="{FF2B5EF4-FFF2-40B4-BE49-F238E27FC236}">
                  <a16:creationId xmlns:a16="http://schemas.microsoft.com/office/drawing/2014/main" id="{34287EBE-692D-41B6-8D28-52379803E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Text Box 58">
              <a:extLst>
                <a:ext uri="{FF2B5EF4-FFF2-40B4-BE49-F238E27FC236}">
                  <a16:creationId xmlns:a16="http://schemas.microsoft.com/office/drawing/2014/main" id="{E04EE3D5-0DA6-4779-820D-6E5FCE13F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64" name="Text Box 59">
              <a:extLst>
                <a:ext uri="{FF2B5EF4-FFF2-40B4-BE49-F238E27FC236}">
                  <a16:creationId xmlns:a16="http://schemas.microsoft.com/office/drawing/2014/main" id="{3FBA7D49-4662-415E-8A5A-F21BBD2D8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65" name="Group 61">
              <a:extLst>
                <a:ext uri="{FF2B5EF4-FFF2-40B4-BE49-F238E27FC236}">
                  <a16:creationId xmlns:a16="http://schemas.microsoft.com/office/drawing/2014/main" id="{82A9CACA-7E1A-4CB2-802E-BC300A754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B8287DD0-EFEF-42A5-89E9-7F0CFEF2A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FEC758B7-503F-4A6C-9D43-4BBBC47DE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" name="Text Box 64">
                <a:extLst>
                  <a:ext uri="{FF2B5EF4-FFF2-40B4-BE49-F238E27FC236}">
                    <a16:creationId xmlns:a16="http://schemas.microsoft.com/office/drawing/2014/main" id="{4FD345EF-2FF9-470E-AD2E-BBBF0B992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69" name="Text Box 65">
                <a:extLst>
                  <a:ext uri="{FF2B5EF4-FFF2-40B4-BE49-F238E27FC236}">
                    <a16:creationId xmlns:a16="http://schemas.microsoft.com/office/drawing/2014/main" id="{509E6852-08B3-47EE-A0D1-4B2A4B5BC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37">
                <a:extLst>
                  <a:ext uri="{FF2B5EF4-FFF2-40B4-BE49-F238E27FC236}">
                    <a16:creationId xmlns:a16="http://schemas.microsoft.com/office/drawing/2014/main" id="{8C842EB4-CDC5-4607-B13A-EC9F5E676DF2}"/>
                  </a:ext>
                </a:extLst>
              </p:cNvPr>
              <p:cNvSpPr txBox="1"/>
              <p:nvPr/>
            </p:nvSpPr>
            <p:spPr bwMode="auto">
              <a:xfrm>
                <a:off x="7843750" y="2306244"/>
                <a:ext cx="1169210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0" name="Object 37">
                <a:extLst>
                  <a:ext uri="{FF2B5EF4-FFF2-40B4-BE49-F238E27FC236}">
                    <a16:creationId xmlns:a16="http://schemas.microsoft.com/office/drawing/2014/main" id="{8C842EB4-CDC5-4607-B13A-EC9F5E676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3750" y="2306244"/>
                <a:ext cx="1169210" cy="479425"/>
              </a:xfrm>
              <a:prstGeom prst="rect">
                <a:avLst/>
              </a:prstGeom>
              <a:blipFill>
                <a:blip r:embed="rId5"/>
                <a:stretch>
                  <a:fillRect l="-1563" b="-63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069138" cy="13948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/>
              <a:t>SEDIMENTAÇÃO DISCRETA (TIPO I)</a:t>
            </a:r>
            <a:br>
              <a:rPr lang="pt-BR" sz="3200" dirty="0"/>
            </a:br>
            <a:r>
              <a:rPr lang="pt-BR" sz="3200" dirty="0"/>
              <a:t>ANÁLISE DO EQUACIONAMENTO MATEMÁTICO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3"/>
              <p:cNvSpPr txBox="1"/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4"/>
              <p:cNvSpPr txBox="1"/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blipFill>
                <a:blip r:embed="rId4"/>
                <a:stretch>
                  <a:fillRect l="-1107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619250" y="3078163"/>
            <a:ext cx="7056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altLang="pt-BR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=Velocidade de sedimentação (m/s)</a:t>
            </a:r>
          </a:p>
          <a:p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q=taxa de escoamento superficial(m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/dia)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4425950"/>
            <a:ext cx="8281988" cy="1787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3200" dirty="0"/>
              <a:t>q é função somente da geometria do decantador, portanto, é um parâmetro de projeto.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069138" cy="13948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/>
              <a:t>SEDIMENTAÇÃO DISCRETA (TIPO I)</a:t>
            </a:r>
            <a:br>
              <a:rPr lang="pt-BR" sz="3200" dirty="0"/>
            </a:br>
            <a:r>
              <a:rPr lang="pt-BR" sz="3200" dirty="0"/>
              <a:t>ANÁLISE DO EQUACIONAMENTO MATEMÁTICO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3"/>
              <p:cNvSpPr txBox="1"/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4"/>
              <p:cNvSpPr txBox="1"/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blipFill>
                <a:blip r:embed="rId4"/>
                <a:stretch>
                  <a:fillRect l="-1107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619250" y="3078163"/>
            <a:ext cx="7056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altLang="pt-BR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=Velocidade de sedimentação (m/s)</a:t>
            </a:r>
          </a:p>
          <a:p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q=taxa de escoamento superficial(m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/dia)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E8AD1AD-5E99-40E8-8139-83BC6A59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71963"/>
            <a:ext cx="8568630" cy="18213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3200" dirty="0" err="1"/>
              <a:t>V</a:t>
            </a:r>
            <a:r>
              <a:rPr lang="pt-BR" sz="3200" baseline="-25000" dirty="0" err="1"/>
              <a:t>s</a:t>
            </a:r>
            <a:r>
              <a:rPr lang="pt-BR" sz="3200" dirty="0"/>
              <a:t> é uma propriedade da partícula, podendo esta ser manipulada mediante a operação dos processos de coagulação-floculação</a:t>
            </a:r>
          </a:p>
        </p:txBody>
      </p:sp>
    </p:spTree>
    <p:extLst>
      <p:ext uri="{BB962C8B-B14F-4D97-AF65-F5344CB8AC3E}">
        <p14:creationId xmlns:p14="http://schemas.microsoft.com/office/powerpoint/2010/main" val="267307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385" y="351845"/>
            <a:ext cx="7170259" cy="869429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0" dirty="0"/>
              <a:t>FLOCULAÇÃO E SEDIMENTAÇÃO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27D150-5F63-4A3F-B29F-019B76424F28}"/>
              </a:ext>
            </a:extLst>
          </p:cNvPr>
          <p:cNvGrpSpPr/>
          <p:nvPr/>
        </p:nvGrpSpPr>
        <p:grpSpPr>
          <a:xfrm>
            <a:off x="1187624" y="1988840"/>
            <a:ext cx="7760020" cy="4181783"/>
            <a:chOff x="1142680" y="1841501"/>
            <a:chExt cx="7760020" cy="4181783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1905000" y="2698750"/>
              <a:ext cx="2959099" cy="2559050"/>
            </a:xfrm>
            <a:custGeom>
              <a:avLst/>
              <a:gdLst>
                <a:gd name="T0" fmla="*/ 0 w 2640"/>
                <a:gd name="T1" fmla="*/ 2088 h 2088"/>
                <a:gd name="T2" fmla="*/ 480 w 2640"/>
                <a:gd name="T3" fmla="*/ 1608 h 2088"/>
                <a:gd name="T4" fmla="*/ 720 w 2640"/>
                <a:gd name="T5" fmla="*/ 648 h 2088"/>
                <a:gd name="T6" fmla="*/ 1104 w 2640"/>
                <a:gd name="T7" fmla="*/ 72 h 2088"/>
                <a:gd name="T8" fmla="*/ 1584 w 2640"/>
                <a:gd name="T9" fmla="*/ 216 h 2088"/>
                <a:gd name="T10" fmla="*/ 2064 w 2640"/>
                <a:gd name="T11" fmla="*/ 1224 h 2088"/>
                <a:gd name="T12" fmla="*/ 2352 w 2640"/>
                <a:gd name="T13" fmla="*/ 1800 h 2088"/>
                <a:gd name="T14" fmla="*/ 2640 w 2640"/>
                <a:gd name="T15" fmla="*/ 2088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2088">
                  <a:moveTo>
                    <a:pt x="0" y="2088"/>
                  </a:moveTo>
                  <a:cubicBezTo>
                    <a:pt x="180" y="1968"/>
                    <a:pt x="360" y="1848"/>
                    <a:pt x="480" y="1608"/>
                  </a:cubicBezTo>
                  <a:cubicBezTo>
                    <a:pt x="600" y="1368"/>
                    <a:pt x="616" y="904"/>
                    <a:pt x="720" y="648"/>
                  </a:cubicBezTo>
                  <a:cubicBezTo>
                    <a:pt x="824" y="392"/>
                    <a:pt x="960" y="144"/>
                    <a:pt x="1104" y="72"/>
                  </a:cubicBezTo>
                  <a:cubicBezTo>
                    <a:pt x="1248" y="0"/>
                    <a:pt x="1424" y="24"/>
                    <a:pt x="1584" y="216"/>
                  </a:cubicBezTo>
                  <a:cubicBezTo>
                    <a:pt x="1744" y="408"/>
                    <a:pt x="1936" y="960"/>
                    <a:pt x="2064" y="1224"/>
                  </a:cubicBezTo>
                  <a:cubicBezTo>
                    <a:pt x="2192" y="1488"/>
                    <a:pt x="2256" y="1656"/>
                    <a:pt x="2352" y="1800"/>
                  </a:cubicBezTo>
                  <a:cubicBezTo>
                    <a:pt x="2448" y="1944"/>
                    <a:pt x="2592" y="2040"/>
                    <a:pt x="2640" y="2088"/>
                  </a:cubicBezTo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1892968" y="1858874"/>
              <a:ext cx="0" cy="3613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295400" y="5257800"/>
              <a:ext cx="76073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992563" y="2638426"/>
              <a:ext cx="2666997" cy="2619373"/>
            </a:xfrm>
            <a:custGeom>
              <a:avLst/>
              <a:gdLst>
                <a:gd name="T0" fmla="*/ 0 w 2496"/>
                <a:gd name="T1" fmla="*/ 2048 h 2048"/>
                <a:gd name="T2" fmla="*/ 576 w 2496"/>
                <a:gd name="T3" fmla="*/ 1616 h 2048"/>
                <a:gd name="T4" fmla="*/ 1008 w 2496"/>
                <a:gd name="T5" fmla="*/ 848 h 2048"/>
                <a:gd name="T6" fmla="*/ 1200 w 2496"/>
                <a:gd name="T7" fmla="*/ 128 h 2048"/>
                <a:gd name="T8" fmla="*/ 1440 w 2496"/>
                <a:gd name="T9" fmla="*/ 80 h 2048"/>
                <a:gd name="T10" fmla="*/ 1680 w 2496"/>
                <a:gd name="T11" fmla="*/ 608 h 2048"/>
                <a:gd name="T12" fmla="*/ 1920 w 2496"/>
                <a:gd name="T13" fmla="*/ 1376 h 2048"/>
                <a:gd name="T14" fmla="*/ 2256 w 2496"/>
                <a:gd name="T15" fmla="*/ 1904 h 2048"/>
                <a:gd name="T16" fmla="*/ 2496 w 2496"/>
                <a:gd name="T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6" h="2048">
                  <a:moveTo>
                    <a:pt x="0" y="2048"/>
                  </a:moveTo>
                  <a:cubicBezTo>
                    <a:pt x="204" y="1932"/>
                    <a:pt x="408" y="1816"/>
                    <a:pt x="576" y="1616"/>
                  </a:cubicBezTo>
                  <a:cubicBezTo>
                    <a:pt x="744" y="1416"/>
                    <a:pt x="904" y="1096"/>
                    <a:pt x="1008" y="848"/>
                  </a:cubicBezTo>
                  <a:cubicBezTo>
                    <a:pt x="1112" y="600"/>
                    <a:pt x="1128" y="256"/>
                    <a:pt x="1200" y="128"/>
                  </a:cubicBezTo>
                  <a:cubicBezTo>
                    <a:pt x="1272" y="0"/>
                    <a:pt x="1360" y="0"/>
                    <a:pt x="1440" y="80"/>
                  </a:cubicBezTo>
                  <a:cubicBezTo>
                    <a:pt x="1520" y="160"/>
                    <a:pt x="1600" y="392"/>
                    <a:pt x="1680" y="608"/>
                  </a:cubicBezTo>
                  <a:cubicBezTo>
                    <a:pt x="1760" y="824"/>
                    <a:pt x="1824" y="1160"/>
                    <a:pt x="1920" y="1376"/>
                  </a:cubicBezTo>
                  <a:cubicBezTo>
                    <a:pt x="2016" y="1592"/>
                    <a:pt x="2160" y="1792"/>
                    <a:pt x="2256" y="1904"/>
                  </a:cubicBezTo>
                  <a:cubicBezTo>
                    <a:pt x="2352" y="2016"/>
                    <a:pt x="2456" y="2024"/>
                    <a:pt x="2496" y="2048"/>
                  </a:cubicBezTo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839315" y="2066925"/>
              <a:ext cx="24785" cy="343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839315" y="206692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64100" y="550227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9515" y="5623174"/>
              <a:ext cx="2812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das partículas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 rot="16200000">
              <a:off x="184212" y="3426589"/>
              <a:ext cx="2317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Frequência relativa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295525" y="1841501"/>
              <a:ext cx="2362200" cy="420687"/>
            </a:xfrm>
            <a:prstGeom prst="wedgeRectCallout">
              <a:avLst>
                <a:gd name="adj1" fmla="val 4909"/>
                <a:gd name="adj2" fmla="val 1291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 dirty="0">
                  <a:latin typeface="Times New Roman" pitchFamily="18" charset="0"/>
                </a:rPr>
                <a:t>Água coagulada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5952637" y="2394910"/>
              <a:ext cx="1777026" cy="438150"/>
            </a:xfrm>
            <a:prstGeom prst="wedgeRectCallout">
              <a:avLst>
                <a:gd name="adj1" fmla="val -50074"/>
                <a:gd name="adj2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>
                  <a:latin typeface="Times New Roman" pitchFamily="18" charset="0"/>
                </a:rPr>
                <a:t>Água floculada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5626100" y="1858874"/>
              <a:ext cx="19786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crítico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6684377" y="3317875"/>
              <a:ext cx="20399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p</a:t>
              </a:r>
              <a:r>
                <a:rPr lang="pt-BR" altLang="pt-BR" sz="2000" b="1" dirty="0">
                  <a:latin typeface="Times New Roman" pitchFamily="18" charset="0"/>
                </a:rPr>
                <a:t> &gt; </a:t>
              </a:r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c</a:t>
              </a:r>
              <a:r>
                <a:rPr lang="pt-BR" altLang="pt-BR" sz="2000" b="1" dirty="0">
                  <a:latin typeface="Times New Roman" pitchFamily="18" charset="0"/>
                </a:rPr>
                <a:t> Partículas sedimentáveis</a:t>
              </a: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C74E7928-3E10-42E3-BC26-D8C9FD62A46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73"/>
          <p:cNvGrpSpPr>
            <a:grpSpLocks/>
          </p:cNvGrpSpPr>
          <p:nvPr/>
        </p:nvGrpSpPr>
        <p:grpSpPr bwMode="auto">
          <a:xfrm>
            <a:off x="1403648" y="1843089"/>
            <a:ext cx="7165975" cy="2881312"/>
            <a:chOff x="613" y="1071"/>
            <a:chExt cx="4514" cy="1815"/>
          </a:xfrm>
        </p:grpSpPr>
        <p:sp>
          <p:nvSpPr>
            <p:cNvPr id="5131" name="AutoShape 39"/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132" name="Line 40"/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Line 41"/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Line 42"/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5" name="Text Box 43"/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136" name="Line 44"/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Line 45"/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8" name="Line 46"/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9" name="Text Box 47"/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Line 49"/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2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5144" name="Oval 53"/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5" name="Line 54"/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6" name="Oval 55"/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7" name="Line 56"/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8" name="Text Box 58"/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5149" name="Text Box 59"/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5150" name="Group 61"/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5151" name="Line 62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2" name="Line 63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3" name="Text Box 64"/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5154" name="Text Box 65"/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Rectangle 4">
            <a:extLst>
              <a:ext uri="{FF2B5EF4-FFF2-40B4-BE49-F238E27FC236}">
                <a16:creationId xmlns:a16="http://schemas.microsoft.com/office/drawing/2014/main" id="{39302D16-D858-415A-96C8-470FA74927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id="{0EDD2231-415C-411B-882C-230FD3FC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1" y="4868863"/>
            <a:ext cx="8655945" cy="136844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400" dirty="0"/>
              <a:t>Propriedade da sedimentação discreta: A dimensão física da partícula permanece inalterada durante o seu processo de sedimentação gravitacional, o que significa dizer que a sua velocidade de sedimentação é constante.</a:t>
            </a:r>
          </a:p>
        </p:txBody>
      </p:sp>
    </p:spTree>
    <p:extLst>
      <p:ext uri="{BB962C8B-B14F-4D97-AF65-F5344CB8AC3E}">
        <p14:creationId xmlns:p14="http://schemas.microsoft.com/office/powerpoint/2010/main" val="41280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95288" y="2563813"/>
            <a:ext cx="8353425" cy="26654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Sedimentação </a:t>
            </a:r>
            <a:r>
              <a:rPr lang="pt-BR" dirty="0" err="1"/>
              <a:t>floculenta</a:t>
            </a:r>
            <a:r>
              <a:rPr lang="pt-BR" dirty="0"/>
              <a:t>: a velocidade de sedimentação das partículas não é mais constante, uma vez que as mesmas agregam-se ao longo do processo de sedimentação.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39750" y="2563813"/>
            <a:ext cx="8353425" cy="26654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Com o aumento do diâmetro das partículas há, conseqüentemente, o aumento de sua velocidade de sedimentação ao longo da altura.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1D4E38F-9581-478D-AA8A-48D0967122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587626" y="2411906"/>
            <a:ext cx="8229600" cy="353737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Sedimentação discreta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Decantadores convencionais de fluxo horizontal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Decantadores de alta taxa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Exercícios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78306"/>
            <a:ext cx="7067872" cy="129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SEDIMENTAÇÃO GRAVITACIONAL</a:t>
            </a:r>
          </a:p>
        </p:txBody>
      </p:sp>
    </p:spTree>
    <p:extLst>
      <p:ext uri="{BB962C8B-B14F-4D97-AF65-F5344CB8AC3E}">
        <p14:creationId xmlns:p14="http://schemas.microsoft.com/office/powerpoint/2010/main" val="19192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31"/>
          <p:cNvSpPr txBox="1">
            <a:spLocks noChangeArrowheads="1"/>
          </p:cNvSpPr>
          <p:nvPr/>
        </p:nvSpPr>
        <p:spPr bwMode="auto">
          <a:xfrm>
            <a:off x="611188" y="4819650"/>
            <a:ext cx="8281987" cy="14219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Propriedade da sedimentação </a:t>
            </a:r>
            <a:r>
              <a:rPr lang="pt-BR" altLang="pt-BR" dirty="0" err="1"/>
              <a:t>floculenta</a:t>
            </a:r>
            <a:r>
              <a:rPr lang="pt-BR" altLang="pt-BR" dirty="0"/>
              <a:t>: A dimensão física da partícula é alterada durante o seu processo de sedimentação gravitacional (floculação por sedimentação diferencial), o que significa dizer que a sua velocidade de sedimentação é variável.</a:t>
            </a:r>
          </a:p>
        </p:txBody>
      </p:sp>
      <p:sp>
        <p:nvSpPr>
          <p:cNvPr id="67589" name="AutoShape 38"/>
          <p:cNvSpPr>
            <a:spLocks noChangeArrowheads="1"/>
          </p:cNvSpPr>
          <p:nvPr/>
        </p:nvSpPr>
        <p:spPr bwMode="auto">
          <a:xfrm>
            <a:off x="2051720" y="1916832"/>
            <a:ext cx="5327650" cy="2305050"/>
          </a:xfrm>
          <a:prstGeom prst="cube">
            <a:avLst>
              <a:gd name="adj" fmla="val 3443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7590" name="Line 39"/>
          <p:cNvSpPr>
            <a:spLocks noChangeShapeType="1"/>
          </p:cNvSpPr>
          <p:nvPr/>
        </p:nvSpPr>
        <p:spPr bwMode="auto">
          <a:xfrm>
            <a:off x="6731670" y="4221882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1" name="Line 40"/>
          <p:cNvSpPr>
            <a:spLocks noChangeShapeType="1"/>
          </p:cNvSpPr>
          <p:nvPr/>
        </p:nvSpPr>
        <p:spPr bwMode="auto">
          <a:xfrm>
            <a:off x="7490495" y="3437657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2" name="Line 41"/>
          <p:cNvSpPr>
            <a:spLocks noChangeShapeType="1"/>
          </p:cNvSpPr>
          <p:nvPr/>
        </p:nvSpPr>
        <p:spPr bwMode="auto">
          <a:xfrm flipH="1">
            <a:off x="6890420" y="3242394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3" name="Text Box 42"/>
          <p:cNvSpPr txBox="1">
            <a:spLocks noChangeArrowheads="1"/>
          </p:cNvSpPr>
          <p:nvPr/>
        </p:nvSpPr>
        <p:spPr bwMode="auto">
          <a:xfrm>
            <a:off x="7595270" y="3639269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B</a:t>
            </a:r>
          </a:p>
        </p:txBody>
      </p:sp>
      <p:sp>
        <p:nvSpPr>
          <p:cNvPr id="67594" name="Line 43"/>
          <p:cNvSpPr>
            <a:spLocks noChangeShapeType="1"/>
          </p:cNvSpPr>
          <p:nvPr/>
        </p:nvSpPr>
        <p:spPr bwMode="auto">
          <a:xfrm>
            <a:off x="1186533" y="4221882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5" name="Line 44"/>
          <p:cNvSpPr>
            <a:spLocks noChangeShapeType="1"/>
          </p:cNvSpPr>
          <p:nvPr/>
        </p:nvSpPr>
        <p:spPr bwMode="auto">
          <a:xfrm>
            <a:off x="1202408" y="2708994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6" name="Line 45"/>
          <p:cNvSpPr>
            <a:spLocks noChangeShapeType="1"/>
          </p:cNvSpPr>
          <p:nvPr/>
        </p:nvSpPr>
        <p:spPr bwMode="auto">
          <a:xfrm>
            <a:off x="1475458" y="256611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7" name="Text Box 46"/>
          <p:cNvSpPr txBox="1">
            <a:spLocks noChangeArrowheads="1"/>
          </p:cNvSpPr>
          <p:nvPr/>
        </p:nvSpPr>
        <p:spPr bwMode="auto">
          <a:xfrm>
            <a:off x="1116683" y="3228107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H</a:t>
            </a:r>
          </a:p>
        </p:txBody>
      </p:sp>
      <p:sp>
        <p:nvSpPr>
          <p:cNvPr id="67598" name="Line 47"/>
          <p:cNvSpPr>
            <a:spLocks noChangeShapeType="1"/>
          </p:cNvSpPr>
          <p:nvPr/>
        </p:nvSpPr>
        <p:spPr bwMode="auto">
          <a:xfrm>
            <a:off x="2051720" y="436634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9" name="Line 48"/>
          <p:cNvSpPr>
            <a:spLocks noChangeShapeType="1"/>
          </p:cNvSpPr>
          <p:nvPr/>
        </p:nvSpPr>
        <p:spPr bwMode="auto">
          <a:xfrm>
            <a:off x="6558633" y="435205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00" name="Line 49"/>
          <p:cNvSpPr>
            <a:spLocks noChangeShapeType="1"/>
          </p:cNvSpPr>
          <p:nvPr/>
        </p:nvSpPr>
        <p:spPr bwMode="auto">
          <a:xfrm>
            <a:off x="1762795" y="4582244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01" name="Text Box 50"/>
          <p:cNvSpPr txBox="1">
            <a:spLocks noChangeArrowheads="1"/>
          </p:cNvSpPr>
          <p:nvPr/>
        </p:nvSpPr>
        <p:spPr bwMode="auto">
          <a:xfrm>
            <a:off x="4040858" y="4236169"/>
            <a:ext cx="31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L</a:t>
            </a:r>
          </a:p>
        </p:txBody>
      </p:sp>
      <p:sp>
        <p:nvSpPr>
          <p:cNvPr id="67602" name="Oval 51"/>
          <p:cNvSpPr>
            <a:spLocks noChangeArrowheads="1"/>
          </p:cNvSpPr>
          <p:nvPr/>
        </p:nvSpPr>
        <p:spPr bwMode="auto">
          <a:xfrm>
            <a:off x="1978695" y="2637557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603" name="Oval 53"/>
          <p:cNvSpPr>
            <a:spLocks noChangeArrowheads="1"/>
          </p:cNvSpPr>
          <p:nvPr/>
        </p:nvSpPr>
        <p:spPr bwMode="auto">
          <a:xfrm>
            <a:off x="1978695" y="3356694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604" name="Text Box 55"/>
          <p:cNvSpPr txBox="1">
            <a:spLocks noChangeArrowheads="1"/>
          </p:cNvSpPr>
          <p:nvPr/>
        </p:nvSpPr>
        <p:spPr bwMode="auto">
          <a:xfrm>
            <a:off x="1735808" y="2507382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1</a:t>
            </a:r>
          </a:p>
        </p:txBody>
      </p:sp>
      <p:sp>
        <p:nvSpPr>
          <p:cNvPr id="67605" name="Text Box 56"/>
          <p:cNvSpPr txBox="1">
            <a:spLocks noChangeArrowheads="1"/>
          </p:cNvSpPr>
          <p:nvPr/>
        </p:nvSpPr>
        <p:spPr bwMode="auto">
          <a:xfrm>
            <a:off x="1680245" y="3231282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2</a:t>
            </a:r>
          </a:p>
        </p:txBody>
      </p:sp>
      <p:grpSp>
        <p:nvGrpSpPr>
          <p:cNvPr id="67606" name="Group 57"/>
          <p:cNvGrpSpPr>
            <a:grpSpLocks/>
          </p:cNvGrpSpPr>
          <p:nvPr/>
        </p:nvGrpSpPr>
        <p:grpSpPr bwMode="auto">
          <a:xfrm>
            <a:off x="4363120" y="2666132"/>
            <a:ext cx="1101725" cy="895350"/>
            <a:chOff x="2436" y="1440"/>
            <a:chExt cx="694" cy="564"/>
          </a:xfrm>
        </p:grpSpPr>
        <p:sp>
          <p:nvSpPr>
            <p:cNvPr id="67609" name="Line 58"/>
            <p:cNvSpPr>
              <a:spLocks noChangeShapeType="1"/>
            </p:cNvSpPr>
            <p:nvPr/>
          </p:nvSpPr>
          <p:spPr bwMode="auto">
            <a:xfrm>
              <a:off x="2736" y="177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610" name="Line 59"/>
            <p:cNvSpPr>
              <a:spLocks noChangeShapeType="1"/>
            </p:cNvSpPr>
            <p:nvPr/>
          </p:nvSpPr>
          <p:spPr bwMode="auto">
            <a:xfrm>
              <a:off x="2736" y="177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611" name="Text Box 60"/>
            <p:cNvSpPr txBox="1">
              <a:spLocks noChangeArrowheads="1"/>
            </p:cNvSpPr>
            <p:nvPr/>
          </p:nvSpPr>
          <p:spPr bwMode="auto">
            <a:xfrm>
              <a:off x="2688" y="144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h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67612" name="Text Box 61"/>
            <p:cNvSpPr txBox="1">
              <a:spLocks noChangeArrowheads="1"/>
            </p:cNvSpPr>
            <p:nvPr/>
          </p:nvSpPr>
          <p:spPr bwMode="auto">
            <a:xfrm>
              <a:off x="2436" y="171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s</a:t>
              </a:r>
              <a:endParaRPr lang="pt-BR" altLang="pt-BR" sz="2400">
                <a:latin typeface="Times New Roman" pitchFamily="18" charset="0"/>
              </a:endParaRPr>
            </a:p>
          </p:txBody>
        </p:sp>
      </p:grpSp>
      <p:sp>
        <p:nvSpPr>
          <p:cNvPr id="67607" name="Freeform 62"/>
          <p:cNvSpPr>
            <a:spLocks/>
          </p:cNvSpPr>
          <p:nvPr/>
        </p:nvSpPr>
        <p:spPr bwMode="auto">
          <a:xfrm>
            <a:off x="2051720" y="2708994"/>
            <a:ext cx="4535488" cy="1512888"/>
          </a:xfrm>
          <a:custGeom>
            <a:avLst/>
            <a:gdLst>
              <a:gd name="T0" fmla="*/ 0 w 2857"/>
              <a:gd name="T1" fmla="*/ 0 h 953"/>
              <a:gd name="T2" fmla="*/ 544 w 2857"/>
              <a:gd name="T3" fmla="*/ 46 h 953"/>
              <a:gd name="T4" fmla="*/ 1315 w 2857"/>
              <a:gd name="T5" fmla="*/ 182 h 953"/>
              <a:gd name="T6" fmla="*/ 2132 w 2857"/>
              <a:gd name="T7" fmla="*/ 454 h 953"/>
              <a:gd name="T8" fmla="*/ 2494 w 2857"/>
              <a:gd name="T9" fmla="*/ 681 h 953"/>
              <a:gd name="T10" fmla="*/ 2857 w 2857"/>
              <a:gd name="T11" fmla="*/ 953 h 9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57"/>
              <a:gd name="T19" fmla="*/ 0 h 953"/>
              <a:gd name="T20" fmla="*/ 2857 w 2857"/>
              <a:gd name="T21" fmla="*/ 953 h 9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7" h="953">
                <a:moveTo>
                  <a:pt x="0" y="0"/>
                </a:moveTo>
                <a:cubicBezTo>
                  <a:pt x="162" y="8"/>
                  <a:pt x="325" y="16"/>
                  <a:pt x="544" y="46"/>
                </a:cubicBezTo>
                <a:cubicBezTo>
                  <a:pt x="763" y="76"/>
                  <a:pt x="1050" y="114"/>
                  <a:pt x="1315" y="182"/>
                </a:cubicBezTo>
                <a:cubicBezTo>
                  <a:pt x="1580" y="250"/>
                  <a:pt x="1936" y="371"/>
                  <a:pt x="2132" y="454"/>
                </a:cubicBezTo>
                <a:cubicBezTo>
                  <a:pt x="2328" y="537"/>
                  <a:pt x="2373" y="598"/>
                  <a:pt x="2494" y="681"/>
                </a:cubicBezTo>
                <a:cubicBezTo>
                  <a:pt x="2615" y="764"/>
                  <a:pt x="2797" y="908"/>
                  <a:pt x="2857" y="9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08" name="Freeform 63"/>
          <p:cNvSpPr>
            <a:spLocks/>
          </p:cNvSpPr>
          <p:nvPr/>
        </p:nvSpPr>
        <p:spPr bwMode="auto">
          <a:xfrm>
            <a:off x="2051720" y="3405907"/>
            <a:ext cx="2592388" cy="815975"/>
          </a:xfrm>
          <a:custGeom>
            <a:avLst/>
            <a:gdLst>
              <a:gd name="T0" fmla="*/ 0 w 1633"/>
              <a:gd name="T1" fmla="*/ 15 h 514"/>
              <a:gd name="T2" fmla="*/ 363 w 1633"/>
              <a:gd name="T3" fmla="*/ 15 h 514"/>
              <a:gd name="T4" fmla="*/ 862 w 1633"/>
              <a:gd name="T5" fmla="*/ 106 h 514"/>
              <a:gd name="T6" fmla="*/ 1360 w 1633"/>
              <a:gd name="T7" fmla="*/ 287 h 514"/>
              <a:gd name="T8" fmla="*/ 1633 w 1633"/>
              <a:gd name="T9" fmla="*/ 514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514"/>
              <a:gd name="T17" fmla="*/ 1633 w 1633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514">
                <a:moveTo>
                  <a:pt x="0" y="15"/>
                </a:moveTo>
                <a:cubicBezTo>
                  <a:pt x="109" y="7"/>
                  <a:pt x="219" y="0"/>
                  <a:pt x="363" y="15"/>
                </a:cubicBezTo>
                <a:cubicBezTo>
                  <a:pt x="507" y="30"/>
                  <a:pt x="696" y="61"/>
                  <a:pt x="862" y="106"/>
                </a:cubicBezTo>
                <a:cubicBezTo>
                  <a:pt x="1028" y="151"/>
                  <a:pt x="1232" y="219"/>
                  <a:pt x="1360" y="287"/>
                </a:cubicBezTo>
                <a:cubicBezTo>
                  <a:pt x="1488" y="355"/>
                  <a:pt x="1588" y="476"/>
                  <a:pt x="1633" y="5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AB949027-5989-47B6-BB3C-AE9C034B98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2315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Decantadores convencionais de fluxo horizontal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Decantadores de alta taxa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SEDIMENTAÇÃO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256514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7"/>
          <p:cNvGrpSpPr>
            <a:grpSpLocks/>
          </p:cNvGrpSpPr>
          <p:nvPr/>
        </p:nvGrpSpPr>
        <p:grpSpPr bwMode="auto">
          <a:xfrm>
            <a:off x="2051720" y="1916832"/>
            <a:ext cx="6049293" cy="4319934"/>
            <a:chOff x="703" y="981"/>
            <a:chExt cx="4400" cy="3228"/>
          </a:xfrm>
        </p:grpSpPr>
        <p:pic>
          <p:nvPicPr>
            <p:cNvPr id="70661" name="Picture 10" descr="ETA ABV - Vista Geral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981"/>
              <a:ext cx="4400" cy="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Oval 11"/>
            <p:cNvSpPr>
              <a:spLocks noChangeArrowheads="1"/>
            </p:cNvSpPr>
            <p:nvPr/>
          </p:nvSpPr>
          <p:spPr bwMode="auto">
            <a:xfrm rot="1928238">
              <a:off x="3037" y="2327"/>
              <a:ext cx="726" cy="719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0663" name="Text Box 13"/>
            <p:cNvSpPr txBox="1">
              <a:spLocks noChangeArrowheads="1"/>
            </p:cNvSpPr>
            <p:nvPr/>
          </p:nvSpPr>
          <p:spPr bwMode="auto">
            <a:xfrm>
              <a:off x="3198" y="1389"/>
              <a:ext cx="177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2400" dirty="0">
                  <a:solidFill>
                    <a:schemeClr val="bg1"/>
                  </a:solidFill>
                </a:rPr>
                <a:t>Decantadores !!!</a:t>
              </a:r>
            </a:p>
          </p:txBody>
        </p:sp>
        <p:cxnSp>
          <p:nvCxnSpPr>
            <p:cNvPr id="70664" name="AutoShape 14"/>
            <p:cNvCxnSpPr>
              <a:cxnSpLocks noChangeShapeType="1"/>
              <a:stCxn id="70663" idx="1"/>
              <a:endCxn id="70666" idx="0"/>
            </p:cNvCxnSpPr>
            <p:nvPr/>
          </p:nvCxnSpPr>
          <p:spPr bwMode="auto">
            <a:xfrm rot="10800000" flipV="1">
              <a:off x="2567" y="1561"/>
              <a:ext cx="631" cy="155"/>
            </a:xfrm>
            <a:prstGeom prst="curvedConnector2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5" name="AutoShape 15"/>
            <p:cNvCxnSpPr>
              <a:cxnSpLocks noChangeShapeType="1"/>
              <a:stCxn id="70663" idx="2"/>
              <a:endCxn id="70662" idx="0"/>
            </p:cNvCxnSpPr>
            <p:nvPr/>
          </p:nvCxnSpPr>
          <p:spPr bwMode="auto">
            <a:xfrm rot="5400000">
              <a:off x="3513" y="1808"/>
              <a:ext cx="648" cy="501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66" name="Oval 16"/>
            <p:cNvSpPr>
              <a:spLocks noChangeArrowheads="1"/>
            </p:cNvSpPr>
            <p:nvPr/>
          </p:nvSpPr>
          <p:spPr bwMode="auto">
            <a:xfrm rot="1928238">
              <a:off x="2018" y="1661"/>
              <a:ext cx="726" cy="719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7065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63668"/>
            <a:ext cx="7283896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érea AB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1988840"/>
            <a:ext cx="6336704" cy="3994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93033"/>
            <a:ext cx="7211888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Vista aéra ET A ABV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07257"/>
            <a:ext cx="6336332" cy="41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87660" y="116632"/>
            <a:ext cx="6923856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</a:t>
            </a:r>
            <a:r>
              <a:rPr lang="pt-BR" sz="3200" dirty="0" err="1"/>
              <a:t>Guaraú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3 - </a:t>
            </a:r>
            <a:r>
              <a:rPr lang="pt-BR" sz="3200" dirty="0" err="1"/>
              <a:t>Sanasa</a:t>
            </a:r>
            <a:r>
              <a:rPr lang="pt-BR" sz="3200" dirty="0"/>
              <a:t>)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</p:spTree>
    <p:extLst>
      <p:ext uri="{BB962C8B-B14F-4D97-AF65-F5344CB8AC3E}">
        <p14:creationId xmlns:p14="http://schemas.microsoft.com/office/powerpoint/2010/main" val="403584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8" y="1858359"/>
            <a:ext cx="6588682" cy="4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9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2" y="1890390"/>
            <a:ext cx="6781576" cy="43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8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5596962" cy="42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0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15340"/>
            <a:ext cx="5172198" cy="4489381"/>
          </a:xfrm>
          <a:prstGeom prst="rect">
            <a:avLst/>
          </a:prstGeom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05107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Taxa de escoamento superficial: 20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60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/dia.</a:t>
            </a:r>
          </a:p>
          <a:p>
            <a:r>
              <a:rPr lang="pt-BR" dirty="0"/>
              <a:t>(Função das características de </a:t>
            </a:r>
            <a:r>
              <a:rPr lang="pt-BR" dirty="0" err="1"/>
              <a:t>sedimentabilidade</a:t>
            </a:r>
            <a:r>
              <a:rPr lang="pt-BR" dirty="0"/>
              <a:t> do floco, definidas pelas etapas de coagulação-floculação)</a:t>
            </a:r>
          </a:p>
          <a:p>
            <a:r>
              <a:rPr lang="pt-BR" dirty="0"/>
              <a:t>Altura do </a:t>
            </a:r>
            <a:r>
              <a:rPr lang="pt-BR" dirty="0" err="1"/>
              <a:t>decantador</a:t>
            </a:r>
            <a:r>
              <a:rPr lang="pt-BR" dirty="0"/>
              <a:t>: 4,0 metros a 5,0 metros.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8497888" cy="3503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Relação Comprimento/Largura </a:t>
            </a:r>
            <a:r>
              <a:rPr lang="pt-BR" dirty="0">
                <a:sym typeface="Symbol" pitchFamily="18" charset="2"/>
              </a:rPr>
              <a:t> 3</a:t>
            </a:r>
          </a:p>
          <a:p>
            <a:r>
              <a:rPr lang="pt-BR" dirty="0">
                <a:sym typeface="Symbol" pitchFamily="18" charset="2"/>
              </a:rPr>
              <a:t>Taxa de escoamento linear (vertedor)  3,0 L/s/m</a:t>
            </a:r>
            <a:r>
              <a:rPr lang="pt-BR" dirty="0"/>
              <a:t> </a:t>
            </a:r>
          </a:p>
          <a:p>
            <a:r>
              <a:rPr lang="pt-BR" dirty="0"/>
              <a:t>Re </a:t>
            </a:r>
            <a:r>
              <a:rPr lang="pt-BR" dirty="0">
                <a:sym typeface="Symbol" pitchFamily="18" charset="2"/>
              </a:rPr>
              <a:t> 20.000 (Verificação)</a:t>
            </a:r>
          </a:p>
          <a:p>
            <a:r>
              <a:rPr lang="pt-BR" dirty="0" err="1">
                <a:sym typeface="Symbol" pitchFamily="18" charset="2"/>
              </a:rPr>
              <a:t>Fr</a:t>
            </a:r>
            <a:r>
              <a:rPr lang="pt-BR" dirty="0">
                <a:sym typeface="Symbol" pitchFamily="18" charset="2"/>
              </a:rPr>
              <a:t>  10</a:t>
            </a:r>
            <a:r>
              <a:rPr lang="pt-BR" baseline="30000" dirty="0">
                <a:sym typeface="Symbol" pitchFamily="18" charset="2"/>
              </a:rPr>
              <a:t>-5</a:t>
            </a:r>
          </a:p>
          <a:p>
            <a:endParaRPr lang="pt-BR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6"/>
              <p:cNvSpPr txBox="1"/>
              <p:nvPr/>
            </p:nvSpPr>
            <p:spPr bwMode="auto">
              <a:xfrm>
                <a:off x="1720661" y="4940598"/>
                <a:ext cx="2070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661" y="4940598"/>
                <a:ext cx="2070100" cy="1028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7"/>
              <p:cNvSpPr txBox="1"/>
              <p:nvPr/>
            </p:nvSpPr>
            <p:spPr bwMode="auto">
              <a:xfrm>
                <a:off x="5176649" y="4869160"/>
                <a:ext cx="1625600" cy="1049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6649" y="4869160"/>
                <a:ext cx="1625600" cy="104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>
            <a:extLst>
              <a:ext uri="{FF2B5EF4-FFF2-40B4-BE49-F238E27FC236}">
                <a16:creationId xmlns:a16="http://schemas.microsoft.com/office/drawing/2014/main" id="{F8A06C01-0003-4F8B-834C-FCDBD31100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2016" name="Group 112"/>
          <p:cNvGrpSpPr>
            <a:grpSpLocks noChangeAspect="1"/>
          </p:cNvGrpSpPr>
          <p:nvPr/>
        </p:nvGrpSpPr>
        <p:grpSpPr bwMode="auto">
          <a:xfrm>
            <a:off x="1835150" y="2276475"/>
            <a:ext cx="5905500" cy="3600450"/>
            <a:chOff x="1428" y="1434"/>
            <a:chExt cx="3275" cy="1996"/>
          </a:xfrm>
        </p:grpSpPr>
        <p:grpSp>
          <p:nvGrpSpPr>
            <p:cNvPr id="252008" name="Group 104"/>
            <p:cNvGrpSpPr>
              <a:grpSpLocks noChangeAspect="1"/>
            </p:cNvGrpSpPr>
            <p:nvPr/>
          </p:nvGrpSpPr>
          <p:grpSpPr bwMode="auto">
            <a:xfrm rot="16200000">
              <a:off x="1524" y="1339"/>
              <a:ext cx="1814" cy="2003"/>
              <a:chOff x="2789" y="1570"/>
              <a:chExt cx="1814" cy="2003"/>
            </a:xfrm>
          </p:grpSpPr>
          <p:grpSp>
            <p:nvGrpSpPr>
              <p:cNvPr id="251947" name="Group 43"/>
              <p:cNvGrpSpPr>
                <a:grpSpLocks noChangeAspect="1"/>
              </p:cNvGrpSpPr>
              <p:nvPr/>
            </p:nvGrpSpPr>
            <p:grpSpPr bwMode="auto">
              <a:xfrm>
                <a:off x="2789" y="1570"/>
                <a:ext cx="1814" cy="506"/>
                <a:chOff x="1565" y="1298"/>
                <a:chExt cx="3264" cy="910"/>
              </a:xfrm>
            </p:grpSpPr>
            <p:sp>
              <p:nvSpPr>
                <p:cNvPr id="251913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18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19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2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0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1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2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3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4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5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8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39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0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48" name="Group 44"/>
              <p:cNvGrpSpPr>
                <a:grpSpLocks noChangeAspect="1"/>
              </p:cNvGrpSpPr>
              <p:nvPr/>
            </p:nvGrpSpPr>
            <p:grpSpPr bwMode="auto">
              <a:xfrm>
                <a:off x="2789" y="2069"/>
                <a:ext cx="1814" cy="506"/>
                <a:chOff x="1565" y="1298"/>
                <a:chExt cx="3264" cy="910"/>
              </a:xfrm>
            </p:grpSpPr>
            <p:sp>
              <p:nvSpPr>
                <p:cNvPr id="251949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0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1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3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4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5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6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7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8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9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0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1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2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3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4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5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6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68" name="Group 64"/>
              <p:cNvGrpSpPr>
                <a:grpSpLocks noChangeAspect="1"/>
              </p:cNvGrpSpPr>
              <p:nvPr/>
            </p:nvGrpSpPr>
            <p:grpSpPr bwMode="auto">
              <a:xfrm>
                <a:off x="2789" y="2568"/>
                <a:ext cx="1814" cy="506"/>
                <a:chOff x="1565" y="1298"/>
                <a:chExt cx="3264" cy="910"/>
              </a:xfrm>
            </p:grpSpPr>
            <p:sp>
              <p:nvSpPr>
                <p:cNvPr id="251969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0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3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4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5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6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7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8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9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3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4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5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88" name="Group 84"/>
              <p:cNvGrpSpPr>
                <a:grpSpLocks noChangeAspect="1"/>
              </p:cNvGrpSpPr>
              <p:nvPr/>
            </p:nvGrpSpPr>
            <p:grpSpPr bwMode="auto">
              <a:xfrm>
                <a:off x="2789" y="3067"/>
                <a:ext cx="1814" cy="506"/>
                <a:chOff x="1565" y="1298"/>
                <a:chExt cx="3264" cy="910"/>
              </a:xfrm>
            </p:grpSpPr>
            <p:sp>
              <p:nvSpPr>
                <p:cNvPr id="251989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0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1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2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6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7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8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0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6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7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2009" name="Rectangle 105"/>
            <p:cNvSpPr>
              <a:spLocks noChangeAspect="1" noChangeArrowheads="1"/>
            </p:cNvSpPr>
            <p:nvPr/>
          </p:nvSpPr>
          <p:spPr bwMode="auto">
            <a:xfrm>
              <a:off x="1428" y="3248"/>
              <a:ext cx="2495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sp>
          <p:nvSpPr>
            <p:cNvPr id="252010" name="AutoShape 106"/>
            <p:cNvSpPr>
              <a:spLocks noChangeAspect="1" noChangeArrowheads="1"/>
            </p:cNvSpPr>
            <p:nvPr/>
          </p:nvSpPr>
          <p:spPr bwMode="auto">
            <a:xfrm rot="16200000">
              <a:off x="3969" y="3202"/>
              <a:ext cx="182" cy="273"/>
            </a:xfrm>
            <a:custGeom>
              <a:avLst/>
              <a:gdLst>
                <a:gd name="G0" fmla="+- 6671 0 0"/>
                <a:gd name="G1" fmla="+- 21600 0 6671"/>
                <a:gd name="G2" fmla="*/ 6671 1 2"/>
                <a:gd name="G3" fmla="+- 21600 0 G2"/>
                <a:gd name="G4" fmla="+/ 6671 21600 2"/>
                <a:gd name="G5" fmla="+/ G1 0 2"/>
                <a:gd name="G6" fmla="*/ 21600 21600 6671"/>
                <a:gd name="G7" fmla="*/ G6 1 2"/>
                <a:gd name="G8" fmla="+- 21600 0 G7"/>
                <a:gd name="G9" fmla="*/ 21600 1 2"/>
                <a:gd name="G10" fmla="+- 6671 0 G9"/>
                <a:gd name="G11" fmla="?: G10 G8 0"/>
                <a:gd name="G12" fmla="?: G10 G7 21600"/>
                <a:gd name="T0" fmla="*/ 18264 w 21600"/>
                <a:gd name="T1" fmla="*/ 10800 h 21600"/>
                <a:gd name="T2" fmla="*/ 10800 w 21600"/>
                <a:gd name="T3" fmla="*/ 21600 h 21600"/>
                <a:gd name="T4" fmla="*/ 3336 w 21600"/>
                <a:gd name="T5" fmla="*/ 10800 h 21600"/>
                <a:gd name="T6" fmla="*/ 10800 w 21600"/>
                <a:gd name="T7" fmla="*/ 0 h 21600"/>
                <a:gd name="T8" fmla="*/ 5136 w 21600"/>
                <a:gd name="T9" fmla="*/ 5136 h 21600"/>
                <a:gd name="T10" fmla="*/ 16464 w 21600"/>
                <a:gd name="T11" fmla="*/ 164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71" y="21600"/>
                  </a:lnTo>
                  <a:lnTo>
                    <a:pt x="14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3" name="Rectangle 109"/>
            <p:cNvSpPr>
              <a:spLocks noChangeAspect="1" noChangeArrowheads="1"/>
            </p:cNvSpPr>
            <p:nvPr/>
          </p:nvSpPr>
          <p:spPr bwMode="auto">
            <a:xfrm>
              <a:off x="4195" y="3293"/>
              <a:ext cx="113" cy="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4" name="AutoShape 110"/>
            <p:cNvSpPr>
              <a:spLocks noChangeAspect="1" noChangeArrowheads="1"/>
            </p:cNvSpPr>
            <p:nvPr/>
          </p:nvSpPr>
          <p:spPr bwMode="auto">
            <a:xfrm rot="5400000">
              <a:off x="4351" y="3202"/>
              <a:ext cx="182" cy="273"/>
            </a:xfrm>
            <a:custGeom>
              <a:avLst/>
              <a:gdLst>
                <a:gd name="G0" fmla="+- 6671 0 0"/>
                <a:gd name="G1" fmla="+- 21600 0 6671"/>
                <a:gd name="G2" fmla="*/ 6671 1 2"/>
                <a:gd name="G3" fmla="+- 21600 0 G2"/>
                <a:gd name="G4" fmla="+/ 6671 21600 2"/>
                <a:gd name="G5" fmla="+/ G1 0 2"/>
                <a:gd name="G6" fmla="*/ 21600 21600 6671"/>
                <a:gd name="G7" fmla="*/ G6 1 2"/>
                <a:gd name="G8" fmla="+- 21600 0 G7"/>
                <a:gd name="G9" fmla="*/ 21600 1 2"/>
                <a:gd name="G10" fmla="+- 6671 0 G9"/>
                <a:gd name="G11" fmla="?: G10 G8 0"/>
                <a:gd name="G12" fmla="?: G10 G7 21600"/>
                <a:gd name="T0" fmla="*/ 18264 w 21600"/>
                <a:gd name="T1" fmla="*/ 10800 h 21600"/>
                <a:gd name="T2" fmla="*/ 10800 w 21600"/>
                <a:gd name="T3" fmla="*/ 21600 h 21600"/>
                <a:gd name="T4" fmla="*/ 3336 w 21600"/>
                <a:gd name="T5" fmla="*/ 10800 h 21600"/>
                <a:gd name="T6" fmla="*/ 10800 w 21600"/>
                <a:gd name="T7" fmla="*/ 0 h 21600"/>
                <a:gd name="T8" fmla="*/ 5136 w 21600"/>
                <a:gd name="T9" fmla="*/ 5136 h 21600"/>
                <a:gd name="T10" fmla="*/ 16464 w 21600"/>
                <a:gd name="T11" fmla="*/ 164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71" y="21600"/>
                  </a:lnTo>
                  <a:lnTo>
                    <a:pt x="14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5" name="Rectangle 111"/>
            <p:cNvSpPr>
              <a:spLocks noChangeAspect="1" noChangeArrowheads="1"/>
            </p:cNvSpPr>
            <p:nvPr/>
          </p:nvSpPr>
          <p:spPr bwMode="auto">
            <a:xfrm>
              <a:off x="3433" y="2432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109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3025" name="Group 97"/>
          <p:cNvGrpSpPr>
            <a:grpSpLocks noChangeAspect="1"/>
          </p:cNvGrpSpPr>
          <p:nvPr/>
        </p:nvGrpSpPr>
        <p:grpSpPr bwMode="auto">
          <a:xfrm>
            <a:off x="1187450" y="2492375"/>
            <a:ext cx="6862763" cy="3630613"/>
            <a:chOff x="930" y="1597"/>
            <a:chExt cx="3809" cy="2015"/>
          </a:xfrm>
        </p:grpSpPr>
        <p:grpSp>
          <p:nvGrpSpPr>
            <p:cNvPr id="253024" name="Group 96"/>
            <p:cNvGrpSpPr>
              <a:grpSpLocks noChangeAspect="1"/>
            </p:cNvGrpSpPr>
            <p:nvPr/>
          </p:nvGrpSpPr>
          <p:grpSpPr bwMode="auto">
            <a:xfrm rot="16200000">
              <a:off x="1334" y="1193"/>
              <a:ext cx="1005" cy="1814"/>
              <a:chOff x="1429" y="1433"/>
              <a:chExt cx="1005" cy="1814"/>
            </a:xfrm>
          </p:grpSpPr>
          <p:grpSp>
            <p:nvGrpSpPr>
              <p:cNvPr id="252937" name="Group 9"/>
              <p:cNvGrpSpPr>
                <a:grpSpLocks noChangeAspect="1"/>
              </p:cNvGrpSpPr>
              <p:nvPr/>
            </p:nvGrpSpPr>
            <p:grpSpPr bwMode="auto">
              <a:xfrm rot="16200000">
                <a:off x="775" y="2087"/>
                <a:ext cx="1814" cy="506"/>
                <a:chOff x="1565" y="1298"/>
                <a:chExt cx="3264" cy="910"/>
              </a:xfrm>
            </p:grpSpPr>
            <p:sp>
              <p:nvSpPr>
                <p:cNvPr id="25293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39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0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2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4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1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2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2957" name="Group 29"/>
              <p:cNvGrpSpPr>
                <a:grpSpLocks noChangeAspect="1"/>
              </p:cNvGrpSpPr>
              <p:nvPr/>
            </p:nvGrpSpPr>
            <p:grpSpPr bwMode="auto">
              <a:xfrm rot="16200000">
                <a:off x="1274" y="2087"/>
                <a:ext cx="1814" cy="506"/>
                <a:chOff x="1565" y="1298"/>
                <a:chExt cx="3264" cy="910"/>
              </a:xfrm>
            </p:grpSpPr>
            <p:sp>
              <p:nvSpPr>
                <p:cNvPr id="252958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5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2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3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6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3023" name="Group 95"/>
            <p:cNvGrpSpPr>
              <a:grpSpLocks noChangeAspect="1"/>
            </p:cNvGrpSpPr>
            <p:nvPr/>
          </p:nvGrpSpPr>
          <p:grpSpPr bwMode="auto">
            <a:xfrm rot="5400000">
              <a:off x="3329" y="1193"/>
              <a:ext cx="1005" cy="1814"/>
              <a:chOff x="2427" y="1433"/>
              <a:chExt cx="1005" cy="1814"/>
            </a:xfrm>
          </p:grpSpPr>
          <p:grpSp>
            <p:nvGrpSpPr>
              <p:cNvPr id="252977" name="Group 49"/>
              <p:cNvGrpSpPr>
                <a:grpSpLocks noChangeAspect="1"/>
              </p:cNvGrpSpPr>
              <p:nvPr/>
            </p:nvGrpSpPr>
            <p:grpSpPr bwMode="auto">
              <a:xfrm rot="16200000">
                <a:off x="1773" y="2087"/>
                <a:ext cx="1814" cy="506"/>
                <a:chOff x="1565" y="1298"/>
                <a:chExt cx="3264" cy="910"/>
              </a:xfrm>
            </p:grpSpPr>
            <p:sp>
              <p:nvSpPr>
                <p:cNvPr id="25297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7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8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89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0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2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3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4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5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2997" name="Group 69"/>
              <p:cNvGrpSpPr>
                <a:grpSpLocks noChangeAspect="1"/>
              </p:cNvGrpSpPr>
              <p:nvPr/>
            </p:nvGrpSpPr>
            <p:grpSpPr bwMode="auto">
              <a:xfrm rot="16200000">
                <a:off x="2272" y="2087"/>
                <a:ext cx="1814" cy="506"/>
                <a:chOff x="1565" y="1298"/>
                <a:chExt cx="3264" cy="910"/>
              </a:xfrm>
            </p:grpSpPr>
            <p:sp>
              <p:nvSpPr>
                <p:cNvPr id="25299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9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4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5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6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7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8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09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0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1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2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3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4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5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6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3017" name="Rectangle 89"/>
            <p:cNvSpPr>
              <a:spLocks noChangeAspect="1" noChangeArrowheads="1"/>
            </p:cNvSpPr>
            <p:nvPr/>
          </p:nvSpPr>
          <p:spPr bwMode="auto">
            <a:xfrm rot="5400000">
              <a:off x="2155" y="2186"/>
              <a:ext cx="1360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grpSp>
          <p:nvGrpSpPr>
            <p:cNvPr id="253022" name="Group 94"/>
            <p:cNvGrpSpPr>
              <a:grpSpLocks noChangeAspect="1"/>
            </p:cNvGrpSpPr>
            <p:nvPr/>
          </p:nvGrpSpPr>
          <p:grpSpPr bwMode="auto">
            <a:xfrm rot="5400000">
              <a:off x="2507" y="3194"/>
              <a:ext cx="655" cy="182"/>
              <a:chOff x="3923" y="3248"/>
              <a:chExt cx="655" cy="182"/>
            </a:xfrm>
          </p:grpSpPr>
          <p:sp>
            <p:nvSpPr>
              <p:cNvPr id="253018" name="AutoShape 90"/>
              <p:cNvSpPr>
                <a:spLocks noChangeAspect="1" noChangeArrowheads="1"/>
              </p:cNvSpPr>
              <p:nvPr/>
            </p:nvSpPr>
            <p:spPr bwMode="auto">
              <a:xfrm rot="16200000">
                <a:off x="3969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301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95" y="3293"/>
                <a:ext cx="113" cy="7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3020" name="AutoShape 92"/>
              <p:cNvSpPr>
                <a:spLocks noChangeAspect="1" noChangeArrowheads="1"/>
              </p:cNvSpPr>
              <p:nvPr/>
            </p:nvSpPr>
            <p:spPr bwMode="auto">
              <a:xfrm rot="5400000">
                <a:off x="4351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3021" name="Rectangle 93"/>
            <p:cNvSpPr>
              <a:spLocks noChangeAspect="1" noChangeArrowheads="1"/>
            </p:cNvSpPr>
            <p:nvPr/>
          </p:nvSpPr>
          <p:spPr bwMode="auto">
            <a:xfrm>
              <a:off x="2925" y="2594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524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4050" name="Group 98"/>
          <p:cNvGrpSpPr>
            <a:grpSpLocks noChangeAspect="1"/>
          </p:cNvGrpSpPr>
          <p:nvPr/>
        </p:nvGrpSpPr>
        <p:grpSpPr bwMode="auto">
          <a:xfrm>
            <a:off x="323850" y="2492375"/>
            <a:ext cx="8339138" cy="3627438"/>
            <a:chOff x="476" y="1598"/>
            <a:chExt cx="4627" cy="2013"/>
          </a:xfrm>
        </p:grpSpPr>
        <p:grpSp>
          <p:nvGrpSpPr>
            <p:cNvPr id="253960" name="Group 8"/>
            <p:cNvGrpSpPr>
              <a:grpSpLocks noChangeAspect="1"/>
            </p:cNvGrpSpPr>
            <p:nvPr/>
          </p:nvGrpSpPr>
          <p:grpSpPr bwMode="auto">
            <a:xfrm rot="5400000">
              <a:off x="1016" y="1211"/>
              <a:ext cx="1005" cy="1814"/>
              <a:chOff x="1429" y="1433"/>
              <a:chExt cx="1005" cy="1814"/>
            </a:xfrm>
          </p:grpSpPr>
          <p:grpSp>
            <p:nvGrpSpPr>
              <p:cNvPr id="253961" name="Group 9"/>
              <p:cNvGrpSpPr>
                <a:grpSpLocks noChangeAspect="1"/>
              </p:cNvGrpSpPr>
              <p:nvPr/>
            </p:nvGrpSpPr>
            <p:grpSpPr bwMode="auto">
              <a:xfrm rot="16200000">
                <a:off x="775" y="2087"/>
                <a:ext cx="1814" cy="506"/>
                <a:chOff x="1565" y="1298"/>
                <a:chExt cx="3264" cy="910"/>
              </a:xfrm>
            </p:grpSpPr>
            <p:sp>
              <p:nvSpPr>
                <p:cNvPr id="25396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3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4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5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6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8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1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3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3981" name="Group 29"/>
              <p:cNvGrpSpPr>
                <a:grpSpLocks noChangeAspect="1"/>
              </p:cNvGrpSpPr>
              <p:nvPr/>
            </p:nvGrpSpPr>
            <p:grpSpPr bwMode="auto">
              <a:xfrm rot="16200000">
                <a:off x="1274" y="2087"/>
                <a:ext cx="1814" cy="506"/>
                <a:chOff x="1565" y="1298"/>
                <a:chExt cx="3264" cy="910"/>
              </a:xfrm>
            </p:grpSpPr>
            <p:sp>
              <p:nvSpPr>
                <p:cNvPr id="253982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4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5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8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9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00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4001" name="Group 49"/>
            <p:cNvGrpSpPr>
              <a:grpSpLocks noChangeAspect="1"/>
            </p:cNvGrpSpPr>
            <p:nvPr/>
          </p:nvGrpSpPr>
          <p:grpSpPr bwMode="auto">
            <a:xfrm rot="16200000">
              <a:off x="3557" y="1202"/>
              <a:ext cx="1005" cy="1814"/>
              <a:chOff x="2427" y="1433"/>
              <a:chExt cx="1005" cy="1814"/>
            </a:xfrm>
          </p:grpSpPr>
          <p:grpSp>
            <p:nvGrpSpPr>
              <p:cNvPr id="254002" name="Group 50"/>
              <p:cNvGrpSpPr>
                <a:grpSpLocks noChangeAspect="1"/>
              </p:cNvGrpSpPr>
              <p:nvPr/>
            </p:nvGrpSpPr>
            <p:grpSpPr bwMode="auto">
              <a:xfrm rot="16200000">
                <a:off x="1773" y="2087"/>
                <a:ext cx="1814" cy="506"/>
                <a:chOff x="1565" y="1298"/>
                <a:chExt cx="3264" cy="910"/>
              </a:xfrm>
            </p:grpSpPr>
            <p:sp>
              <p:nvSpPr>
                <p:cNvPr id="254003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4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5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6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7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8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9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0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1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2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3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5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6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7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8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9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20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21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4022" name="Group 70"/>
              <p:cNvGrpSpPr>
                <a:grpSpLocks noChangeAspect="1"/>
              </p:cNvGrpSpPr>
              <p:nvPr/>
            </p:nvGrpSpPr>
            <p:grpSpPr bwMode="auto">
              <a:xfrm rot="16200000">
                <a:off x="2272" y="2087"/>
                <a:ext cx="1814" cy="506"/>
                <a:chOff x="1565" y="1298"/>
                <a:chExt cx="3264" cy="910"/>
              </a:xfrm>
            </p:grpSpPr>
            <p:sp>
              <p:nvSpPr>
                <p:cNvPr id="254023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4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5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6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7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8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9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0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1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2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3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4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5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6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7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8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9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40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41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4042" name="Rectangle 90"/>
            <p:cNvSpPr>
              <a:spLocks noChangeAspect="1" noChangeArrowheads="1"/>
            </p:cNvSpPr>
            <p:nvPr/>
          </p:nvSpPr>
          <p:spPr bwMode="auto">
            <a:xfrm>
              <a:off x="476" y="2614"/>
              <a:ext cx="4625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grpSp>
          <p:nvGrpSpPr>
            <p:cNvPr id="254043" name="Group 91"/>
            <p:cNvGrpSpPr>
              <a:grpSpLocks noChangeAspect="1"/>
            </p:cNvGrpSpPr>
            <p:nvPr/>
          </p:nvGrpSpPr>
          <p:grpSpPr bwMode="auto">
            <a:xfrm rot="5400000">
              <a:off x="2462" y="3032"/>
              <a:ext cx="655" cy="182"/>
              <a:chOff x="3923" y="3248"/>
              <a:chExt cx="655" cy="182"/>
            </a:xfrm>
          </p:grpSpPr>
          <p:sp>
            <p:nvSpPr>
              <p:cNvPr id="254044" name="AutoShape 92"/>
              <p:cNvSpPr>
                <a:spLocks noChangeAspect="1" noChangeArrowheads="1"/>
              </p:cNvSpPr>
              <p:nvPr/>
            </p:nvSpPr>
            <p:spPr bwMode="auto">
              <a:xfrm rot="16200000">
                <a:off x="3969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404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195" y="3293"/>
                <a:ext cx="113" cy="7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4046" name="AutoShape 94"/>
              <p:cNvSpPr>
                <a:spLocks noChangeAspect="1" noChangeArrowheads="1"/>
              </p:cNvSpPr>
              <p:nvPr/>
            </p:nvSpPr>
            <p:spPr bwMode="auto">
              <a:xfrm rot="5400000">
                <a:off x="4351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4047" name="Rectangle 95"/>
            <p:cNvSpPr>
              <a:spLocks noChangeAspect="1" noChangeArrowheads="1"/>
            </p:cNvSpPr>
            <p:nvPr/>
          </p:nvSpPr>
          <p:spPr bwMode="auto">
            <a:xfrm>
              <a:off x="3152" y="2795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  <p:sp>
          <p:nvSpPr>
            <p:cNvPr id="254048" name="Rectangle 96"/>
            <p:cNvSpPr>
              <a:spLocks noChangeAspect="1" noChangeArrowheads="1"/>
            </p:cNvSpPr>
            <p:nvPr/>
          </p:nvSpPr>
          <p:spPr bwMode="auto">
            <a:xfrm>
              <a:off x="476" y="1616"/>
              <a:ext cx="136" cy="9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4049" name="Rectangle 97"/>
            <p:cNvSpPr>
              <a:spLocks noChangeAspect="1" noChangeArrowheads="1"/>
            </p:cNvSpPr>
            <p:nvPr/>
          </p:nvSpPr>
          <p:spPr bwMode="auto">
            <a:xfrm>
              <a:off x="4967" y="1598"/>
              <a:ext cx="136" cy="10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04548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4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28"/>
              <p:cNvSpPr txBox="1"/>
              <p:nvPr/>
            </p:nvSpPr>
            <p:spPr bwMode="auto">
              <a:xfrm>
                <a:off x="654418" y="5599946"/>
                <a:ext cx="1512540" cy="428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266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418" y="5599946"/>
                <a:ext cx="1512540" cy="428625"/>
              </a:xfrm>
              <a:prstGeom prst="rect">
                <a:avLst/>
              </a:prstGeom>
              <a:blipFill>
                <a:blip r:embed="rId3"/>
                <a:stretch>
                  <a:fillRect l="-806" b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Object 29"/>
              <p:cNvSpPr txBox="1"/>
              <p:nvPr/>
            </p:nvSpPr>
            <p:spPr bwMode="auto">
              <a:xfrm>
                <a:off x="671287" y="4962525"/>
                <a:ext cx="2016596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267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287" y="4962525"/>
                <a:ext cx="2016596" cy="430212"/>
              </a:xfrm>
              <a:prstGeom prst="rect">
                <a:avLst/>
              </a:prstGeom>
              <a:blipFill>
                <a:blip r:embed="rId4"/>
                <a:stretch>
                  <a:fillRect l="-604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Object 30"/>
              <p:cNvSpPr txBox="1"/>
              <p:nvPr/>
            </p:nvSpPr>
            <p:spPr bwMode="auto">
              <a:xfrm>
                <a:off x="3007511" y="5133953"/>
                <a:ext cx="1921941" cy="8239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268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511" y="5133953"/>
                <a:ext cx="1921941" cy="823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Object 42"/>
              <p:cNvSpPr txBox="1"/>
              <p:nvPr/>
            </p:nvSpPr>
            <p:spPr bwMode="auto">
              <a:xfrm>
                <a:off x="6011826" y="5004502"/>
                <a:ext cx="1152522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269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826" y="5004502"/>
                <a:ext cx="1152522" cy="825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3" name="AutoShape 72"/>
          <p:cNvSpPr>
            <a:spLocks noChangeArrowheads="1"/>
          </p:cNvSpPr>
          <p:nvPr/>
        </p:nvSpPr>
        <p:spPr bwMode="auto">
          <a:xfrm>
            <a:off x="1934585" y="1850668"/>
            <a:ext cx="5327650" cy="2305050"/>
          </a:xfrm>
          <a:prstGeom prst="cube">
            <a:avLst>
              <a:gd name="adj" fmla="val 34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274" name="Line 73"/>
          <p:cNvSpPr>
            <a:spLocks noChangeShapeType="1"/>
          </p:cNvSpPr>
          <p:nvPr/>
        </p:nvSpPr>
        <p:spPr bwMode="auto">
          <a:xfrm>
            <a:off x="6614535" y="415571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5" name="Line 74"/>
          <p:cNvSpPr>
            <a:spLocks noChangeShapeType="1"/>
          </p:cNvSpPr>
          <p:nvPr/>
        </p:nvSpPr>
        <p:spPr bwMode="auto">
          <a:xfrm>
            <a:off x="7373360" y="337149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6" name="Line 75"/>
          <p:cNvSpPr>
            <a:spLocks noChangeShapeType="1"/>
          </p:cNvSpPr>
          <p:nvPr/>
        </p:nvSpPr>
        <p:spPr bwMode="auto">
          <a:xfrm flipH="1">
            <a:off x="6773285" y="3176230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7" name="Text Box 76"/>
          <p:cNvSpPr txBox="1">
            <a:spLocks noChangeArrowheads="1"/>
          </p:cNvSpPr>
          <p:nvPr/>
        </p:nvSpPr>
        <p:spPr bwMode="auto">
          <a:xfrm>
            <a:off x="7478135" y="3573105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B</a:t>
            </a:r>
          </a:p>
        </p:txBody>
      </p:sp>
      <p:sp>
        <p:nvSpPr>
          <p:cNvPr id="11278" name="Line 77"/>
          <p:cNvSpPr>
            <a:spLocks noChangeShapeType="1"/>
          </p:cNvSpPr>
          <p:nvPr/>
        </p:nvSpPr>
        <p:spPr bwMode="auto">
          <a:xfrm>
            <a:off x="707448" y="415571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9" name="Line 78"/>
          <p:cNvSpPr>
            <a:spLocks noChangeShapeType="1"/>
          </p:cNvSpPr>
          <p:nvPr/>
        </p:nvSpPr>
        <p:spPr bwMode="auto">
          <a:xfrm>
            <a:off x="723323" y="264283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80" name="Line 79"/>
          <p:cNvSpPr>
            <a:spLocks noChangeShapeType="1"/>
          </p:cNvSpPr>
          <p:nvPr/>
        </p:nvSpPr>
        <p:spPr bwMode="auto">
          <a:xfrm>
            <a:off x="996373" y="249995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81" name="Text Box 80"/>
          <p:cNvSpPr txBox="1">
            <a:spLocks noChangeArrowheads="1"/>
          </p:cNvSpPr>
          <p:nvPr/>
        </p:nvSpPr>
        <p:spPr bwMode="auto">
          <a:xfrm>
            <a:off x="637598" y="316194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H</a:t>
            </a:r>
          </a:p>
        </p:txBody>
      </p:sp>
      <p:sp>
        <p:nvSpPr>
          <p:cNvPr id="11282" name="Line 81"/>
          <p:cNvSpPr>
            <a:spLocks noChangeShapeType="1"/>
          </p:cNvSpPr>
          <p:nvPr/>
        </p:nvSpPr>
        <p:spPr bwMode="auto">
          <a:xfrm>
            <a:off x="1934585" y="430018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83" name="Line 82"/>
          <p:cNvSpPr>
            <a:spLocks noChangeShapeType="1"/>
          </p:cNvSpPr>
          <p:nvPr/>
        </p:nvSpPr>
        <p:spPr bwMode="auto">
          <a:xfrm>
            <a:off x="6441498" y="428589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1645660" y="4516080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85" name="Text Box 84"/>
          <p:cNvSpPr txBox="1">
            <a:spLocks noChangeArrowheads="1"/>
          </p:cNvSpPr>
          <p:nvPr/>
        </p:nvSpPr>
        <p:spPr bwMode="auto">
          <a:xfrm>
            <a:off x="3923723" y="4170005"/>
            <a:ext cx="31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L</a:t>
            </a:r>
          </a:p>
        </p:txBody>
      </p:sp>
      <p:sp>
        <p:nvSpPr>
          <p:cNvPr id="11286" name="Oval 85"/>
          <p:cNvSpPr>
            <a:spLocks noChangeArrowheads="1"/>
          </p:cNvSpPr>
          <p:nvPr/>
        </p:nvSpPr>
        <p:spPr bwMode="auto">
          <a:xfrm>
            <a:off x="1861560" y="257139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1934585" y="2642830"/>
            <a:ext cx="4535488" cy="15128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88" name="Oval 87"/>
          <p:cNvSpPr>
            <a:spLocks noChangeArrowheads="1"/>
          </p:cNvSpPr>
          <p:nvPr/>
        </p:nvSpPr>
        <p:spPr bwMode="auto">
          <a:xfrm>
            <a:off x="1861560" y="329053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89" name="Text Box 89"/>
          <p:cNvSpPr txBox="1">
            <a:spLocks noChangeArrowheads="1"/>
          </p:cNvSpPr>
          <p:nvPr/>
        </p:nvSpPr>
        <p:spPr bwMode="auto">
          <a:xfrm>
            <a:off x="1618673" y="2441218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1</a:t>
            </a:r>
          </a:p>
        </p:txBody>
      </p:sp>
      <p:sp>
        <p:nvSpPr>
          <p:cNvPr id="11290" name="Text Box 90"/>
          <p:cNvSpPr txBox="1">
            <a:spLocks noChangeArrowheads="1"/>
          </p:cNvSpPr>
          <p:nvPr/>
        </p:nvSpPr>
        <p:spPr bwMode="auto">
          <a:xfrm>
            <a:off x="1563110" y="3165118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2</a:t>
            </a:r>
          </a:p>
        </p:txBody>
      </p:sp>
      <p:grpSp>
        <p:nvGrpSpPr>
          <p:cNvPr id="11291" name="Group 91"/>
          <p:cNvGrpSpPr>
            <a:grpSpLocks/>
          </p:cNvGrpSpPr>
          <p:nvPr/>
        </p:nvGrpSpPr>
        <p:grpSpPr bwMode="auto">
          <a:xfrm>
            <a:off x="3136323" y="2671405"/>
            <a:ext cx="1101725" cy="895350"/>
            <a:chOff x="2436" y="1440"/>
            <a:chExt cx="694" cy="564"/>
          </a:xfrm>
        </p:grpSpPr>
        <p:sp>
          <p:nvSpPr>
            <p:cNvPr id="11302" name="Line 92"/>
            <p:cNvSpPr>
              <a:spLocks noChangeShapeType="1"/>
            </p:cNvSpPr>
            <p:nvPr/>
          </p:nvSpPr>
          <p:spPr bwMode="auto">
            <a:xfrm>
              <a:off x="2736" y="177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03" name="Line 93"/>
            <p:cNvSpPr>
              <a:spLocks noChangeShapeType="1"/>
            </p:cNvSpPr>
            <p:nvPr/>
          </p:nvSpPr>
          <p:spPr bwMode="auto">
            <a:xfrm>
              <a:off x="2736" y="177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04" name="Text Box 94"/>
            <p:cNvSpPr txBox="1">
              <a:spLocks noChangeArrowheads="1"/>
            </p:cNvSpPr>
            <p:nvPr/>
          </p:nvSpPr>
          <p:spPr bwMode="auto">
            <a:xfrm>
              <a:off x="2688" y="144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h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11305" name="Text Box 95"/>
            <p:cNvSpPr txBox="1">
              <a:spLocks noChangeArrowheads="1"/>
            </p:cNvSpPr>
            <p:nvPr/>
          </p:nvSpPr>
          <p:spPr bwMode="auto">
            <a:xfrm>
              <a:off x="2436" y="171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s</a:t>
              </a:r>
              <a:endParaRPr lang="pt-BR" altLang="pt-BR" sz="2400">
                <a:latin typeface="Times New Roman" pitchFamily="18" charset="0"/>
              </a:endParaRPr>
            </a:p>
          </p:txBody>
        </p:sp>
      </p:grpSp>
      <p:sp>
        <p:nvSpPr>
          <p:cNvPr id="11292" name="Line 96"/>
          <p:cNvSpPr>
            <a:spLocks noChangeShapeType="1"/>
          </p:cNvSpPr>
          <p:nvPr/>
        </p:nvSpPr>
        <p:spPr bwMode="auto">
          <a:xfrm>
            <a:off x="1920298" y="3363555"/>
            <a:ext cx="2390775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3" name="Line 97"/>
          <p:cNvSpPr>
            <a:spLocks noChangeShapeType="1"/>
          </p:cNvSpPr>
          <p:nvPr/>
        </p:nvSpPr>
        <p:spPr bwMode="auto">
          <a:xfrm>
            <a:off x="1285298" y="336355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4" name="Line 98"/>
          <p:cNvSpPr>
            <a:spLocks noChangeShapeType="1"/>
          </p:cNvSpPr>
          <p:nvPr/>
        </p:nvSpPr>
        <p:spPr bwMode="auto">
          <a:xfrm>
            <a:off x="1285298" y="415571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5" name="Line 99"/>
          <p:cNvSpPr>
            <a:spLocks noChangeShapeType="1"/>
          </p:cNvSpPr>
          <p:nvPr/>
        </p:nvSpPr>
        <p:spPr bwMode="auto">
          <a:xfrm>
            <a:off x="1429760" y="321909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6" name="Text Box 100"/>
          <p:cNvSpPr txBox="1">
            <a:spLocks noChangeArrowheads="1"/>
          </p:cNvSpPr>
          <p:nvPr/>
        </p:nvSpPr>
        <p:spPr bwMode="auto">
          <a:xfrm>
            <a:off x="1383723" y="3579455"/>
            <a:ext cx="636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H/2</a:t>
            </a:r>
          </a:p>
        </p:txBody>
      </p:sp>
      <p:sp>
        <p:nvSpPr>
          <p:cNvPr id="11297" name="Line 101"/>
          <p:cNvSpPr>
            <a:spLocks noChangeShapeType="1"/>
          </p:cNvSpPr>
          <p:nvPr/>
        </p:nvSpPr>
        <p:spPr bwMode="auto">
          <a:xfrm>
            <a:off x="1920298" y="336355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8" name="Line 102"/>
          <p:cNvSpPr>
            <a:spLocks noChangeShapeType="1"/>
          </p:cNvSpPr>
          <p:nvPr/>
        </p:nvSpPr>
        <p:spPr bwMode="auto">
          <a:xfrm flipV="1">
            <a:off x="4093585" y="224119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9" name="Line 103"/>
          <p:cNvSpPr>
            <a:spLocks noChangeShapeType="1"/>
          </p:cNvSpPr>
          <p:nvPr/>
        </p:nvSpPr>
        <p:spPr bwMode="auto">
          <a:xfrm flipV="1">
            <a:off x="1934585" y="221103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00" name="Line 104"/>
          <p:cNvSpPr>
            <a:spLocks noChangeShapeType="1"/>
          </p:cNvSpPr>
          <p:nvPr/>
        </p:nvSpPr>
        <p:spPr bwMode="auto">
          <a:xfrm>
            <a:off x="1790123" y="242693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01" name="Text Box 105"/>
          <p:cNvSpPr txBox="1">
            <a:spLocks noChangeArrowheads="1"/>
          </p:cNvSpPr>
          <p:nvPr/>
        </p:nvSpPr>
        <p:spPr bwMode="auto">
          <a:xfrm>
            <a:off x="2726748" y="2066568"/>
            <a:ext cx="377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L’</a:t>
            </a:r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25CD76F6-E643-4163-864E-1DB845751889}"/>
              </a:ext>
            </a:extLst>
          </p:cNvPr>
          <p:cNvSpPr/>
          <p:nvPr/>
        </p:nvSpPr>
        <p:spPr>
          <a:xfrm>
            <a:off x="4929452" y="5277725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D7316C-E5B3-4828-8DC9-C44ABAE40FC8}"/>
              </a:ext>
            </a:extLst>
          </p:cNvPr>
          <p:cNvSpPr txBox="1"/>
          <p:nvPr/>
        </p:nvSpPr>
        <p:spPr>
          <a:xfrm>
            <a:off x="7380288" y="4581525"/>
            <a:ext cx="12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2 canais 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2911796-565A-4B65-9E9A-71AB4253C05D}"/>
              </a:ext>
            </a:extLst>
          </p:cNvPr>
          <p:cNvCxnSpPr>
            <a:cxnSpLocks/>
            <a:stCxn id="11" idx="2"/>
            <a:endCxn id="11269" idx="3"/>
          </p:cNvCxnSpPr>
          <p:nvPr/>
        </p:nvCxnSpPr>
        <p:spPr>
          <a:xfrm rot="5400000">
            <a:off x="7398514" y="4809024"/>
            <a:ext cx="374062" cy="8423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7"/>
              <p:cNvSpPr txBox="1"/>
              <p:nvPr/>
            </p:nvSpPr>
            <p:spPr bwMode="auto">
              <a:xfrm>
                <a:off x="5131839" y="5000482"/>
                <a:ext cx="1351619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9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1839" y="5000482"/>
                <a:ext cx="1351619" cy="82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1908175" y="1700213"/>
            <a:ext cx="5327650" cy="2305050"/>
          </a:xfrm>
          <a:prstGeom prst="cube">
            <a:avLst>
              <a:gd name="adj" fmla="val 34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6588125" y="40052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7346950" y="32210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>
            <a:off x="6746875" y="3025775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7451725" y="3422650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B</a:t>
            </a:r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>
            <a:off x="681038" y="40052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>
            <a:off x="69691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>
            <a:off x="969963" y="23495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611188" y="301148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H</a:t>
            </a:r>
          </a:p>
        </p:txBody>
      </p:sp>
      <p:sp>
        <p:nvSpPr>
          <p:cNvPr id="12307" name="Line 18"/>
          <p:cNvSpPr>
            <a:spLocks noChangeShapeType="1"/>
          </p:cNvSpPr>
          <p:nvPr/>
        </p:nvSpPr>
        <p:spPr bwMode="auto">
          <a:xfrm>
            <a:off x="1908175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8" name="Line 19"/>
          <p:cNvSpPr>
            <a:spLocks noChangeShapeType="1"/>
          </p:cNvSpPr>
          <p:nvPr/>
        </p:nvSpPr>
        <p:spPr bwMode="auto">
          <a:xfrm>
            <a:off x="6415088" y="4135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9" name="Line 20"/>
          <p:cNvSpPr>
            <a:spLocks noChangeShapeType="1"/>
          </p:cNvSpPr>
          <p:nvPr/>
        </p:nvSpPr>
        <p:spPr bwMode="auto">
          <a:xfrm>
            <a:off x="1619250" y="4365625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3897313" y="4019550"/>
            <a:ext cx="31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L</a:t>
            </a:r>
          </a:p>
        </p:txBody>
      </p:sp>
      <p:sp>
        <p:nvSpPr>
          <p:cNvPr id="12311" name="Oval 22"/>
          <p:cNvSpPr>
            <a:spLocks noChangeArrowheads="1"/>
          </p:cNvSpPr>
          <p:nvPr/>
        </p:nvSpPr>
        <p:spPr bwMode="auto">
          <a:xfrm>
            <a:off x="1835150" y="24209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>
            <a:off x="1908175" y="2492375"/>
            <a:ext cx="4535488" cy="15128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3" name="Oval 24"/>
          <p:cNvSpPr>
            <a:spLocks noChangeArrowheads="1"/>
          </p:cNvSpPr>
          <p:nvPr/>
        </p:nvSpPr>
        <p:spPr bwMode="auto">
          <a:xfrm>
            <a:off x="1835150" y="31400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14" name="Text Box 25"/>
          <p:cNvSpPr txBox="1">
            <a:spLocks noChangeArrowheads="1"/>
          </p:cNvSpPr>
          <p:nvPr/>
        </p:nvSpPr>
        <p:spPr bwMode="auto">
          <a:xfrm>
            <a:off x="1592263" y="2290763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1</a:t>
            </a:r>
          </a:p>
        </p:txBody>
      </p:sp>
      <p:sp>
        <p:nvSpPr>
          <p:cNvPr id="12315" name="Text Box 26"/>
          <p:cNvSpPr txBox="1">
            <a:spLocks noChangeArrowheads="1"/>
          </p:cNvSpPr>
          <p:nvPr/>
        </p:nvSpPr>
        <p:spPr bwMode="auto">
          <a:xfrm>
            <a:off x="1536700" y="3014663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2</a:t>
            </a:r>
          </a:p>
        </p:txBody>
      </p:sp>
      <p:grpSp>
        <p:nvGrpSpPr>
          <p:cNvPr id="12316" name="Group 27"/>
          <p:cNvGrpSpPr>
            <a:grpSpLocks/>
          </p:cNvGrpSpPr>
          <p:nvPr/>
        </p:nvGrpSpPr>
        <p:grpSpPr bwMode="auto">
          <a:xfrm>
            <a:off x="3109913" y="2520950"/>
            <a:ext cx="1101725" cy="895350"/>
            <a:chOff x="2436" y="1440"/>
            <a:chExt cx="694" cy="564"/>
          </a:xfrm>
        </p:grpSpPr>
        <p:sp>
          <p:nvSpPr>
            <p:cNvPr id="12330" name="Line 28"/>
            <p:cNvSpPr>
              <a:spLocks noChangeShapeType="1"/>
            </p:cNvSpPr>
            <p:nvPr/>
          </p:nvSpPr>
          <p:spPr bwMode="auto">
            <a:xfrm>
              <a:off x="2736" y="177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31" name="Line 29"/>
            <p:cNvSpPr>
              <a:spLocks noChangeShapeType="1"/>
            </p:cNvSpPr>
            <p:nvPr/>
          </p:nvSpPr>
          <p:spPr bwMode="auto">
            <a:xfrm>
              <a:off x="2736" y="177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32" name="Text Box 30"/>
            <p:cNvSpPr txBox="1">
              <a:spLocks noChangeArrowheads="1"/>
            </p:cNvSpPr>
            <p:nvPr/>
          </p:nvSpPr>
          <p:spPr bwMode="auto">
            <a:xfrm>
              <a:off x="2688" y="144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h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12333" name="Text Box 31"/>
            <p:cNvSpPr txBox="1">
              <a:spLocks noChangeArrowheads="1"/>
            </p:cNvSpPr>
            <p:nvPr/>
          </p:nvSpPr>
          <p:spPr bwMode="auto">
            <a:xfrm>
              <a:off x="2436" y="171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s</a:t>
              </a:r>
              <a:endParaRPr lang="pt-BR" altLang="pt-BR" sz="2400">
                <a:latin typeface="Times New Roman" pitchFamily="18" charset="0"/>
              </a:endParaRPr>
            </a:p>
          </p:txBody>
        </p:sp>
      </p:grpSp>
      <p:sp>
        <p:nvSpPr>
          <p:cNvPr id="12317" name="Line 32"/>
          <p:cNvSpPr>
            <a:spLocks noChangeShapeType="1"/>
          </p:cNvSpPr>
          <p:nvPr/>
        </p:nvSpPr>
        <p:spPr bwMode="auto">
          <a:xfrm>
            <a:off x="1893888" y="3213100"/>
            <a:ext cx="2390775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8" name="Line 33"/>
          <p:cNvSpPr>
            <a:spLocks noChangeShapeType="1"/>
          </p:cNvSpPr>
          <p:nvPr/>
        </p:nvSpPr>
        <p:spPr bwMode="auto">
          <a:xfrm>
            <a:off x="1085850" y="35734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9" name="Line 34"/>
          <p:cNvSpPr>
            <a:spLocks noChangeShapeType="1"/>
          </p:cNvSpPr>
          <p:nvPr/>
        </p:nvSpPr>
        <p:spPr bwMode="auto">
          <a:xfrm>
            <a:off x="1258888" y="40052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0" name="Line 35"/>
          <p:cNvSpPr>
            <a:spLocks noChangeShapeType="1"/>
          </p:cNvSpPr>
          <p:nvPr/>
        </p:nvSpPr>
        <p:spPr bwMode="auto">
          <a:xfrm>
            <a:off x="1217613" y="34718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1" name="Text Box 36"/>
          <p:cNvSpPr txBox="1">
            <a:spLocks noChangeArrowheads="1"/>
          </p:cNvSpPr>
          <p:nvPr/>
        </p:nvSpPr>
        <p:spPr bwMode="auto">
          <a:xfrm>
            <a:off x="1228725" y="3595688"/>
            <a:ext cx="636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H/4</a:t>
            </a:r>
          </a:p>
        </p:txBody>
      </p:sp>
      <p:sp>
        <p:nvSpPr>
          <p:cNvPr id="12322" name="Line 37"/>
          <p:cNvSpPr>
            <a:spLocks noChangeShapeType="1"/>
          </p:cNvSpPr>
          <p:nvPr/>
        </p:nvSpPr>
        <p:spPr bwMode="auto">
          <a:xfrm>
            <a:off x="1893888" y="3213100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3" name="Line 38"/>
          <p:cNvSpPr>
            <a:spLocks noChangeShapeType="1"/>
          </p:cNvSpPr>
          <p:nvPr/>
        </p:nvSpPr>
        <p:spPr bwMode="auto">
          <a:xfrm flipV="1">
            <a:off x="2987675" y="20605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4" name="Line 39"/>
          <p:cNvSpPr>
            <a:spLocks noChangeShapeType="1"/>
          </p:cNvSpPr>
          <p:nvPr/>
        </p:nvSpPr>
        <p:spPr bwMode="auto">
          <a:xfrm flipV="1">
            <a:off x="1908175" y="20605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5" name="Line 40"/>
          <p:cNvSpPr>
            <a:spLocks noChangeShapeType="1"/>
          </p:cNvSpPr>
          <p:nvPr/>
        </p:nvSpPr>
        <p:spPr bwMode="auto">
          <a:xfrm>
            <a:off x="1763713" y="22764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6" name="Text Box 41"/>
          <p:cNvSpPr txBox="1">
            <a:spLocks noChangeArrowheads="1"/>
          </p:cNvSpPr>
          <p:nvPr/>
        </p:nvSpPr>
        <p:spPr bwMode="auto">
          <a:xfrm>
            <a:off x="2411413" y="1916113"/>
            <a:ext cx="377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L’</a:t>
            </a:r>
          </a:p>
        </p:txBody>
      </p:sp>
      <p:sp>
        <p:nvSpPr>
          <p:cNvPr id="12327" name="Line 42"/>
          <p:cNvSpPr>
            <a:spLocks noChangeShapeType="1"/>
          </p:cNvSpPr>
          <p:nvPr/>
        </p:nvSpPr>
        <p:spPr bwMode="auto">
          <a:xfrm>
            <a:off x="1893888" y="2852738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8" name="Line 43"/>
          <p:cNvSpPr>
            <a:spLocks noChangeShapeType="1"/>
          </p:cNvSpPr>
          <p:nvPr/>
        </p:nvSpPr>
        <p:spPr bwMode="auto">
          <a:xfrm>
            <a:off x="1893888" y="3587750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Object 45"/>
              <p:cNvSpPr txBox="1"/>
              <p:nvPr/>
            </p:nvSpPr>
            <p:spPr bwMode="auto">
              <a:xfrm>
                <a:off x="7281943" y="4913315"/>
                <a:ext cx="1351619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94" name="Object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1943" y="4913315"/>
                <a:ext cx="1351619" cy="838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2">
            <a:extLst>
              <a:ext uri="{FF2B5EF4-FFF2-40B4-BE49-F238E27FC236}">
                <a16:creationId xmlns:a16="http://schemas.microsoft.com/office/drawing/2014/main" id="{F0C59282-5B1C-4693-9475-47AFAA6607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28">
                <a:extLst>
                  <a:ext uri="{FF2B5EF4-FFF2-40B4-BE49-F238E27FC236}">
                    <a16:creationId xmlns:a16="http://schemas.microsoft.com/office/drawing/2014/main" id="{D9A3CEEC-1F44-4D88-A6E8-1DDA76E173B2}"/>
                  </a:ext>
                </a:extLst>
              </p:cNvPr>
              <p:cNvSpPr txBox="1"/>
              <p:nvPr/>
            </p:nvSpPr>
            <p:spPr bwMode="auto">
              <a:xfrm>
                <a:off x="654418" y="5599946"/>
                <a:ext cx="1512540" cy="428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9" name="Object 28">
                <a:extLst>
                  <a:ext uri="{FF2B5EF4-FFF2-40B4-BE49-F238E27FC236}">
                    <a16:creationId xmlns:a16="http://schemas.microsoft.com/office/drawing/2014/main" id="{D9A3CEEC-1F44-4D88-A6E8-1DDA76E17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418" y="5599946"/>
                <a:ext cx="1512540" cy="428625"/>
              </a:xfrm>
              <a:prstGeom prst="rect">
                <a:avLst/>
              </a:prstGeom>
              <a:blipFill>
                <a:blip r:embed="rId5"/>
                <a:stretch>
                  <a:fillRect l="-806" b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29">
                <a:extLst>
                  <a:ext uri="{FF2B5EF4-FFF2-40B4-BE49-F238E27FC236}">
                    <a16:creationId xmlns:a16="http://schemas.microsoft.com/office/drawing/2014/main" id="{D0F22BF2-83BD-4805-AF6D-F695E1B6C50C}"/>
                  </a:ext>
                </a:extLst>
              </p:cNvPr>
              <p:cNvSpPr txBox="1"/>
              <p:nvPr/>
            </p:nvSpPr>
            <p:spPr bwMode="auto">
              <a:xfrm>
                <a:off x="671287" y="4962525"/>
                <a:ext cx="2016596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0" name="Object 29">
                <a:extLst>
                  <a:ext uri="{FF2B5EF4-FFF2-40B4-BE49-F238E27FC236}">
                    <a16:creationId xmlns:a16="http://schemas.microsoft.com/office/drawing/2014/main" id="{D0F22BF2-83BD-4805-AF6D-F695E1B6C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287" y="4962525"/>
                <a:ext cx="2016596" cy="430212"/>
              </a:xfrm>
              <a:prstGeom prst="rect">
                <a:avLst/>
              </a:prstGeom>
              <a:blipFill>
                <a:blip r:embed="rId6"/>
                <a:stretch>
                  <a:fillRect l="-604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ject 30">
                <a:extLst>
                  <a:ext uri="{FF2B5EF4-FFF2-40B4-BE49-F238E27FC236}">
                    <a16:creationId xmlns:a16="http://schemas.microsoft.com/office/drawing/2014/main" id="{03448747-3BFE-49E2-8CE9-E50E31658AA6}"/>
                  </a:ext>
                </a:extLst>
              </p:cNvPr>
              <p:cNvSpPr txBox="1"/>
              <p:nvPr/>
            </p:nvSpPr>
            <p:spPr bwMode="auto">
              <a:xfrm>
                <a:off x="2411413" y="5033963"/>
                <a:ext cx="1921941" cy="8239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" name="Object 30">
                <a:extLst>
                  <a:ext uri="{FF2B5EF4-FFF2-40B4-BE49-F238E27FC236}">
                    <a16:creationId xmlns:a16="http://schemas.microsoft.com/office/drawing/2014/main" id="{03448747-3BFE-49E2-8CE9-E50E3165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5033963"/>
                <a:ext cx="1921941" cy="823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59417F67-9474-4424-AD05-6D1EFCCB0326}"/>
              </a:ext>
            </a:extLst>
          </p:cNvPr>
          <p:cNvSpPr/>
          <p:nvPr/>
        </p:nvSpPr>
        <p:spPr>
          <a:xfrm>
            <a:off x="4198624" y="5254157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eta: para a Direita 62">
            <a:extLst>
              <a:ext uri="{FF2B5EF4-FFF2-40B4-BE49-F238E27FC236}">
                <a16:creationId xmlns:a16="http://schemas.microsoft.com/office/drawing/2014/main" id="{3A5D0FF8-5F21-4F8F-8B17-BD2ABF609158}"/>
              </a:ext>
            </a:extLst>
          </p:cNvPr>
          <p:cNvSpPr/>
          <p:nvPr/>
        </p:nvSpPr>
        <p:spPr>
          <a:xfrm>
            <a:off x="6272516" y="5204470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02EF866-4C49-4BAD-80A5-7AE0F1C53DE0}"/>
              </a:ext>
            </a:extLst>
          </p:cNvPr>
          <p:cNvSpPr txBox="1"/>
          <p:nvPr/>
        </p:nvSpPr>
        <p:spPr>
          <a:xfrm>
            <a:off x="4010024" y="5825982"/>
            <a:ext cx="12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4 canais 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E35ED69-1C08-4697-80BF-B9A671FBB586}"/>
              </a:ext>
            </a:extLst>
          </p:cNvPr>
          <p:cNvSpPr txBox="1"/>
          <p:nvPr/>
        </p:nvSpPr>
        <p:spPr>
          <a:xfrm>
            <a:off x="5952387" y="5825982"/>
            <a:ext cx="151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“n” canais </a:t>
            </a:r>
          </a:p>
        </p:txBody>
      </p:sp>
      <p:cxnSp>
        <p:nvCxnSpPr>
          <p:cNvPr id="66" name="Conector: Angulado 65">
            <a:extLst>
              <a:ext uri="{FF2B5EF4-FFF2-40B4-BE49-F238E27FC236}">
                <a16:creationId xmlns:a16="http://schemas.microsoft.com/office/drawing/2014/main" id="{40A21F0A-B426-4742-BFB4-E51EA5B16420}"/>
              </a:ext>
            </a:extLst>
          </p:cNvPr>
          <p:cNvCxnSpPr>
            <a:cxnSpLocks/>
            <a:stCxn id="64" idx="3"/>
            <a:endCxn id="12293" idx="2"/>
          </p:cNvCxnSpPr>
          <p:nvPr/>
        </p:nvCxnSpPr>
        <p:spPr>
          <a:xfrm flipV="1">
            <a:off x="5262931" y="5825982"/>
            <a:ext cx="544718" cy="2308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3C941EE7-2076-42EE-87D0-EAF213C346F0}"/>
              </a:ext>
            </a:extLst>
          </p:cNvPr>
          <p:cNvCxnSpPr>
            <a:cxnSpLocks/>
            <a:stCxn id="65" idx="3"/>
            <a:endCxn id="12294" idx="2"/>
          </p:cNvCxnSpPr>
          <p:nvPr/>
        </p:nvCxnSpPr>
        <p:spPr>
          <a:xfrm flipV="1">
            <a:off x="7463378" y="5751515"/>
            <a:ext cx="494375" cy="3053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44"/>
          <p:cNvSpPr>
            <a:spLocks noChangeShapeType="1"/>
          </p:cNvSpPr>
          <p:nvPr/>
        </p:nvSpPr>
        <p:spPr bwMode="auto">
          <a:xfrm flipH="1">
            <a:off x="2392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Line 46"/>
          <p:cNvSpPr>
            <a:spLocks noChangeShapeType="1"/>
          </p:cNvSpPr>
          <p:nvPr/>
        </p:nvSpPr>
        <p:spPr bwMode="auto">
          <a:xfrm flipH="1">
            <a:off x="3382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Line 47"/>
          <p:cNvSpPr>
            <a:spLocks noChangeShapeType="1"/>
          </p:cNvSpPr>
          <p:nvPr/>
        </p:nvSpPr>
        <p:spPr bwMode="auto">
          <a:xfrm flipH="1">
            <a:off x="4525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Line 48"/>
          <p:cNvSpPr>
            <a:spLocks noChangeShapeType="1"/>
          </p:cNvSpPr>
          <p:nvPr/>
        </p:nvSpPr>
        <p:spPr bwMode="auto">
          <a:xfrm flipH="1">
            <a:off x="55927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Line 50"/>
          <p:cNvSpPr>
            <a:spLocks noChangeShapeType="1"/>
          </p:cNvSpPr>
          <p:nvPr/>
        </p:nvSpPr>
        <p:spPr bwMode="auto">
          <a:xfrm flipH="1">
            <a:off x="6583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Line 52"/>
          <p:cNvSpPr>
            <a:spLocks noChangeShapeType="1"/>
          </p:cNvSpPr>
          <p:nvPr/>
        </p:nvSpPr>
        <p:spPr bwMode="auto">
          <a:xfrm>
            <a:off x="2392350" y="4531519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7" name="Oval 53"/>
          <p:cNvSpPr>
            <a:spLocks noChangeArrowheads="1"/>
          </p:cNvSpPr>
          <p:nvPr/>
        </p:nvSpPr>
        <p:spPr bwMode="auto">
          <a:xfrm>
            <a:off x="4678350" y="31599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8" name="Line 54"/>
          <p:cNvSpPr>
            <a:spLocks noChangeShapeType="1"/>
          </p:cNvSpPr>
          <p:nvPr/>
        </p:nvSpPr>
        <p:spPr bwMode="auto">
          <a:xfrm>
            <a:off x="4754550" y="323611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9" name="Line 56"/>
          <p:cNvSpPr>
            <a:spLocks noChangeShapeType="1"/>
          </p:cNvSpPr>
          <p:nvPr/>
        </p:nvSpPr>
        <p:spPr bwMode="auto">
          <a:xfrm flipV="1">
            <a:off x="4754550" y="2702719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0" name="Text Box 57"/>
          <p:cNvSpPr txBox="1">
            <a:spLocks noChangeArrowheads="1"/>
          </p:cNvSpPr>
          <p:nvPr/>
        </p:nvSpPr>
        <p:spPr bwMode="auto">
          <a:xfrm>
            <a:off x="4240200" y="3198019"/>
            <a:ext cx="48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1" name="Text Box 58"/>
          <p:cNvSpPr txBox="1">
            <a:spLocks noChangeArrowheads="1"/>
          </p:cNvSpPr>
          <p:nvPr/>
        </p:nvSpPr>
        <p:spPr bwMode="auto">
          <a:xfrm>
            <a:off x="4830750" y="2245519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0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2" name="Line 59"/>
          <p:cNvSpPr>
            <a:spLocks noChangeShapeType="1"/>
          </p:cNvSpPr>
          <p:nvPr/>
        </p:nvSpPr>
        <p:spPr bwMode="auto">
          <a:xfrm>
            <a:off x="6126150" y="3388519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3" name="Text Box 60"/>
          <p:cNvSpPr txBox="1">
            <a:spLocks noChangeArrowheads="1"/>
          </p:cNvSpPr>
          <p:nvPr/>
        </p:nvSpPr>
        <p:spPr bwMode="auto">
          <a:xfrm>
            <a:off x="6545250" y="3255169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w</a:t>
            </a:r>
          </a:p>
        </p:txBody>
      </p:sp>
      <p:sp>
        <p:nvSpPr>
          <p:cNvPr id="13334" name="Line 61"/>
          <p:cNvSpPr>
            <a:spLocks noChangeShapeType="1"/>
          </p:cNvSpPr>
          <p:nvPr/>
        </p:nvSpPr>
        <p:spPr bwMode="auto">
          <a:xfrm>
            <a:off x="6583350" y="453151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5" name="Text Box 64"/>
          <p:cNvSpPr txBox="1">
            <a:spLocks noChangeArrowheads="1"/>
          </p:cNvSpPr>
          <p:nvPr/>
        </p:nvSpPr>
        <p:spPr bwMode="auto">
          <a:xfrm>
            <a:off x="6735750" y="411241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6" name="Line 65"/>
          <p:cNvSpPr>
            <a:spLocks noChangeShapeType="1"/>
          </p:cNvSpPr>
          <p:nvPr/>
        </p:nvSpPr>
        <p:spPr bwMode="auto">
          <a:xfrm>
            <a:off x="3078150" y="1864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7" name="Line 66"/>
          <p:cNvSpPr>
            <a:spLocks noChangeShapeType="1"/>
          </p:cNvSpPr>
          <p:nvPr/>
        </p:nvSpPr>
        <p:spPr bwMode="auto">
          <a:xfrm>
            <a:off x="1782750" y="4150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8" name="Line 67"/>
          <p:cNvSpPr>
            <a:spLocks noChangeShapeType="1"/>
          </p:cNvSpPr>
          <p:nvPr/>
        </p:nvSpPr>
        <p:spPr bwMode="auto">
          <a:xfrm flipH="1">
            <a:off x="1935150" y="1940719"/>
            <a:ext cx="1447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9" name="Text Box 68"/>
          <p:cNvSpPr txBox="1">
            <a:spLocks noChangeArrowheads="1"/>
          </p:cNvSpPr>
          <p:nvPr/>
        </p:nvSpPr>
        <p:spPr bwMode="auto">
          <a:xfrm>
            <a:off x="2316150" y="2778919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l</a:t>
            </a:r>
          </a:p>
        </p:txBody>
      </p:sp>
      <p:sp>
        <p:nvSpPr>
          <p:cNvPr id="13340" name="Oval 69"/>
          <p:cNvSpPr>
            <a:spLocks noChangeArrowheads="1"/>
          </p:cNvSpPr>
          <p:nvPr/>
        </p:nvSpPr>
        <p:spPr bwMode="auto">
          <a:xfrm>
            <a:off x="5649900" y="33123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1" name="Line 70"/>
          <p:cNvSpPr>
            <a:spLocks noChangeShapeType="1"/>
          </p:cNvSpPr>
          <p:nvPr/>
        </p:nvSpPr>
        <p:spPr bwMode="auto">
          <a:xfrm flipV="1">
            <a:off x="4525950" y="2245519"/>
            <a:ext cx="243840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342" name="AutoShape 71"/>
          <p:cNvCxnSpPr>
            <a:cxnSpLocks noChangeShapeType="1"/>
            <a:endCxn id="13343" idx="2"/>
          </p:cNvCxnSpPr>
          <p:nvPr/>
        </p:nvCxnSpPr>
        <p:spPr bwMode="auto">
          <a:xfrm rot="5400000" flipH="1" flipV="1">
            <a:off x="5931602" y="2423828"/>
            <a:ext cx="796971" cy="28391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 Box 72"/>
          <p:cNvSpPr txBox="1">
            <a:spLocks noChangeArrowheads="1"/>
          </p:cNvSpPr>
          <p:nvPr/>
        </p:nvSpPr>
        <p:spPr bwMode="auto">
          <a:xfrm>
            <a:off x="5363173" y="1710097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dirty="0">
                <a:latin typeface="Times New Roman" pitchFamily="18" charset="0"/>
              </a:rPr>
              <a:t>Trajetória crítica</a:t>
            </a:r>
          </a:p>
        </p:txBody>
      </p:sp>
      <p:sp>
        <p:nvSpPr>
          <p:cNvPr id="13344" name="Line 73"/>
          <p:cNvSpPr>
            <a:spLocks noChangeShapeType="1"/>
          </p:cNvSpPr>
          <p:nvPr/>
        </p:nvSpPr>
        <p:spPr bwMode="auto">
          <a:xfrm>
            <a:off x="8126400" y="4531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5" name="Line 74"/>
          <p:cNvSpPr>
            <a:spLocks noChangeShapeType="1"/>
          </p:cNvSpPr>
          <p:nvPr/>
        </p:nvSpPr>
        <p:spPr bwMode="auto">
          <a:xfrm>
            <a:off x="8145450" y="2245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6" name="Line 75"/>
          <p:cNvSpPr>
            <a:spLocks noChangeShapeType="1"/>
          </p:cNvSpPr>
          <p:nvPr/>
        </p:nvSpPr>
        <p:spPr bwMode="auto">
          <a:xfrm>
            <a:off x="8449273" y="1815219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7" name="Text Box 76"/>
          <p:cNvSpPr txBox="1">
            <a:spLocks noChangeArrowheads="1"/>
          </p:cNvSpPr>
          <p:nvPr/>
        </p:nvSpPr>
        <p:spPr bwMode="auto">
          <a:xfrm>
            <a:off x="8488350" y="30837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77"/>
              <p:cNvSpPr txBox="1"/>
              <p:nvPr/>
            </p:nvSpPr>
            <p:spPr bwMode="auto">
              <a:xfrm>
                <a:off x="303832" y="3837216"/>
                <a:ext cx="1752591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4" name="Object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832" y="3837216"/>
                <a:ext cx="1752591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78"/>
              <p:cNvSpPr txBox="1"/>
              <p:nvPr/>
            </p:nvSpPr>
            <p:spPr bwMode="auto">
              <a:xfrm>
                <a:off x="802481" y="5088960"/>
                <a:ext cx="1781800" cy="925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5" name="Object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81" y="5088960"/>
                <a:ext cx="1781800" cy="925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Object 79"/>
              <p:cNvSpPr txBox="1"/>
              <p:nvPr/>
            </p:nvSpPr>
            <p:spPr bwMode="auto">
              <a:xfrm>
                <a:off x="3093310" y="5064919"/>
                <a:ext cx="1752590" cy="925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6" name="Object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3310" y="5064919"/>
                <a:ext cx="1752590" cy="925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48" name="Oval 80"/>
          <p:cNvSpPr>
            <a:spLocks noChangeArrowheads="1"/>
          </p:cNvSpPr>
          <p:nvPr/>
        </p:nvSpPr>
        <p:spPr bwMode="auto">
          <a:xfrm>
            <a:off x="802481" y="24550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9" name="Line 81"/>
          <p:cNvSpPr>
            <a:spLocks noChangeShapeType="1"/>
          </p:cNvSpPr>
          <p:nvPr/>
        </p:nvSpPr>
        <p:spPr bwMode="auto">
          <a:xfrm flipH="1">
            <a:off x="897731" y="2569369"/>
            <a:ext cx="19050" cy="10871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916781" y="2550319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1" name="Line 85"/>
          <p:cNvSpPr>
            <a:spLocks noChangeShapeType="1"/>
          </p:cNvSpPr>
          <p:nvPr/>
        </p:nvSpPr>
        <p:spPr bwMode="auto">
          <a:xfrm flipH="1">
            <a:off x="878681" y="2836069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1050131" y="2245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sh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1165408" y="3323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sv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878681" y="26074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Object 89"/>
              <p:cNvSpPr txBox="1"/>
              <p:nvPr/>
            </p:nvSpPr>
            <p:spPr bwMode="auto">
              <a:xfrm>
                <a:off x="5292712" y="4937919"/>
                <a:ext cx="2505075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7" name="Object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12" y="4937919"/>
                <a:ext cx="2505075" cy="431800"/>
              </a:xfrm>
              <a:prstGeom prst="rect">
                <a:avLst/>
              </a:prstGeom>
              <a:blipFill>
                <a:blip r:embed="rId6"/>
                <a:stretch>
                  <a:fillRect l="-487" b="-42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Object 90"/>
              <p:cNvSpPr txBox="1"/>
              <p:nvPr/>
            </p:nvSpPr>
            <p:spPr bwMode="auto">
              <a:xfrm>
                <a:off x="5261573" y="5636419"/>
                <a:ext cx="2420937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8" name="Object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1573" y="5636419"/>
                <a:ext cx="2420937" cy="431800"/>
              </a:xfrm>
              <a:prstGeom prst="rect">
                <a:avLst/>
              </a:prstGeom>
              <a:blipFill>
                <a:blip r:embed="rId7"/>
                <a:stretch>
                  <a:fillRect l="-504" b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2">
            <a:extLst>
              <a:ext uri="{FF2B5EF4-FFF2-40B4-BE49-F238E27FC236}">
                <a16:creationId xmlns:a16="http://schemas.microsoft.com/office/drawing/2014/main" id="{A8B00C4C-1D37-43F9-80FA-B39F06A3A6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44"/>
          <p:cNvSpPr>
            <a:spLocks noChangeShapeType="1"/>
          </p:cNvSpPr>
          <p:nvPr/>
        </p:nvSpPr>
        <p:spPr bwMode="auto">
          <a:xfrm flipH="1">
            <a:off x="2392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Line 46"/>
          <p:cNvSpPr>
            <a:spLocks noChangeShapeType="1"/>
          </p:cNvSpPr>
          <p:nvPr/>
        </p:nvSpPr>
        <p:spPr bwMode="auto">
          <a:xfrm flipH="1">
            <a:off x="3382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Line 47"/>
          <p:cNvSpPr>
            <a:spLocks noChangeShapeType="1"/>
          </p:cNvSpPr>
          <p:nvPr/>
        </p:nvSpPr>
        <p:spPr bwMode="auto">
          <a:xfrm flipH="1">
            <a:off x="4525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Line 48"/>
          <p:cNvSpPr>
            <a:spLocks noChangeShapeType="1"/>
          </p:cNvSpPr>
          <p:nvPr/>
        </p:nvSpPr>
        <p:spPr bwMode="auto">
          <a:xfrm flipH="1">
            <a:off x="55927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Line 50"/>
          <p:cNvSpPr>
            <a:spLocks noChangeShapeType="1"/>
          </p:cNvSpPr>
          <p:nvPr/>
        </p:nvSpPr>
        <p:spPr bwMode="auto">
          <a:xfrm flipH="1">
            <a:off x="6583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Line 52"/>
          <p:cNvSpPr>
            <a:spLocks noChangeShapeType="1"/>
          </p:cNvSpPr>
          <p:nvPr/>
        </p:nvSpPr>
        <p:spPr bwMode="auto">
          <a:xfrm>
            <a:off x="2392350" y="4531519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7" name="Oval 53"/>
          <p:cNvSpPr>
            <a:spLocks noChangeArrowheads="1"/>
          </p:cNvSpPr>
          <p:nvPr/>
        </p:nvSpPr>
        <p:spPr bwMode="auto">
          <a:xfrm>
            <a:off x="4678350" y="31599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8" name="Line 54"/>
          <p:cNvSpPr>
            <a:spLocks noChangeShapeType="1"/>
          </p:cNvSpPr>
          <p:nvPr/>
        </p:nvSpPr>
        <p:spPr bwMode="auto">
          <a:xfrm>
            <a:off x="4754550" y="323611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9" name="Line 56"/>
          <p:cNvSpPr>
            <a:spLocks noChangeShapeType="1"/>
          </p:cNvSpPr>
          <p:nvPr/>
        </p:nvSpPr>
        <p:spPr bwMode="auto">
          <a:xfrm flipV="1">
            <a:off x="4754550" y="2702719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0" name="Text Box 57"/>
          <p:cNvSpPr txBox="1">
            <a:spLocks noChangeArrowheads="1"/>
          </p:cNvSpPr>
          <p:nvPr/>
        </p:nvSpPr>
        <p:spPr bwMode="auto">
          <a:xfrm>
            <a:off x="4240200" y="3198019"/>
            <a:ext cx="48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1" name="Text Box 58"/>
          <p:cNvSpPr txBox="1">
            <a:spLocks noChangeArrowheads="1"/>
          </p:cNvSpPr>
          <p:nvPr/>
        </p:nvSpPr>
        <p:spPr bwMode="auto">
          <a:xfrm>
            <a:off x="4830750" y="2245519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0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2" name="Line 59"/>
          <p:cNvSpPr>
            <a:spLocks noChangeShapeType="1"/>
          </p:cNvSpPr>
          <p:nvPr/>
        </p:nvSpPr>
        <p:spPr bwMode="auto">
          <a:xfrm>
            <a:off x="6126150" y="3388519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3" name="Text Box 60"/>
          <p:cNvSpPr txBox="1">
            <a:spLocks noChangeArrowheads="1"/>
          </p:cNvSpPr>
          <p:nvPr/>
        </p:nvSpPr>
        <p:spPr bwMode="auto">
          <a:xfrm>
            <a:off x="6545250" y="3255169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w</a:t>
            </a:r>
          </a:p>
        </p:txBody>
      </p:sp>
      <p:sp>
        <p:nvSpPr>
          <p:cNvPr id="13334" name="Line 61"/>
          <p:cNvSpPr>
            <a:spLocks noChangeShapeType="1"/>
          </p:cNvSpPr>
          <p:nvPr/>
        </p:nvSpPr>
        <p:spPr bwMode="auto">
          <a:xfrm>
            <a:off x="6583350" y="453151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5" name="Text Box 64"/>
          <p:cNvSpPr txBox="1">
            <a:spLocks noChangeArrowheads="1"/>
          </p:cNvSpPr>
          <p:nvPr/>
        </p:nvSpPr>
        <p:spPr bwMode="auto">
          <a:xfrm>
            <a:off x="6735750" y="411241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6" name="Line 65"/>
          <p:cNvSpPr>
            <a:spLocks noChangeShapeType="1"/>
          </p:cNvSpPr>
          <p:nvPr/>
        </p:nvSpPr>
        <p:spPr bwMode="auto">
          <a:xfrm>
            <a:off x="3078150" y="1864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7" name="Line 66"/>
          <p:cNvSpPr>
            <a:spLocks noChangeShapeType="1"/>
          </p:cNvSpPr>
          <p:nvPr/>
        </p:nvSpPr>
        <p:spPr bwMode="auto">
          <a:xfrm>
            <a:off x="1782750" y="4150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8" name="Line 67"/>
          <p:cNvSpPr>
            <a:spLocks noChangeShapeType="1"/>
          </p:cNvSpPr>
          <p:nvPr/>
        </p:nvSpPr>
        <p:spPr bwMode="auto">
          <a:xfrm flipH="1">
            <a:off x="1935150" y="1940719"/>
            <a:ext cx="1447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9" name="Text Box 68"/>
          <p:cNvSpPr txBox="1">
            <a:spLocks noChangeArrowheads="1"/>
          </p:cNvSpPr>
          <p:nvPr/>
        </p:nvSpPr>
        <p:spPr bwMode="auto">
          <a:xfrm>
            <a:off x="2316150" y="2778919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l</a:t>
            </a:r>
          </a:p>
        </p:txBody>
      </p:sp>
      <p:sp>
        <p:nvSpPr>
          <p:cNvPr id="13340" name="Oval 69"/>
          <p:cNvSpPr>
            <a:spLocks noChangeArrowheads="1"/>
          </p:cNvSpPr>
          <p:nvPr/>
        </p:nvSpPr>
        <p:spPr bwMode="auto">
          <a:xfrm>
            <a:off x="5649900" y="33123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1" name="Line 70"/>
          <p:cNvSpPr>
            <a:spLocks noChangeShapeType="1"/>
          </p:cNvSpPr>
          <p:nvPr/>
        </p:nvSpPr>
        <p:spPr bwMode="auto">
          <a:xfrm flipV="1">
            <a:off x="4525950" y="2245519"/>
            <a:ext cx="243840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342" name="AutoShape 71"/>
          <p:cNvCxnSpPr>
            <a:cxnSpLocks noChangeShapeType="1"/>
            <a:endCxn id="13343" idx="2"/>
          </p:cNvCxnSpPr>
          <p:nvPr/>
        </p:nvCxnSpPr>
        <p:spPr bwMode="auto">
          <a:xfrm rot="5400000" flipH="1" flipV="1">
            <a:off x="5931602" y="2423828"/>
            <a:ext cx="796971" cy="28391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 Box 72"/>
          <p:cNvSpPr txBox="1">
            <a:spLocks noChangeArrowheads="1"/>
          </p:cNvSpPr>
          <p:nvPr/>
        </p:nvSpPr>
        <p:spPr bwMode="auto">
          <a:xfrm>
            <a:off x="5363173" y="1710097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dirty="0">
                <a:latin typeface="Times New Roman" pitchFamily="18" charset="0"/>
              </a:rPr>
              <a:t>Trajetória crítica</a:t>
            </a:r>
          </a:p>
        </p:txBody>
      </p:sp>
      <p:sp>
        <p:nvSpPr>
          <p:cNvPr id="13344" name="Line 73"/>
          <p:cNvSpPr>
            <a:spLocks noChangeShapeType="1"/>
          </p:cNvSpPr>
          <p:nvPr/>
        </p:nvSpPr>
        <p:spPr bwMode="auto">
          <a:xfrm>
            <a:off x="8126400" y="4531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5" name="Line 74"/>
          <p:cNvSpPr>
            <a:spLocks noChangeShapeType="1"/>
          </p:cNvSpPr>
          <p:nvPr/>
        </p:nvSpPr>
        <p:spPr bwMode="auto">
          <a:xfrm>
            <a:off x="8145450" y="2245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6" name="Line 75"/>
          <p:cNvSpPr>
            <a:spLocks noChangeShapeType="1"/>
          </p:cNvSpPr>
          <p:nvPr/>
        </p:nvSpPr>
        <p:spPr bwMode="auto">
          <a:xfrm>
            <a:off x="8449273" y="1815219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7" name="Text Box 76"/>
          <p:cNvSpPr txBox="1">
            <a:spLocks noChangeArrowheads="1"/>
          </p:cNvSpPr>
          <p:nvPr/>
        </p:nvSpPr>
        <p:spPr bwMode="auto">
          <a:xfrm>
            <a:off x="8488350" y="30837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h</a:t>
            </a:r>
          </a:p>
        </p:txBody>
      </p:sp>
      <p:sp>
        <p:nvSpPr>
          <p:cNvPr id="13348" name="Oval 80"/>
          <p:cNvSpPr>
            <a:spLocks noChangeArrowheads="1"/>
          </p:cNvSpPr>
          <p:nvPr/>
        </p:nvSpPr>
        <p:spPr bwMode="auto">
          <a:xfrm>
            <a:off x="802481" y="24550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9" name="Line 81"/>
          <p:cNvSpPr>
            <a:spLocks noChangeShapeType="1"/>
          </p:cNvSpPr>
          <p:nvPr/>
        </p:nvSpPr>
        <p:spPr bwMode="auto">
          <a:xfrm flipH="1">
            <a:off x="897731" y="2569369"/>
            <a:ext cx="19050" cy="10871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916781" y="2550319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1" name="Line 85"/>
          <p:cNvSpPr>
            <a:spLocks noChangeShapeType="1"/>
          </p:cNvSpPr>
          <p:nvPr/>
        </p:nvSpPr>
        <p:spPr bwMode="auto">
          <a:xfrm flipH="1">
            <a:off x="878681" y="2836069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1050131" y="2245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sh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1165408" y="3323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sv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878681" y="26074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Object 89"/>
              <p:cNvSpPr txBox="1"/>
              <p:nvPr/>
            </p:nvSpPr>
            <p:spPr bwMode="auto">
              <a:xfrm>
                <a:off x="581471" y="4829969"/>
                <a:ext cx="2505075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7" name="Object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471" y="4829969"/>
                <a:ext cx="2505075" cy="431800"/>
              </a:xfrm>
              <a:prstGeom prst="rect">
                <a:avLst/>
              </a:prstGeom>
              <a:blipFill>
                <a:blip r:embed="rId3"/>
                <a:stretch>
                  <a:fillRect l="-487" b="-42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Object 90"/>
              <p:cNvSpPr txBox="1"/>
              <p:nvPr/>
            </p:nvSpPr>
            <p:spPr bwMode="auto">
              <a:xfrm>
                <a:off x="550332" y="5528469"/>
                <a:ext cx="2420937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318" name="Object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332" y="5528469"/>
                <a:ext cx="2420937" cy="431800"/>
              </a:xfrm>
              <a:prstGeom prst="rect">
                <a:avLst/>
              </a:prstGeom>
              <a:blipFill>
                <a:blip r:embed="rId4"/>
                <a:stretch>
                  <a:fillRect l="-504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2">
            <a:extLst>
              <a:ext uri="{FF2B5EF4-FFF2-40B4-BE49-F238E27FC236}">
                <a16:creationId xmlns:a16="http://schemas.microsoft.com/office/drawing/2014/main" id="{A8B00C4C-1D37-43F9-80FA-B39F06A3A6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3">
                <a:extLst>
                  <a:ext uri="{FF2B5EF4-FFF2-40B4-BE49-F238E27FC236}">
                    <a16:creationId xmlns:a16="http://schemas.microsoft.com/office/drawing/2014/main" id="{4B256ADC-8F32-4022-9997-685BEF10B837}"/>
                  </a:ext>
                </a:extLst>
              </p:cNvPr>
              <p:cNvSpPr txBox="1"/>
              <p:nvPr/>
            </p:nvSpPr>
            <p:spPr bwMode="auto">
              <a:xfrm>
                <a:off x="3078150" y="4870363"/>
                <a:ext cx="226695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3" name="Object 43">
                <a:extLst>
                  <a:ext uri="{FF2B5EF4-FFF2-40B4-BE49-F238E27FC236}">
                    <a16:creationId xmlns:a16="http://schemas.microsoft.com/office/drawing/2014/main" id="{4B256ADC-8F32-4022-9997-685BEF10B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8150" y="4870363"/>
                <a:ext cx="2266950" cy="431800"/>
              </a:xfrm>
              <a:prstGeom prst="rect">
                <a:avLst/>
              </a:prstGeom>
              <a:blipFill>
                <a:blip r:embed="rId5"/>
                <a:stretch>
                  <a:fillRect l="-806" b="-70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4">
                <a:extLst>
                  <a:ext uri="{FF2B5EF4-FFF2-40B4-BE49-F238E27FC236}">
                    <a16:creationId xmlns:a16="http://schemas.microsoft.com/office/drawing/2014/main" id="{B970DCBF-3FA4-42E5-B504-36F783F682A6}"/>
                  </a:ext>
                </a:extLst>
              </p:cNvPr>
              <p:cNvSpPr txBox="1"/>
              <p:nvPr/>
            </p:nvSpPr>
            <p:spPr bwMode="auto">
              <a:xfrm>
                <a:off x="3092412" y="5560218"/>
                <a:ext cx="1701788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4" name="Object 44">
                <a:extLst>
                  <a:ext uri="{FF2B5EF4-FFF2-40B4-BE49-F238E27FC236}">
                    <a16:creationId xmlns:a16="http://schemas.microsoft.com/office/drawing/2014/main" id="{B970DCBF-3FA4-42E5-B504-36F783F68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2412" y="5560218"/>
                <a:ext cx="1701788" cy="431800"/>
              </a:xfrm>
              <a:prstGeom prst="rect">
                <a:avLst/>
              </a:prstGeom>
              <a:blipFill>
                <a:blip r:embed="rId6"/>
                <a:stretch>
                  <a:fillRect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5">
                <a:extLst>
                  <a:ext uri="{FF2B5EF4-FFF2-40B4-BE49-F238E27FC236}">
                    <a16:creationId xmlns:a16="http://schemas.microsoft.com/office/drawing/2014/main" id="{28C6FDB2-7CD1-4EB8-B5AB-D7E65C576DBE}"/>
                  </a:ext>
                </a:extLst>
              </p:cNvPr>
              <p:cNvSpPr txBox="1"/>
              <p:nvPr/>
            </p:nvSpPr>
            <p:spPr bwMode="auto">
              <a:xfrm>
                <a:off x="6222470" y="5023242"/>
                <a:ext cx="2740011" cy="925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5" name="Object 45">
                <a:extLst>
                  <a:ext uri="{FF2B5EF4-FFF2-40B4-BE49-F238E27FC236}">
                    <a16:creationId xmlns:a16="http://schemas.microsoft.com/office/drawing/2014/main" id="{28C6FDB2-7CD1-4EB8-B5AB-D7E65C57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2470" y="5023242"/>
                <a:ext cx="2740011" cy="925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9A7F7322-401C-4324-A66F-25FF68892AE5}"/>
              </a:ext>
            </a:extLst>
          </p:cNvPr>
          <p:cNvSpPr/>
          <p:nvPr/>
        </p:nvSpPr>
        <p:spPr>
          <a:xfrm>
            <a:off x="5319712" y="5283853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147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44"/>
          <p:cNvSpPr>
            <a:spLocks noChangeShapeType="1"/>
          </p:cNvSpPr>
          <p:nvPr/>
        </p:nvSpPr>
        <p:spPr bwMode="auto">
          <a:xfrm flipH="1">
            <a:off x="2392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Line 46"/>
          <p:cNvSpPr>
            <a:spLocks noChangeShapeType="1"/>
          </p:cNvSpPr>
          <p:nvPr/>
        </p:nvSpPr>
        <p:spPr bwMode="auto">
          <a:xfrm flipH="1">
            <a:off x="3382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Line 47"/>
          <p:cNvSpPr>
            <a:spLocks noChangeShapeType="1"/>
          </p:cNvSpPr>
          <p:nvPr/>
        </p:nvSpPr>
        <p:spPr bwMode="auto">
          <a:xfrm flipH="1">
            <a:off x="4525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Line 48"/>
          <p:cNvSpPr>
            <a:spLocks noChangeShapeType="1"/>
          </p:cNvSpPr>
          <p:nvPr/>
        </p:nvSpPr>
        <p:spPr bwMode="auto">
          <a:xfrm flipH="1">
            <a:off x="55927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Line 50"/>
          <p:cNvSpPr>
            <a:spLocks noChangeShapeType="1"/>
          </p:cNvSpPr>
          <p:nvPr/>
        </p:nvSpPr>
        <p:spPr bwMode="auto">
          <a:xfrm flipH="1">
            <a:off x="6583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Line 52"/>
          <p:cNvSpPr>
            <a:spLocks noChangeShapeType="1"/>
          </p:cNvSpPr>
          <p:nvPr/>
        </p:nvSpPr>
        <p:spPr bwMode="auto">
          <a:xfrm>
            <a:off x="2392350" y="4531519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7" name="Oval 53"/>
          <p:cNvSpPr>
            <a:spLocks noChangeArrowheads="1"/>
          </p:cNvSpPr>
          <p:nvPr/>
        </p:nvSpPr>
        <p:spPr bwMode="auto">
          <a:xfrm>
            <a:off x="4678350" y="31599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8" name="Line 54"/>
          <p:cNvSpPr>
            <a:spLocks noChangeShapeType="1"/>
          </p:cNvSpPr>
          <p:nvPr/>
        </p:nvSpPr>
        <p:spPr bwMode="auto">
          <a:xfrm>
            <a:off x="4754550" y="323611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9" name="Line 56"/>
          <p:cNvSpPr>
            <a:spLocks noChangeShapeType="1"/>
          </p:cNvSpPr>
          <p:nvPr/>
        </p:nvSpPr>
        <p:spPr bwMode="auto">
          <a:xfrm flipV="1">
            <a:off x="4754550" y="2702719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0" name="Text Box 57"/>
          <p:cNvSpPr txBox="1">
            <a:spLocks noChangeArrowheads="1"/>
          </p:cNvSpPr>
          <p:nvPr/>
        </p:nvSpPr>
        <p:spPr bwMode="auto">
          <a:xfrm>
            <a:off x="4240200" y="3198019"/>
            <a:ext cx="48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1" name="Text Box 58"/>
          <p:cNvSpPr txBox="1">
            <a:spLocks noChangeArrowheads="1"/>
          </p:cNvSpPr>
          <p:nvPr/>
        </p:nvSpPr>
        <p:spPr bwMode="auto">
          <a:xfrm>
            <a:off x="4830750" y="2245519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0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2" name="Line 59"/>
          <p:cNvSpPr>
            <a:spLocks noChangeShapeType="1"/>
          </p:cNvSpPr>
          <p:nvPr/>
        </p:nvSpPr>
        <p:spPr bwMode="auto">
          <a:xfrm>
            <a:off x="6126150" y="3388519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3" name="Text Box 60"/>
          <p:cNvSpPr txBox="1">
            <a:spLocks noChangeArrowheads="1"/>
          </p:cNvSpPr>
          <p:nvPr/>
        </p:nvSpPr>
        <p:spPr bwMode="auto">
          <a:xfrm>
            <a:off x="6545250" y="3255169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w</a:t>
            </a:r>
          </a:p>
        </p:txBody>
      </p:sp>
      <p:sp>
        <p:nvSpPr>
          <p:cNvPr id="13334" name="Line 61"/>
          <p:cNvSpPr>
            <a:spLocks noChangeShapeType="1"/>
          </p:cNvSpPr>
          <p:nvPr/>
        </p:nvSpPr>
        <p:spPr bwMode="auto">
          <a:xfrm>
            <a:off x="6583350" y="453151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5" name="Text Box 64"/>
          <p:cNvSpPr txBox="1">
            <a:spLocks noChangeArrowheads="1"/>
          </p:cNvSpPr>
          <p:nvPr/>
        </p:nvSpPr>
        <p:spPr bwMode="auto">
          <a:xfrm>
            <a:off x="6735750" y="411241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6" name="Line 65"/>
          <p:cNvSpPr>
            <a:spLocks noChangeShapeType="1"/>
          </p:cNvSpPr>
          <p:nvPr/>
        </p:nvSpPr>
        <p:spPr bwMode="auto">
          <a:xfrm>
            <a:off x="3078150" y="1864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7" name="Line 66"/>
          <p:cNvSpPr>
            <a:spLocks noChangeShapeType="1"/>
          </p:cNvSpPr>
          <p:nvPr/>
        </p:nvSpPr>
        <p:spPr bwMode="auto">
          <a:xfrm>
            <a:off x="1782750" y="4150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8" name="Line 67"/>
          <p:cNvSpPr>
            <a:spLocks noChangeShapeType="1"/>
          </p:cNvSpPr>
          <p:nvPr/>
        </p:nvSpPr>
        <p:spPr bwMode="auto">
          <a:xfrm flipH="1">
            <a:off x="1935150" y="1940719"/>
            <a:ext cx="1447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9" name="Text Box 68"/>
          <p:cNvSpPr txBox="1">
            <a:spLocks noChangeArrowheads="1"/>
          </p:cNvSpPr>
          <p:nvPr/>
        </p:nvSpPr>
        <p:spPr bwMode="auto">
          <a:xfrm>
            <a:off x="2316150" y="2778919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l</a:t>
            </a:r>
          </a:p>
        </p:txBody>
      </p:sp>
      <p:sp>
        <p:nvSpPr>
          <p:cNvPr id="13340" name="Oval 69"/>
          <p:cNvSpPr>
            <a:spLocks noChangeArrowheads="1"/>
          </p:cNvSpPr>
          <p:nvPr/>
        </p:nvSpPr>
        <p:spPr bwMode="auto">
          <a:xfrm>
            <a:off x="5649900" y="33123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1" name="Line 70"/>
          <p:cNvSpPr>
            <a:spLocks noChangeShapeType="1"/>
          </p:cNvSpPr>
          <p:nvPr/>
        </p:nvSpPr>
        <p:spPr bwMode="auto">
          <a:xfrm flipV="1">
            <a:off x="4525950" y="2245519"/>
            <a:ext cx="243840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342" name="AutoShape 71"/>
          <p:cNvCxnSpPr>
            <a:cxnSpLocks noChangeShapeType="1"/>
            <a:endCxn id="13343" idx="2"/>
          </p:cNvCxnSpPr>
          <p:nvPr/>
        </p:nvCxnSpPr>
        <p:spPr bwMode="auto">
          <a:xfrm rot="5400000" flipH="1" flipV="1">
            <a:off x="5931602" y="2423828"/>
            <a:ext cx="796971" cy="28391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 Box 72"/>
          <p:cNvSpPr txBox="1">
            <a:spLocks noChangeArrowheads="1"/>
          </p:cNvSpPr>
          <p:nvPr/>
        </p:nvSpPr>
        <p:spPr bwMode="auto">
          <a:xfrm>
            <a:off x="5363173" y="1710097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dirty="0">
                <a:latin typeface="Times New Roman" pitchFamily="18" charset="0"/>
              </a:rPr>
              <a:t>Trajetória crítica</a:t>
            </a:r>
          </a:p>
        </p:txBody>
      </p:sp>
      <p:sp>
        <p:nvSpPr>
          <p:cNvPr id="13344" name="Line 73"/>
          <p:cNvSpPr>
            <a:spLocks noChangeShapeType="1"/>
          </p:cNvSpPr>
          <p:nvPr/>
        </p:nvSpPr>
        <p:spPr bwMode="auto">
          <a:xfrm>
            <a:off x="8126400" y="4531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5" name="Line 74"/>
          <p:cNvSpPr>
            <a:spLocks noChangeShapeType="1"/>
          </p:cNvSpPr>
          <p:nvPr/>
        </p:nvSpPr>
        <p:spPr bwMode="auto">
          <a:xfrm>
            <a:off x="8145450" y="2245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6" name="Line 75"/>
          <p:cNvSpPr>
            <a:spLocks noChangeShapeType="1"/>
          </p:cNvSpPr>
          <p:nvPr/>
        </p:nvSpPr>
        <p:spPr bwMode="auto">
          <a:xfrm>
            <a:off x="8449273" y="1815219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7" name="Text Box 76"/>
          <p:cNvSpPr txBox="1">
            <a:spLocks noChangeArrowheads="1"/>
          </p:cNvSpPr>
          <p:nvPr/>
        </p:nvSpPr>
        <p:spPr bwMode="auto">
          <a:xfrm>
            <a:off x="8488350" y="30837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h</a:t>
            </a:r>
          </a:p>
        </p:txBody>
      </p:sp>
      <p:sp>
        <p:nvSpPr>
          <p:cNvPr id="13348" name="Oval 80"/>
          <p:cNvSpPr>
            <a:spLocks noChangeArrowheads="1"/>
          </p:cNvSpPr>
          <p:nvPr/>
        </p:nvSpPr>
        <p:spPr bwMode="auto">
          <a:xfrm>
            <a:off x="802481" y="24550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9" name="Line 81"/>
          <p:cNvSpPr>
            <a:spLocks noChangeShapeType="1"/>
          </p:cNvSpPr>
          <p:nvPr/>
        </p:nvSpPr>
        <p:spPr bwMode="auto">
          <a:xfrm flipH="1">
            <a:off x="897731" y="2569369"/>
            <a:ext cx="19050" cy="10871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916781" y="2550319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1" name="Line 85"/>
          <p:cNvSpPr>
            <a:spLocks noChangeShapeType="1"/>
          </p:cNvSpPr>
          <p:nvPr/>
        </p:nvSpPr>
        <p:spPr bwMode="auto">
          <a:xfrm flipH="1">
            <a:off x="878681" y="2836069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1050131" y="2245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sh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1165408" y="3323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sv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878681" y="26074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A8B00C4C-1D37-43F9-80FA-B39F06A3A6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5">
                <a:extLst>
                  <a:ext uri="{FF2B5EF4-FFF2-40B4-BE49-F238E27FC236}">
                    <a16:creationId xmlns:a16="http://schemas.microsoft.com/office/drawing/2014/main" id="{28C6FDB2-7CD1-4EB8-B5AB-D7E65C576DBE}"/>
                  </a:ext>
                </a:extLst>
              </p:cNvPr>
              <p:cNvSpPr txBox="1"/>
              <p:nvPr/>
            </p:nvSpPr>
            <p:spPr bwMode="auto">
              <a:xfrm>
                <a:off x="739837" y="4925865"/>
                <a:ext cx="2390626" cy="925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5" name="Object 45">
                <a:extLst>
                  <a:ext uri="{FF2B5EF4-FFF2-40B4-BE49-F238E27FC236}">
                    <a16:creationId xmlns:a16="http://schemas.microsoft.com/office/drawing/2014/main" id="{28C6FDB2-7CD1-4EB8-B5AB-D7E65C57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37" y="4925865"/>
                <a:ext cx="2390626" cy="925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/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977520C3-1AF3-4974-81DC-662B23073AA5}"/>
                  </a:ext>
                </a:extLst>
              </p:cNvPr>
              <p:cNvSpPr txBox="1"/>
              <p:nvPr/>
            </p:nvSpPr>
            <p:spPr bwMode="auto">
              <a:xfrm>
                <a:off x="4647337" y="4925219"/>
                <a:ext cx="33655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977520C3-1AF3-4974-81DC-662B23073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337" y="4925219"/>
                <a:ext cx="3365500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3248DBCA-F4A1-4C34-96DA-472D31D6CCAC}"/>
              </a:ext>
            </a:extLst>
          </p:cNvPr>
          <p:cNvSpPr/>
          <p:nvPr/>
        </p:nvSpPr>
        <p:spPr>
          <a:xfrm>
            <a:off x="3593133" y="5196859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03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pt-BR" altLang="pt-BR" sz="1400" b="1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5236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381000"/>
            <a:ext cx="7139136" cy="620170"/>
          </a:xfr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  <a:effectLst/>
              </a:rPr>
              <a:t>SISTEMAS DE </a:t>
            </a:r>
            <a:r>
              <a:rPr lang="pt-BR" sz="4000" dirty="0">
                <a:solidFill>
                  <a:schemeClr val="tx1"/>
                </a:solidFill>
              </a:rPr>
              <a:t>SEDIMENTAÇÃO</a:t>
            </a:r>
            <a:r>
              <a:rPr lang="pt-BR" sz="4000" dirty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7EE678-635E-4E29-B274-3A27FE9CD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16" y="2005857"/>
            <a:ext cx="6750124" cy="4095075"/>
          </a:xfrm>
          <a:prstGeom prst="rect">
            <a:avLst/>
          </a:prstGeom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55222C7D-096F-47D4-98CF-25E78049B9E6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3607786" y="4709268"/>
            <a:ext cx="1045311" cy="80772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C37C0F12-EE05-46CE-ACF3-C1D16840916B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5969830" y="2372200"/>
            <a:ext cx="920805" cy="84280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9D4F234-A47A-4707-8839-30A01296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742" y="4898357"/>
            <a:ext cx="19611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Decantadores !!!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33415C6-6A3E-43BC-A930-28595F390030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4494625" y="3888658"/>
            <a:ext cx="1045311" cy="80772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44"/>
          <p:cNvSpPr>
            <a:spLocks noChangeShapeType="1"/>
          </p:cNvSpPr>
          <p:nvPr/>
        </p:nvSpPr>
        <p:spPr bwMode="auto">
          <a:xfrm flipH="1">
            <a:off x="2392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Line 46"/>
          <p:cNvSpPr>
            <a:spLocks noChangeShapeType="1"/>
          </p:cNvSpPr>
          <p:nvPr/>
        </p:nvSpPr>
        <p:spPr bwMode="auto">
          <a:xfrm flipH="1">
            <a:off x="3382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Line 47"/>
          <p:cNvSpPr>
            <a:spLocks noChangeShapeType="1"/>
          </p:cNvSpPr>
          <p:nvPr/>
        </p:nvSpPr>
        <p:spPr bwMode="auto">
          <a:xfrm flipH="1">
            <a:off x="45259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Line 48"/>
          <p:cNvSpPr>
            <a:spLocks noChangeShapeType="1"/>
          </p:cNvSpPr>
          <p:nvPr/>
        </p:nvSpPr>
        <p:spPr bwMode="auto">
          <a:xfrm flipH="1">
            <a:off x="55927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Line 50"/>
          <p:cNvSpPr>
            <a:spLocks noChangeShapeType="1"/>
          </p:cNvSpPr>
          <p:nvPr/>
        </p:nvSpPr>
        <p:spPr bwMode="auto">
          <a:xfrm flipH="1">
            <a:off x="6583350" y="2245519"/>
            <a:ext cx="13716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Line 52"/>
          <p:cNvSpPr>
            <a:spLocks noChangeShapeType="1"/>
          </p:cNvSpPr>
          <p:nvPr/>
        </p:nvSpPr>
        <p:spPr bwMode="auto">
          <a:xfrm>
            <a:off x="2392350" y="4531519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7" name="Oval 53"/>
          <p:cNvSpPr>
            <a:spLocks noChangeArrowheads="1"/>
          </p:cNvSpPr>
          <p:nvPr/>
        </p:nvSpPr>
        <p:spPr bwMode="auto">
          <a:xfrm>
            <a:off x="4678350" y="31599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8" name="Line 54"/>
          <p:cNvSpPr>
            <a:spLocks noChangeShapeType="1"/>
          </p:cNvSpPr>
          <p:nvPr/>
        </p:nvSpPr>
        <p:spPr bwMode="auto">
          <a:xfrm>
            <a:off x="4754550" y="323611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9" name="Line 56"/>
          <p:cNvSpPr>
            <a:spLocks noChangeShapeType="1"/>
          </p:cNvSpPr>
          <p:nvPr/>
        </p:nvSpPr>
        <p:spPr bwMode="auto">
          <a:xfrm flipV="1">
            <a:off x="4754550" y="2702719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0" name="Text Box 57"/>
          <p:cNvSpPr txBox="1">
            <a:spLocks noChangeArrowheads="1"/>
          </p:cNvSpPr>
          <p:nvPr/>
        </p:nvSpPr>
        <p:spPr bwMode="auto">
          <a:xfrm>
            <a:off x="4240200" y="3198019"/>
            <a:ext cx="48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1" name="Text Box 58"/>
          <p:cNvSpPr txBox="1">
            <a:spLocks noChangeArrowheads="1"/>
          </p:cNvSpPr>
          <p:nvPr/>
        </p:nvSpPr>
        <p:spPr bwMode="auto">
          <a:xfrm>
            <a:off x="4830750" y="2245519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0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2" name="Line 59"/>
          <p:cNvSpPr>
            <a:spLocks noChangeShapeType="1"/>
          </p:cNvSpPr>
          <p:nvPr/>
        </p:nvSpPr>
        <p:spPr bwMode="auto">
          <a:xfrm>
            <a:off x="6126150" y="3388519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3" name="Text Box 60"/>
          <p:cNvSpPr txBox="1">
            <a:spLocks noChangeArrowheads="1"/>
          </p:cNvSpPr>
          <p:nvPr/>
        </p:nvSpPr>
        <p:spPr bwMode="auto">
          <a:xfrm>
            <a:off x="6545250" y="3255169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w</a:t>
            </a:r>
          </a:p>
        </p:txBody>
      </p:sp>
      <p:sp>
        <p:nvSpPr>
          <p:cNvPr id="13334" name="Line 61"/>
          <p:cNvSpPr>
            <a:spLocks noChangeShapeType="1"/>
          </p:cNvSpPr>
          <p:nvPr/>
        </p:nvSpPr>
        <p:spPr bwMode="auto">
          <a:xfrm>
            <a:off x="6583350" y="453151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5" name="Text Box 64"/>
          <p:cNvSpPr txBox="1">
            <a:spLocks noChangeArrowheads="1"/>
          </p:cNvSpPr>
          <p:nvPr/>
        </p:nvSpPr>
        <p:spPr bwMode="auto">
          <a:xfrm>
            <a:off x="6735750" y="411241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36" name="Line 65"/>
          <p:cNvSpPr>
            <a:spLocks noChangeShapeType="1"/>
          </p:cNvSpPr>
          <p:nvPr/>
        </p:nvSpPr>
        <p:spPr bwMode="auto">
          <a:xfrm>
            <a:off x="3078150" y="1864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7" name="Line 66"/>
          <p:cNvSpPr>
            <a:spLocks noChangeShapeType="1"/>
          </p:cNvSpPr>
          <p:nvPr/>
        </p:nvSpPr>
        <p:spPr bwMode="auto">
          <a:xfrm>
            <a:off x="1782750" y="415051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8" name="Line 67"/>
          <p:cNvSpPr>
            <a:spLocks noChangeShapeType="1"/>
          </p:cNvSpPr>
          <p:nvPr/>
        </p:nvSpPr>
        <p:spPr bwMode="auto">
          <a:xfrm flipH="1">
            <a:off x="1935150" y="1940719"/>
            <a:ext cx="1447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39" name="Text Box 68"/>
          <p:cNvSpPr txBox="1">
            <a:spLocks noChangeArrowheads="1"/>
          </p:cNvSpPr>
          <p:nvPr/>
        </p:nvSpPr>
        <p:spPr bwMode="auto">
          <a:xfrm>
            <a:off x="2316150" y="2778919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l</a:t>
            </a:r>
          </a:p>
        </p:txBody>
      </p:sp>
      <p:sp>
        <p:nvSpPr>
          <p:cNvPr id="13340" name="Oval 69"/>
          <p:cNvSpPr>
            <a:spLocks noChangeArrowheads="1"/>
          </p:cNvSpPr>
          <p:nvPr/>
        </p:nvSpPr>
        <p:spPr bwMode="auto">
          <a:xfrm>
            <a:off x="5649900" y="33123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1" name="Line 70"/>
          <p:cNvSpPr>
            <a:spLocks noChangeShapeType="1"/>
          </p:cNvSpPr>
          <p:nvPr/>
        </p:nvSpPr>
        <p:spPr bwMode="auto">
          <a:xfrm flipV="1">
            <a:off x="4525950" y="2245519"/>
            <a:ext cx="243840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342" name="AutoShape 71"/>
          <p:cNvCxnSpPr>
            <a:cxnSpLocks noChangeShapeType="1"/>
            <a:endCxn id="13343" idx="2"/>
          </p:cNvCxnSpPr>
          <p:nvPr/>
        </p:nvCxnSpPr>
        <p:spPr bwMode="auto">
          <a:xfrm rot="5400000" flipH="1" flipV="1">
            <a:off x="5931602" y="2423828"/>
            <a:ext cx="796971" cy="28391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 Box 72"/>
          <p:cNvSpPr txBox="1">
            <a:spLocks noChangeArrowheads="1"/>
          </p:cNvSpPr>
          <p:nvPr/>
        </p:nvSpPr>
        <p:spPr bwMode="auto">
          <a:xfrm>
            <a:off x="5363173" y="1710097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dirty="0">
                <a:latin typeface="Times New Roman" pitchFamily="18" charset="0"/>
              </a:rPr>
              <a:t>Trajetória crítica</a:t>
            </a:r>
          </a:p>
        </p:txBody>
      </p:sp>
      <p:sp>
        <p:nvSpPr>
          <p:cNvPr id="13344" name="Line 73"/>
          <p:cNvSpPr>
            <a:spLocks noChangeShapeType="1"/>
          </p:cNvSpPr>
          <p:nvPr/>
        </p:nvSpPr>
        <p:spPr bwMode="auto">
          <a:xfrm>
            <a:off x="8126400" y="4531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5" name="Line 74"/>
          <p:cNvSpPr>
            <a:spLocks noChangeShapeType="1"/>
          </p:cNvSpPr>
          <p:nvPr/>
        </p:nvSpPr>
        <p:spPr bwMode="auto">
          <a:xfrm>
            <a:off x="8145450" y="2245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6" name="Line 75"/>
          <p:cNvSpPr>
            <a:spLocks noChangeShapeType="1"/>
          </p:cNvSpPr>
          <p:nvPr/>
        </p:nvSpPr>
        <p:spPr bwMode="auto">
          <a:xfrm>
            <a:off x="8449273" y="1815219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47" name="Text Box 76"/>
          <p:cNvSpPr txBox="1">
            <a:spLocks noChangeArrowheads="1"/>
          </p:cNvSpPr>
          <p:nvPr/>
        </p:nvSpPr>
        <p:spPr bwMode="auto">
          <a:xfrm>
            <a:off x="8488350" y="30837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h</a:t>
            </a:r>
          </a:p>
        </p:txBody>
      </p:sp>
      <p:sp>
        <p:nvSpPr>
          <p:cNvPr id="13348" name="Oval 80"/>
          <p:cNvSpPr>
            <a:spLocks noChangeArrowheads="1"/>
          </p:cNvSpPr>
          <p:nvPr/>
        </p:nvSpPr>
        <p:spPr bwMode="auto">
          <a:xfrm>
            <a:off x="802481" y="24550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9" name="Line 81"/>
          <p:cNvSpPr>
            <a:spLocks noChangeShapeType="1"/>
          </p:cNvSpPr>
          <p:nvPr/>
        </p:nvSpPr>
        <p:spPr bwMode="auto">
          <a:xfrm flipH="1">
            <a:off x="897731" y="2569369"/>
            <a:ext cx="19050" cy="10871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916781" y="2550319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1" name="Line 85"/>
          <p:cNvSpPr>
            <a:spLocks noChangeShapeType="1"/>
          </p:cNvSpPr>
          <p:nvPr/>
        </p:nvSpPr>
        <p:spPr bwMode="auto">
          <a:xfrm flipH="1">
            <a:off x="878681" y="2836069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1050131" y="2245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sh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1165408" y="3323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sv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878681" y="26074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A8B00C4C-1D37-43F9-80FA-B39F06A3A6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/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977520C3-1AF3-4974-81DC-662B23073AA5}"/>
                  </a:ext>
                </a:extLst>
              </p:cNvPr>
              <p:cNvSpPr txBox="1"/>
              <p:nvPr/>
            </p:nvSpPr>
            <p:spPr bwMode="auto">
              <a:xfrm>
                <a:off x="967346" y="5058569"/>
                <a:ext cx="33655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977520C3-1AF3-4974-81DC-662B23073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346" y="5058569"/>
                <a:ext cx="33655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F33207FB-459B-4F2B-BAAD-67C3C8BE4C2C}"/>
                  </a:ext>
                </a:extLst>
              </p:cNvPr>
              <p:cNvSpPr txBox="1"/>
              <p:nvPr/>
            </p:nvSpPr>
            <p:spPr bwMode="auto">
              <a:xfrm>
                <a:off x="5630850" y="5007769"/>
                <a:ext cx="31242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F33207FB-459B-4F2B-BAAD-67C3C8BE4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850" y="5007769"/>
                <a:ext cx="3124200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7D05F2ED-5770-4BC8-8F5E-6CF9B6160FA6}"/>
              </a:ext>
            </a:extLst>
          </p:cNvPr>
          <p:cNvSpPr/>
          <p:nvPr/>
        </p:nvSpPr>
        <p:spPr>
          <a:xfrm>
            <a:off x="4455247" y="5283853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209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Oval 80"/>
          <p:cNvSpPr>
            <a:spLocks noChangeArrowheads="1"/>
          </p:cNvSpPr>
          <p:nvPr/>
        </p:nvSpPr>
        <p:spPr bwMode="auto">
          <a:xfrm>
            <a:off x="802481" y="24550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9" name="Line 81"/>
          <p:cNvSpPr>
            <a:spLocks noChangeShapeType="1"/>
          </p:cNvSpPr>
          <p:nvPr/>
        </p:nvSpPr>
        <p:spPr bwMode="auto">
          <a:xfrm flipH="1">
            <a:off x="897731" y="2569369"/>
            <a:ext cx="19050" cy="10871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916781" y="2550319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1" name="Line 85"/>
          <p:cNvSpPr>
            <a:spLocks noChangeShapeType="1"/>
          </p:cNvSpPr>
          <p:nvPr/>
        </p:nvSpPr>
        <p:spPr bwMode="auto">
          <a:xfrm flipH="1">
            <a:off x="878681" y="2836069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1050131" y="2245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sh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1165408" y="3323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sv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878681" y="26074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A8B00C4C-1D37-43F9-80FA-B39F06A3A6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/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F33207FB-459B-4F2B-BAAD-67C3C8BE4C2C}"/>
                  </a:ext>
                </a:extLst>
              </p:cNvPr>
              <p:cNvSpPr txBox="1"/>
              <p:nvPr/>
            </p:nvSpPr>
            <p:spPr bwMode="auto">
              <a:xfrm>
                <a:off x="414469" y="4994276"/>
                <a:ext cx="31242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F33207FB-459B-4F2B-BAAD-67C3C8BE4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69" y="4994276"/>
                <a:ext cx="31242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1">
                <a:extLst>
                  <a:ext uri="{FF2B5EF4-FFF2-40B4-BE49-F238E27FC236}">
                    <a16:creationId xmlns:a16="http://schemas.microsoft.com/office/drawing/2014/main" id="{2106A8B7-FBDC-4EC5-A31F-531AD2424FA2}"/>
                  </a:ext>
                </a:extLst>
              </p:cNvPr>
              <p:cNvSpPr txBox="1"/>
              <p:nvPr/>
            </p:nvSpPr>
            <p:spPr bwMode="auto">
              <a:xfrm>
                <a:off x="5210251" y="4988719"/>
                <a:ext cx="27178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3" name="Object 41">
                <a:extLst>
                  <a:ext uri="{FF2B5EF4-FFF2-40B4-BE49-F238E27FC236}">
                    <a16:creationId xmlns:a16="http://schemas.microsoft.com/office/drawing/2014/main" id="{2106A8B7-FBDC-4EC5-A31F-531AD2424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251" y="4988719"/>
                <a:ext cx="2717800" cy="952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4E623C7F-2B4E-45A7-8D7E-4511A98AA39D}"/>
              </a:ext>
            </a:extLst>
          </p:cNvPr>
          <p:cNvSpPr/>
          <p:nvPr/>
        </p:nvSpPr>
        <p:spPr>
          <a:xfrm>
            <a:off x="3744310" y="5271359"/>
            <a:ext cx="979874" cy="3269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EBF284-40B6-4D99-B2A4-C45B113A3269}"/>
              </a:ext>
            </a:extLst>
          </p:cNvPr>
          <p:cNvGrpSpPr/>
          <p:nvPr/>
        </p:nvGrpSpPr>
        <p:grpSpPr>
          <a:xfrm>
            <a:off x="2195736" y="1765462"/>
            <a:ext cx="5549044" cy="3047183"/>
            <a:chOff x="2379007" y="1765462"/>
            <a:chExt cx="5549044" cy="3047183"/>
          </a:xfrm>
        </p:grpSpPr>
        <p:sp>
          <p:nvSpPr>
            <p:cNvPr id="13321" name="Line 44"/>
            <p:cNvSpPr>
              <a:spLocks noChangeShapeType="1"/>
            </p:cNvSpPr>
            <p:nvPr/>
          </p:nvSpPr>
          <p:spPr bwMode="auto">
            <a:xfrm flipH="1">
              <a:off x="2859357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" name="Line 46"/>
            <p:cNvSpPr>
              <a:spLocks noChangeShapeType="1"/>
            </p:cNvSpPr>
            <p:nvPr/>
          </p:nvSpPr>
          <p:spPr bwMode="auto">
            <a:xfrm flipH="1">
              <a:off x="3639926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" name="Line 47"/>
            <p:cNvSpPr>
              <a:spLocks noChangeShapeType="1"/>
            </p:cNvSpPr>
            <p:nvPr/>
          </p:nvSpPr>
          <p:spPr bwMode="auto">
            <a:xfrm flipH="1">
              <a:off x="4540582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" name="Line 48"/>
            <p:cNvSpPr>
              <a:spLocks noChangeShapeType="1"/>
            </p:cNvSpPr>
            <p:nvPr/>
          </p:nvSpPr>
          <p:spPr bwMode="auto">
            <a:xfrm flipH="1">
              <a:off x="5381195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5" name="Line 50"/>
            <p:cNvSpPr>
              <a:spLocks noChangeShapeType="1"/>
            </p:cNvSpPr>
            <p:nvPr/>
          </p:nvSpPr>
          <p:spPr bwMode="auto">
            <a:xfrm flipH="1">
              <a:off x="6161764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6" name="Line 52"/>
            <p:cNvSpPr>
              <a:spLocks noChangeShapeType="1"/>
            </p:cNvSpPr>
            <p:nvPr/>
          </p:nvSpPr>
          <p:spPr bwMode="auto">
            <a:xfrm>
              <a:off x="2859357" y="4659990"/>
              <a:ext cx="3302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7" name="Oval 53"/>
            <p:cNvSpPr>
              <a:spLocks noChangeArrowheads="1"/>
            </p:cNvSpPr>
            <p:nvPr/>
          </p:nvSpPr>
          <p:spPr bwMode="auto">
            <a:xfrm>
              <a:off x="4660670" y="3492216"/>
              <a:ext cx="120088" cy="1297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28" name="Line 54"/>
            <p:cNvSpPr>
              <a:spLocks noChangeShapeType="1"/>
            </p:cNvSpPr>
            <p:nvPr/>
          </p:nvSpPr>
          <p:spPr bwMode="auto">
            <a:xfrm>
              <a:off x="4720714" y="3557092"/>
              <a:ext cx="0" cy="3892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9" name="Line 56"/>
            <p:cNvSpPr>
              <a:spLocks noChangeShapeType="1"/>
            </p:cNvSpPr>
            <p:nvPr/>
          </p:nvSpPr>
          <p:spPr bwMode="auto">
            <a:xfrm flipV="1">
              <a:off x="4720714" y="3102958"/>
              <a:ext cx="240175" cy="454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0" name="Text Box 57"/>
            <p:cNvSpPr txBox="1">
              <a:spLocks noChangeArrowheads="1"/>
            </p:cNvSpPr>
            <p:nvPr/>
          </p:nvSpPr>
          <p:spPr bwMode="auto">
            <a:xfrm>
              <a:off x="4216212" y="3469878"/>
              <a:ext cx="381528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 err="1">
                  <a:latin typeface="Times New Roman" pitchFamily="18" charset="0"/>
                </a:rPr>
                <a:t>V</a:t>
              </a:r>
              <a:r>
                <a:rPr lang="pt-BR" altLang="pt-BR" sz="2400" baseline="-25000" dirty="0" err="1">
                  <a:latin typeface="Times New Roman" pitchFamily="18" charset="0"/>
                </a:rPr>
                <a:t>s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  <p:sp>
          <p:nvSpPr>
            <p:cNvPr id="13331" name="Text Box 58"/>
            <p:cNvSpPr txBox="1">
              <a:spLocks noChangeArrowheads="1"/>
            </p:cNvSpPr>
            <p:nvPr/>
          </p:nvSpPr>
          <p:spPr bwMode="auto">
            <a:xfrm>
              <a:off x="4780757" y="2713700"/>
              <a:ext cx="399041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>
                  <a:latin typeface="Times New Roman" pitchFamily="18" charset="0"/>
                </a:rPr>
                <a:t>V</a:t>
              </a:r>
              <a:r>
                <a:rPr lang="pt-BR" altLang="pt-BR" sz="2400" baseline="-25000" dirty="0">
                  <a:latin typeface="Times New Roman" pitchFamily="18" charset="0"/>
                </a:rPr>
                <a:t>0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  <p:sp>
          <p:nvSpPr>
            <p:cNvPr id="13332" name="Line 59"/>
            <p:cNvSpPr>
              <a:spLocks noChangeShapeType="1"/>
            </p:cNvSpPr>
            <p:nvPr/>
          </p:nvSpPr>
          <p:spPr bwMode="auto">
            <a:xfrm>
              <a:off x="5801501" y="3686845"/>
              <a:ext cx="840613" cy="5190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3" name="Text Box 60"/>
            <p:cNvSpPr txBox="1">
              <a:spLocks noChangeArrowheads="1"/>
            </p:cNvSpPr>
            <p:nvPr/>
          </p:nvSpPr>
          <p:spPr bwMode="auto">
            <a:xfrm>
              <a:off x="6131742" y="3573312"/>
              <a:ext cx="318983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13334" name="Line 61"/>
            <p:cNvSpPr>
              <a:spLocks noChangeShapeType="1"/>
            </p:cNvSpPr>
            <p:nvPr/>
          </p:nvSpPr>
          <p:spPr bwMode="auto">
            <a:xfrm>
              <a:off x="6161764" y="4659990"/>
              <a:ext cx="54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5" name="Text Box 64"/>
            <p:cNvSpPr txBox="1">
              <a:spLocks noChangeArrowheads="1"/>
            </p:cNvSpPr>
            <p:nvPr/>
          </p:nvSpPr>
          <p:spPr bwMode="auto">
            <a:xfrm>
              <a:off x="6281851" y="4303170"/>
              <a:ext cx="270197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  <a:sym typeface="Symbol" pitchFamily="18" charset="2"/>
                </a:rPr>
                <a:t>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13336" name="Line 65"/>
            <p:cNvSpPr>
              <a:spLocks noChangeShapeType="1"/>
            </p:cNvSpPr>
            <p:nvPr/>
          </p:nvSpPr>
          <p:spPr bwMode="auto">
            <a:xfrm>
              <a:off x="3399751" y="2389319"/>
              <a:ext cx="420306" cy="259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7" name="Line 66"/>
            <p:cNvSpPr>
              <a:spLocks noChangeShapeType="1"/>
            </p:cNvSpPr>
            <p:nvPr/>
          </p:nvSpPr>
          <p:spPr bwMode="auto">
            <a:xfrm>
              <a:off x="2379007" y="4335608"/>
              <a:ext cx="420306" cy="259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8" name="Line 67"/>
            <p:cNvSpPr>
              <a:spLocks noChangeShapeType="1"/>
            </p:cNvSpPr>
            <p:nvPr/>
          </p:nvSpPr>
          <p:spPr bwMode="auto">
            <a:xfrm flipH="1">
              <a:off x="2499095" y="2454195"/>
              <a:ext cx="1140831" cy="2076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9" name="Text Box 68"/>
            <p:cNvSpPr txBox="1">
              <a:spLocks noChangeArrowheads="1"/>
            </p:cNvSpPr>
            <p:nvPr/>
          </p:nvSpPr>
          <p:spPr bwMode="auto">
            <a:xfrm>
              <a:off x="2799313" y="3167835"/>
              <a:ext cx="211404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340" name="Oval 69"/>
            <p:cNvSpPr>
              <a:spLocks noChangeArrowheads="1"/>
            </p:cNvSpPr>
            <p:nvPr/>
          </p:nvSpPr>
          <p:spPr bwMode="auto">
            <a:xfrm>
              <a:off x="5426228" y="3621969"/>
              <a:ext cx="120088" cy="1297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1" name="Line 70"/>
            <p:cNvSpPr>
              <a:spLocks noChangeShapeType="1"/>
            </p:cNvSpPr>
            <p:nvPr/>
          </p:nvSpPr>
          <p:spPr bwMode="auto">
            <a:xfrm flipV="1">
              <a:off x="4540582" y="2713700"/>
              <a:ext cx="1921400" cy="1946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4" name="Line 73"/>
            <p:cNvSpPr>
              <a:spLocks noChangeShapeType="1"/>
            </p:cNvSpPr>
            <p:nvPr/>
          </p:nvSpPr>
          <p:spPr bwMode="auto">
            <a:xfrm>
              <a:off x="7377650" y="4659990"/>
              <a:ext cx="42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5" name="Line 74"/>
            <p:cNvSpPr>
              <a:spLocks noChangeShapeType="1"/>
            </p:cNvSpPr>
            <p:nvPr/>
          </p:nvSpPr>
          <p:spPr bwMode="auto">
            <a:xfrm>
              <a:off x="7392661" y="2713700"/>
              <a:ext cx="42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6" name="Line 75"/>
            <p:cNvSpPr>
              <a:spLocks noChangeShapeType="1"/>
            </p:cNvSpPr>
            <p:nvPr/>
          </p:nvSpPr>
          <p:spPr bwMode="auto">
            <a:xfrm>
              <a:off x="7632066" y="2347345"/>
              <a:ext cx="0" cy="246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7" name="Text Box 76"/>
            <p:cNvSpPr txBox="1">
              <a:spLocks noChangeArrowheads="1"/>
            </p:cNvSpPr>
            <p:nvPr/>
          </p:nvSpPr>
          <p:spPr bwMode="auto">
            <a:xfrm>
              <a:off x="7662858" y="3427340"/>
              <a:ext cx="265193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h</a:t>
              </a: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3E6F75D2-CC41-4693-8637-0F30454479F7}"/>
                </a:ext>
              </a:extLst>
            </p:cNvPr>
            <p:cNvCxnSpPr/>
            <p:nvPr/>
          </p:nvCxnSpPr>
          <p:spPr>
            <a:xfrm>
              <a:off x="4013833" y="2081176"/>
              <a:ext cx="0" cy="32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BE8E8BEC-6B52-4E26-AE12-A9F7EA655418}"/>
                </a:ext>
              </a:extLst>
            </p:cNvPr>
            <p:cNvCxnSpPr/>
            <p:nvPr/>
          </p:nvCxnSpPr>
          <p:spPr>
            <a:xfrm>
              <a:off x="7291926" y="2138857"/>
              <a:ext cx="0" cy="32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3CE05AAE-C295-4266-AF47-F6F30FCAA3E7}"/>
                </a:ext>
              </a:extLst>
            </p:cNvPr>
            <p:cNvCxnSpPr/>
            <p:nvPr/>
          </p:nvCxnSpPr>
          <p:spPr>
            <a:xfrm>
              <a:off x="3820057" y="2245519"/>
              <a:ext cx="3646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58">
              <a:extLst>
                <a:ext uri="{FF2B5EF4-FFF2-40B4-BE49-F238E27FC236}">
                  <a16:creationId xmlns:a16="http://schemas.microsoft.com/office/drawing/2014/main" id="{D1399A2B-1098-42CD-83D2-6C385397C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953" y="1765462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 err="1">
                  <a:latin typeface="Times New Roman" pitchFamily="18" charset="0"/>
                </a:rPr>
                <a:t>A</a:t>
              </a:r>
              <a:r>
                <a:rPr lang="pt-BR" altLang="pt-BR" sz="2400" baseline="-25000" dirty="0" err="1">
                  <a:latin typeface="Times New Roman" pitchFamily="18" charset="0"/>
                </a:rPr>
                <a:t>p</a:t>
              </a:r>
              <a:endParaRPr lang="pt-BR" altLang="pt-BR" sz="2400" baseline="-250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33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Oval 80"/>
          <p:cNvSpPr>
            <a:spLocks noChangeArrowheads="1"/>
          </p:cNvSpPr>
          <p:nvPr/>
        </p:nvSpPr>
        <p:spPr bwMode="auto">
          <a:xfrm>
            <a:off x="802481" y="24550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49" name="Line 81"/>
          <p:cNvSpPr>
            <a:spLocks noChangeShapeType="1"/>
          </p:cNvSpPr>
          <p:nvPr/>
        </p:nvSpPr>
        <p:spPr bwMode="auto">
          <a:xfrm flipH="1">
            <a:off x="897731" y="2569369"/>
            <a:ext cx="19050" cy="10871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916781" y="2550319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1" name="Line 85"/>
          <p:cNvSpPr>
            <a:spLocks noChangeShapeType="1"/>
          </p:cNvSpPr>
          <p:nvPr/>
        </p:nvSpPr>
        <p:spPr bwMode="auto">
          <a:xfrm flipH="1">
            <a:off x="878681" y="2836069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1050131" y="2245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sh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1165408" y="3323519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V</a:t>
            </a:r>
            <a:r>
              <a:rPr lang="pt-BR" altLang="pt-BR" sz="2400" baseline="-25000">
                <a:latin typeface="Times New Roman" pitchFamily="18" charset="0"/>
              </a:rPr>
              <a:t>sv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878681" y="26074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  <a:sym typeface="Symbol" pitchFamily="18" charset="2"/>
              </a:rPr>
              <a:t></a:t>
            </a: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A8B00C4C-1D37-43F9-80FA-B39F06A3A6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1800" y="395287"/>
            <a:ext cx="7235825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/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1EC93C6D-1CDF-4A8C-A79E-C99E92A6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69" y="3803928"/>
                <a:ext cx="1149349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F33207FB-459B-4F2B-BAAD-67C3C8BE4C2C}"/>
                  </a:ext>
                </a:extLst>
              </p:cNvPr>
              <p:cNvSpPr txBox="1"/>
              <p:nvPr/>
            </p:nvSpPr>
            <p:spPr bwMode="auto">
              <a:xfrm>
                <a:off x="280858" y="4925219"/>
                <a:ext cx="31242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F33207FB-459B-4F2B-BAAD-67C3C8BE4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858" y="4925219"/>
                <a:ext cx="31242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4E623C7F-2B4E-45A7-8D7E-4511A98AA39D}"/>
              </a:ext>
            </a:extLst>
          </p:cNvPr>
          <p:cNvSpPr/>
          <p:nvPr/>
        </p:nvSpPr>
        <p:spPr>
          <a:xfrm>
            <a:off x="3592126" y="5157059"/>
            <a:ext cx="979874" cy="3269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6">
                <a:extLst>
                  <a:ext uri="{FF2B5EF4-FFF2-40B4-BE49-F238E27FC236}">
                    <a16:creationId xmlns:a16="http://schemas.microsoft.com/office/drawing/2014/main" id="{67A0C45F-B347-47F9-92C5-A25A0F97C71A}"/>
                  </a:ext>
                </a:extLst>
              </p:cNvPr>
              <p:cNvSpPr txBox="1"/>
              <p:nvPr/>
            </p:nvSpPr>
            <p:spPr bwMode="auto">
              <a:xfrm>
                <a:off x="4830750" y="4882241"/>
                <a:ext cx="44196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2" name="Object 46">
                <a:extLst>
                  <a:ext uri="{FF2B5EF4-FFF2-40B4-BE49-F238E27FC236}">
                    <a16:creationId xmlns:a16="http://schemas.microsoft.com/office/drawing/2014/main" id="{67A0C45F-B347-47F9-92C5-A25A0F97C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0750" y="4882241"/>
                <a:ext cx="4419600" cy="952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7ADEB9A6-814F-42DD-92F6-5DFC60AFB03E}"/>
              </a:ext>
            </a:extLst>
          </p:cNvPr>
          <p:cNvSpPr txBox="1"/>
          <p:nvPr/>
        </p:nvSpPr>
        <p:spPr>
          <a:xfrm>
            <a:off x="2186666" y="5876610"/>
            <a:ext cx="435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Equação de dimensionamento !!! 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29217F3-DFE5-41BB-AF02-B95C8C96AB6A}"/>
              </a:ext>
            </a:extLst>
          </p:cNvPr>
          <p:cNvCxnSpPr>
            <a:stCxn id="44" idx="3"/>
            <a:endCxn id="42" idx="2"/>
          </p:cNvCxnSpPr>
          <p:nvPr/>
        </p:nvCxnSpPr>
        <p:spPr>
          <a:xfrm flipV="1">
            <a:off x="6541818" y="5834741"/>
            <a:ext cx="498732" cy="2727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B72EB8E8-44AC-48BE-BA66-537D35E17EB6}"/>
              </a:ext>
            </a:extLst>
          </p:cNvPr>
          <p:cNvGrpSpPr/>
          <p:nvPr/>
        </p:nvGrpSpPr>
        <p:grpSpPr>
          <a:xfrm>
            <a:off x="2195736" y="1765462"/>
            <a:ext cx="5549044" cy="3047183"/>
            <a:chOff x="2379007" y="1765462"/>
            <a:chExt cx="5549044" cy="3047183"/>
          </a:xfrm>
        </p:grpSpPr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AEBFDAC7-D0BF-4E73-BBD0-08BA389C8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9357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83EBC837-8AF9-4402-AEFC-19BC35439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9926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9EE176C0-EF33-4CC5-9E3D-53D1AAB90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0582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E876476-A742-4D8B-9474-A0E18DC79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1195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3ED0D49A-6D8A-4556-AD33-47E4ADC7F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1764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B343DC15-8852-445A-A9DD-BF4764BDF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357" y="4659990"/>
              <a:ext cx="3302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4E819D-30D9-46A6-9D33-E36CD8B83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670" y="3492216"/>
              <a:ext cx="120088" cy="1297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45730CEB-ECA5-4B1C-AF67-FB285BC94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714" y="3557092"/>
              <a:ext cx="0" cy="3892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71E86A75-3DBF-4E59-BE26-6AED5528B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0714" y="3102958"/>
              <a:ext cx="240175" cy="454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392404FB-4C57-45E8-8106-8766D203D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212" y="3469878"/>
              <a:ext cx="381528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 err="1">
                  <a:latin typeface="Times New Roman" pitchFamily="18" charset="0"/>
                </a:rPr>
                <a:t>V</a:t>
              </a:r>
              <a:r>
                <a:rPr lang="pt-BR" altLang="pt-BR" sz="2400" baseline="-25000" dirty="0" err="1">
                  <a:latin typeface="Times New Roman" pitchFamily="18" charset="0"/>
                </a:rPr>
                <a:t>s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  <p:sp>
          <p:nvSpPr>
            <p:cNvPr id="59" name="Text Box 58">
              <a:extLst>
                <a:ext uri="{FF2B5EF4-FFF2-40B4-BE49-F238E27FC236}">
                  <a16:creationId xmlns:a16="http://schemas.microsoft.com/office/drawing/2014/main" id="{8A0EF299-5E90-47EA-86E0-10C8D1D0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757" y="2713700"/>
              <a:ext cx="399041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>
                  <a:latin typeface="Times New Roman" pitchFamily="18" charset="0"/>
                </a:rPr>
                <a:t>V</a:t>
              </a:r>
              <a:r>
                <a:rPr lang="pt-BR" altLang="pt-BR" sz="2400" baseline="-25000" dirty="0">
                  <a:latin typeface="Times New Roman" pitchFamily="18" charset="0"/>
                </a:rPr>
                <a:t>0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774EA222-9DB9-4202-B181-0CEC80599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1501" y="3686845"/>
              <a:ext cx="840613" cy="5190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" name="Text Box 60">
              <a:extLst>
                <a:ext uri="{FF2B5EF4-FFF2-40B4-BE49-F238E27FC236}">
                  <a16:creationId xmlns:a16="http://schemas.microsoft.com/office/drawing/2014/main" id="{B76FF9B4-1B86-46F0-8ED1-9D5289502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1742" y="3573312"/>
              <a:ext cx="318983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660E69A3-791D-4F5D-BAFE-4232F0BF4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1764" y="4659990"/>
              <a:ext cx="54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Text Box 64">
              <a:extLst>
                <a:ext uri="{FF2B5EF4-FFF2-40B4-BE49-F238E27FC236}">
                  <a16:creationId xmlns:a16="http://schemas.microsoft.com/office/drawing/2014/main" id="{161554AE-FFED-47C4-84DE-E0B31071B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851" y="4303170"/>
              <a:ext cx="270197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  <a:sym typeface="Symbol" pitchFamily="18" charset="2"/>
                </a:rPr>
                <a:t>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64" name="Line 65">
              <a:extLst>
                <a:ext uri="{FF2B5EF4-FFF2-40B4-BE49-F238E27FC236}">
                  <a16:creationId xmlns:a16="http://schemas.microsoft.com/office/drawing/2014/main" id="{CAB1D29D-3E23-4763-A961-111609980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751" y="2389319"/>
              <a:ext cx="420306" cy="259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Line 66">
              <a:extLst>
                <a:ext uri="{FF2B5EF4-FFF2-40B4-BE49-F238E27FC236}">
                  <a16:creationId xmlns:a16="http://schemas.microsoft.com/office/drawing/2014/main" id="{CEEB0440-C79E-48B0-93CD-A97BF888F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9007" y="4335608"/>
              <a:ext cx="420306" cy="259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Line 67">
              <a:extLst>
                <a:ext uri="{FF2B5EF4-FFF2-40B4-BE49-F238E27FC236}">
                  <a16:creationId xmlns:a16="http://schemas.microsoft.com/office/drawing/2014/main" id="{B728F3D9-F662-4DB2-BE6E-8FD4C3481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9095" y="2454195"/>
              <a:ext cx="1140831" cy="2076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Text Box 68">
              <a:extLst>
                <a:ext uri="{FF2B5EF4-FFF2-40B4-BE49-F238E27FC236}">
                  <a16:creationId xmlns:a16="http://schemas.microsoft.com/office/drawing/2014/main" id="{C97E5C60-443D-4891-974A-AB66B94D9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9313" y="3167835"/>
              <a:ext cx="211404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ABC3F7D4-20F8-47BD-93D9-94EA288C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228" y="3621969"/>
              <a:ext cx="120088" cy="1297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9" name="Line 70">
              <a:extLst>
                <a:ext uri="{FF2B5EF4-FFF2-40B4-BE49-F238E27FC236}">
                  <a16:creationId xmlns:a16="http://schemas.microsoft.com/office/drawing/2014/main" id="{723C3BBB-0BCA-4349-A19D-DFC143F76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0582" y="2713700"/>
              <a:ext cx="1921400" cy="1946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" name="Line 73">
              <a:extLst>
                <a:ext uri="{FF2B5EF4-FFF2-40B4-BE49-F238E27FC236}">
                  <a16:creationId xmlns:a16="http://schemas.microsoft.com/office/drawing/2014/main" id="{3507D918-72DA-4FCA-8664-DC58B23C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7650" y="4659990"/>
              <a:ext cx="42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" name="Line 74">
              <a:extLst>
                <a:ext uri="{FF2B5EF4-FFF2-40B4-BE49-F238E27FC236}">
                  <a16:creationId xmlns:a16="http://schemas.microsoft.com/office/drawing/2014/main" id="{42CFA28B-C7DE-4C0A-BCDC-DD130C90F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2661" y="2713700"/>
              <a:ext cx="42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" name="Line 75">
              <a:extLst>
                <a:ext uri="{FF2B5EF4-FFF2-40B4-BE49-F238E27FC236}">
                  <a16:creationId xmlns:a16="http://schemas.microsoft.com/office/drawing/2014/main" id="{FCB75756-3C32-46B4-8413-A2AA45672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2066" y="2347345"/>
              <a:ext cx="0" cy="246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3" name="Text Box 76">
              <a:extLst>
                <a:ext uri="{FF2B5EF4-FFF2-40B4-BE49-F238E27FC236}">
                  <a16:creationId xmlns:a16="http://schemas.microsoft.com/office/drawing/2014/main" id="{32A79C46-0173-4C07-82AE-DFDB0BAE5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2858" y="3427340"/>
              <a:ext cx="265193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h</a:t>
              </a:r>
            </a:p>
          </p:txBody>
        </p: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542C8E40-0867-428D-9800-33884E8B4AAF}"/>
                </a:ext>
              </a:extLst>
            </p:cNvPr>
            <p:cNvCxnSpPr/>
            <p:nvPr/>
          </p:nvCxnSpPr>
          <p:spPr>
            <a:xfrm>
              <a:off x="4013833" y="2081176"/>
              <a:ext cx="0" cy="32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AAD36ACC-024D-478B-8EA2-FF521C508D06}"/>
                </a:ext>
              </a:extLst>
            </p:cNvPr>
            <p:cNvCxnSpPr/>
            <p:nvPr/>
          </p:nvCxnSpPr>
          <p:spPr>
            <a:xfrm>
              <a:off x="7291926" y="2138857"/>
              <a:ext cx="0" cy="32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F4A71216-3C2C-49A5-AF71-F57586339DFC}"/>
                </a:ext>
              </a:extLst>
            </p:cNvPr>
            <p:cNvCxnSpPr/>
            <p:nvPr/>
          </p:nvCxnSpPr>
          <p:spPr>
            <a:xfrm>
              <a:off x="3820057" y="2245519"/>
              <a:ext cx="3646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58">
              <a:extLst>
                <a:ext uri="{FF2B5EF4-FFF2-40B4-BE49-F238E27FC236}">
                  <a16:creationId xmlns:a16="http://schemas.microsoft.com/office/drawing/2014/main" id="{E050EAD5-1D46-4565-AC31-F626198EF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953" y="1765462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 err="1">
                  <a:latin typeface="Times New Roman" pitchFamily="18" charset="0"/>
                </a:rPr>
                <a:t>A</a:t>
              </a:r>
              <a:r>
                <a:rPr lang="pt-BR" altLang="pt-BR" sz="2400" baseline="-25000" dirty="0" err="1">
                  <a:latin typeface="Times New Roman" pitchFamily="18" charset="0"/>
                </a:rPr>
                <a:t>p</a:t>
              </a:r>
              <a:endParaRPr lang="pt-BR" altLang="pt-BR" sz="2400" baseline="-250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640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7247384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00"/>
            <a:ext cx="6600927" cy="42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2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7283896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01528"/>
            <a:ext cx="3218706" cy="42916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8394"/>
            <a:ext cx="3600400" cy="23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7247186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2481090"/>
            <a:ext cx="3293661" cy="32936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3" y="2100958"/>
            <a:ext cx="4840602" cy="29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94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713988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13555"/>
            <a:ext cx="4608511" cy="25540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61926"/>
            <a:ext cx="4104456" cy="25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0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713988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8086"/>
            <a:ext cx="6534150" cy="40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5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4092"/>
            <a:ext cx="4224109" cy="40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2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011272"/>
            <a:ext cx="7724186" cy="409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08092"/>
            <a:ext cx="7139880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</p:spTree>
    <p:extLst>
      <p:ext uri="{BB962C8B-B14F-4D97-AF65-F5344CB8AC3E}">
        <p14:creationId xmlns:p14="http://schemas.microsoft.com/office/powerpoint/2010/main" val="2322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ETA ALTO TIETE - DECANTADOR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752111" cy="31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ETA FOTO AÉR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808312" cy="37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916832"/>
            <a:ext cx="7029256" cy="400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7B6D03C-5BB8-4A9C-A9F5-5B1E716636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08092"/>
            <a:ext cx="7139880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262" y="1988840"/>
            <a:ext cx="6699236" cy="399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D253F2E-0118-440B-B400-8EFD5E8E32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08092"/>
            <a:ext cx="7139880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</p:spTree>
    <p:extLst>
      <p:ext uri="{BB962C8B-B14F-4D97-AF65-F5344CB8AC3E}">
        <p14:creationId xmlns:p14="http://schemas.microsoft.com/office/powerpoint/2010/main" val="2142150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264696" cy="405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F47C242-59CF-4833-9B9B-CC424E930E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0733" y="357117"/>
            <a:ext cx="7139880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</p:spTree>
    <p:extLst>
      <p:ext uri="{BB962C8B-B14F-4D97-AF65-F5344CB8AC3E}">
        <p14:creationId xmlns:p14="http://schemas.microsoft.com/office/powerpoint/2010/main" val="1345985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66" y="2276872"/>
            <a:ext cx="86487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779138D-E948-460D-85C2-22099DB051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08092"/>
            <a:ext cx="7139880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DE ALTA TAXA</a:t>
            </a:r>
          </a:p>
        </p:txBody>
      </p:sp>
    </p:spTree>
    <p:extLst>
      <p:ext uri="{BB962C8B-B14F-4D97-AF65-F5344CB8AC3E}">
        <p14:creationId xmlns:p14="http://schemas.microsoft.com/office/powerpoint/2010/main" val="4263041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60885" y="332656"/>
            <a:ext cx="7211888" cy="1260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DECANTADORES DE ALTA TAXA</a:t>
            </a:r>
            <a:br>
              <a:rPr lang="pt-BR" sz="4000" dirty="0"/>
            </a:br>
            <a:r>
              <a:rPr lang="pt-BR" sz="4000" dirty="0"/>
              <a:t>TIPO II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6F97F7-CAA5-4DED-8FF5-75382FB6B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16832"/>
            <a:ext cx="6312859" cy="41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451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06213"/>
            <a:ext cx="7391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DECANTADORES DE ALTA TAXA</a:t>
            </a:r>
            <a:br>
              <a:rPr lang="pt-BR" sz="4000" dirty="0"/>
            </a:br>
            <a:r>
              <a:rPr lang="pt-BR" sz="4000" dirty="0"/>
              <a:t>TIPO II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05A4CB0-EF96-432C-911E-34BB3E00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34094"/>
            <a:ext cx="7643192" cy="38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79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7859216" cy="351439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Decantadores de alta taxa (ETA Louveira)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Decantadores de alta taxa (ETA </a:t>
            </a:r>
            <a:r>
              <a:rPr lang="pt-BR" sz="3200" dirty="0" err="1"/>
              <a:t>Castanheral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Decantadores de alta taxa (ETA 3 - </a:t>
            </a:r>
            <a:r>
              <a:rPr lang="pt-BR" sz="3200" dirty="0" err="1"/>
              <a:t>Sanasa</a:t>
            </a:r>
            <a:r>
              <a:rPr lang="pt-BR" sz="3200" dirty="0"/>
              <a:t>)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7067872" cy="145075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DE ALTA TAXA </a:t>
            </a:r>
          </a:p>
        </p:txBody>
      </p:sp>
    </p:spTree>
    <p:extLst>
      <p:ext uri="{BB962C8B-B14F-4D97-AF65-F5344CB8AC3E}">
        <p14:creationId xmlns:p14="http://schemas.microsoft.com/office/powerpoint/2010/main" val="16152834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57163"/>
            <a:ext cx="6629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CONVENCIONAL X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Object 43"/>
              <p:cNvSpPr txBox="1"/>
              <p:nvPr/>
            </p:nvSpPr>
            <p:spPr bwMode="auto">
              <a:xfrm>
                <a:off x="539552" y="3584574"/>
                <a:ext cx="44196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410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584574"/>
                <a:ext cx="4419600" cy="95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Object 45"/>
              <p:cNvSpPr txBox="1"/>
              <p:nvPr/>
            </p:nvSpPr>
            <p:spPr bwMode="auto">
              <a:xfrm>
                <a:off x="1777244" y="2339975"/>
                <a:ext cx="1944216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411" name="Object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244" y="2339975"/>
                <a:ext cx="1944216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6" name="AutoShape 46"/>
          <p:cNvSpPr>
            <a:spLocks/>
          </p:cNvSpPr>
          <p:nvPr/>
        </p:nvSpPr>
        <p:spPr bwMode="auto">
          <a:xfrm>
            <a:off x="4419600" y="1979613"/>
            <a:ext cx="3962400" cy="482600"/>
          </a:xfrm>
          <a:prstGeom prst="borderCallout2">
            <a:avLst>
              <a:gd name="adj1" fmla="val 23685"/>
              <a:gd name="adj2" fmla="val -1921"/>
              <a:gd name="adj3" fmla="val 23685"/>
              <a:gd name="adj4" fmla="val -5931"/>
              <a:gd name="adj5" fmla="val 159604"/>
              <a:gd name="adj6" fmla="val -24626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>
                <a:solidFill>
                  <a:schemeClr val="accent2"/>
                </a:solidFill>
                <a:latin typeface="Times New Roman" pitchFamily="18" charset="0"/>
              </a:rPr>
              <a:t>Decantador convencional</a:t>
            </a:r>
          </a:p>
        </p:txBody>
      </p:sp>
      <p:sp>
        <p:nvSpPr>
          <p:cNvPr id="17417" name="AutoShape 48"/>
          <p:cNvSpPr>
            <a:spLocks/>
          </p:cNvSpPr>
          <p:nvPr/>
        </p:nvSpPr>
        <p:spPr bwMode="auto">
          <a:xfrm>
            <a:off x="5632648" y="3429000"/>
            <a:ext cx="2971800" cy="482600"/>
          </a:xfrm>
          <a:prstGeom prst="borderCallout2">
            <a:avLst>
              <a:gd name="adj1" fmla="val 23685"/>
              <a:gd name="adj2" fmla="val -2565"/>
              <a:gd name="adj3" fmla="val 23685"/>
              <a:gd name="adj4" fmla="val -7477"/>
              <a:gd name="adj5" fmla="val 113220"/>
              <a:gd name="adj6" fmla="val -2979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>
                <a:solidFill>
                  <a:schemeClr val="accent2"/>
                </a:solidFill>
                <a:latin typeface="Times New Roman" pitchFamily="18" charset="0"/>
              </a:rPr>
              <a:t>Decantador laminar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Object 49"/>
              <p:cNvSpPr txBox="1"/>
              <p:nvPr/>
            </p:nvSpPr>
            <p:spPr bwMode="auto">
              <a:xfrm>
                <a:off x="613296" y="4849812"/>
                <a:ext cx="39370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412" name="Object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296" y="4849812"/>
                <a:ext cx="3937000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8" name="Text Box 51"/>
          <p:cNvSpPr txBox="1">
            <a:spLocks noChangeArrowheads="1"/>
          </p:cNvSpPr>
          <p:nvPr/>
        </p:nvSpPr>
        <p:spPr bwMode="auto">
          <a:xfrm>
            <a:off x="5220072" y="4653136"/>
            <a:ext cx="364331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S</a:t>
            </a:r>
            <a:r>
              <a:rPr lang="pt-BR" altLang="pt-BR" sz="2400" baseline="-25000">
                <a:latin typeface="Times New Roman" pitchFamily="18" charset="0"/>
              </a:rPr>
              <a:t>c</a:t>
            </a:r>
            <a:r>
              <a:rPr lang="pt-BR" altLang="pt-BR" sz="2400">
                <a:latin typeface="Times New Roman" pitchFamily="18" charset="0"/>
              </a:rPr>
              <a:t>=1 (Placas planas)</a:t>
            </a:r>
          </a:p>
          <a:p>
            <a:pPr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S</a:t>
            </a:r>
            <a:r>
              <a:rPr lang="pt-BR" altLang="pt-BR" sz="2400" baseline="-25000">
                <a:latin typeface="Times New Roman" pitchFamily="18" charset="0"/>
              </a:rPr>
              <a:t>c</a:t>
            </a:r>
            <a:r>
              <a:rPr lang="pt-BR" altLang="pt-BR" sz="2400">
                <a:latin typeface="Times New Roman" pitchFamily="18" charset="0"/>
              </a:rPr>
              <a:t>=4/3 (Tubos circulares)</a:t>
            </a:r>
          </a:p>
          <a:p>
            <a:pPr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S</a:t>
            </a:r>
            <a:r>
              <a:rPr lang="pt-BR" altLang="pt-BR" sz="2400" baseline="-25000">
                <a:latin typeface="Times New Roman" pitchFamily="18" charset="0"/>
              </a:rPr>
              <a:t>c</a:t>
            </a:r>
            <a:r>
              <a:rPr lang="pt-BR" altLang="pt-BR" sz="2400">
                <a:latin typeface="Times New Roman" pitchFamily="18" charset="0"/>
              </a:rPr>
              <a:t>=11/8 (Tubos quadrados)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3728" y="169818"/>
            <a:ext cx="6052957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dirty="0"/>
              <a:t>CONVENCIONAL X ALTA TAXA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Object 49"/>
              <p:cNvSpPr txBox="1"/>
              <p:nvPr/>
            </p:nvSpPr>
            <p:spPr bwMode="auto">
              <a:xfrm>
                <a:off x="1043608" y="2249896"/>
                <a:ext cx="39370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412" name="Object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249896"/>
                <a:ext cx="39370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Object 50"/>
              <p:cNvSpPr txBox="1"/>
              <p:nvPr/>
            </p:nvSpPr>
            <p:spPr bwMode="auto">
              <a:xfrm>
                <a:off x="2578100" y="4797152"/>
                <a:ext cx="3987800" cy="923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413" name="Object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8100" y="4797152"/>
                <a:ext cx="3987800" cy="923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8" name="Text Box 51"/>
          <p:cNvSpPr txBox="1">
            <a:spLocks noChangeArrowheads="1"/>
          </p:cNvSpPr>
          <p:nvPr/>
        </p:nvSpPr>
        <p:spPr bwMode="auto">
          <a:xfrm>
            <a:off x="5364088" y="2996952"/>
            <a:ext cx="364331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S</a:t>
            </a:r>
            <a:r>
              <a:rPr lang="pt-BR" altLang="pt-BR" sz="2400" baseline="-25000">
                <a:latin typeface="Times New Roman" pitchFamily="18" charset="0"/>
              </a:rPr>
              <a:t>c</a:t>
            </a:r>
            <a:r>
              <a:rPr lang="pt-BR" altLang="pt-BR" sz="2400">
                <a:latin typeface="Times New Roman" pitchFamily="18" charset="0"/>
              </a:rPr>
              <a:t>=1 (Placas planas)</a:t>
            </a:r>
          </a:p>
          <a:p>
            <a:pPr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S</a:t>
            </a:r>
            <a:r>
              <a:rPr lang="pt-BR" altLang="pt-BR" sz="2400" baseline="-25000">
                <a:latin typeface="Times New Roman" pitchFamily="18" charset="0"/>
              </a:rPr>
              <a:t>c</a:t>
            </a:r>
            <a:r>
              <a:rPr lang="pt-BR" altLang="pt-BR" sz="2400">
                <a:latin typeface="Times New Roman" pitchFamily="18" charset="0"/>
              </a:rPr>
              <a:t>=4/3 (Tubos circulares)</a:t>
            </a:r>
          </a:p>
          <a:p>
            <a:pPr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S</a:t>
            </a:r>
            <a:r>
              <a:rPr lang="pt-BR" altLang="pt-BR" sz="2400" baseline="-25000">
                <a:latin typeface="Times New Roman" pitchFamily="18" charset="0"/>
              </a:rPr>
              <a:t>c</a:t>
            </a:r>
            <a:r>
              <a:rPr lang="pt-BR" altLang="pt-BR" sz="2400">
                <a:latin typeface="Times New Roman" pitchFamily="18" charset="0"/>
              </a:rPr>
              <a:t>=11/8 (Tubos quadrados)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F69FF308-82B1-47C2-8671-005255B38C88}"/>
              </a:ext>
            </a:extLst>
          </p:cNvPr>
          <p:cNvSpPr/>
          <p:nvPr/>
        </p:nvSpPr>
        <p:spPr>
          <a:xfrm>
            <a:off x="3491880" y="3394627"/>
            <a:ext cx="288032" cy="1133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8884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99817"/>
              </p:ext>
            </p:extLst>
          </p:nvPr>
        </p:nvGraphicFramePr>
        <p:xfrm>
          <a:off x="446088" y="1563688"/>
          <a:ext cx="8180387" cy="486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6" name="Picture 11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7704" y="150565"/>
            <a:ext cx="6923856" cy="12625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000" dirty="0"/>
              <a:t>CONVENCIONAL X ALTA TAXA</a:t>
            </a:r>
            <a:br>
              <a:rPr lang="pt-BR" sz="4000" dirty="0"/>
            </a:br>
            <a:r>
              <a:rPr lang="pt-BR" sz="4000" dirty="0"/>
              <a:t>ÂNGULO DAS PLACAS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Object 8"/>
              <p:cNvSpPr txBox="1"/>
              <p:nvPr/>
            </p:nvSpPr>
            <p:spPr bwMode="auto">
              <a:xfrm>
                <a:off x="2771775" y="3990975"/>
                <a:ext cx="3987800" cy="925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843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75" y="3990975"/>
                <a:ext cx="3987800" cy="925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552" y="2276872"/>
            <a:ext cx="7907338" cy="17280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Definição: Processo de separação sólido-líquido que tem como força propulsora a ação da gravidade.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042A97-1103-4960-BB14-3A1ACCF569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09E612-A485-4076-BB63-19B44B23B2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237" y="3880660"/>
            <a:ext cx="3693715" cy="245386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88450"/>
              </p:ext>
            </p:extLst>
          </p:nvPr>
        </p:nvGraphicFramePr>
        <p:xfrm>
          <a:off x="517525" y="1585913"/>
          <a:ext cx="82518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60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428625"/>
            <a:ext cx="7211888" cy="9128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CONVENCIONAL X ALTA TAXA</a:t>
            </a:r>
            <a:br>
              <a:rPr lang="pt-BR" sz="4000" dirty="0"/>
            </a:br>
            <a:r>
              <a:rPr lang="pt-BR" sz="4000" dirty="0"/>
              <a:t>GRANDEZA L (l/w)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Object 5"/>
              <p:cNvSpPr txBox="1"/>
              <p:nvPr/>
            </p:nvSpPr>
            <p:spPr bwMode="auto">
              <a:xfrm>
                <a:off x="3228975" y="3109913"/>
                <a:ext cx="3987800" cy="925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945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8975" y="3109913"/>
                <a:ext cx="3987800" cy="925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913"/>
            <a:ext cx="7355904" cy="15176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DECANTADORES DE ALTA TAXA</a:t>
            </a:r>
            <a:br>
              <a:rPr lang="pt-BR" dirty="0"/>
            </a:br>
            <a:r>
              <a:rPr lang="pt-BR" dirty="0"/>
              <a:t>PARÂMETROS DE PROJETO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59916" y="2453494"/>
            <a:ext cx="8424167" cy="342377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3600" dirty="0"/>
              <a:t>Velocidade de sedimentação: 20 m/dia a 60 m/dia.</a:t>
            </a:r>
          </a:p>
          <a:p>
            <a:r>
              <a:rPr lang="pt-BR" sz="3600" dirty="0"/>
              <a:t>(Função das características do floco, definidas pelas etapas de coagulação e floculação)</a:t>
            </a:r>
          </a:p>
          <a:p>
            <a:r>
              <a:rPr lang="pt-BR" sz="3600" dirty="0"/>
              <a:t>Ângulo das placas com a horizontal: 60</a:t>
            </a:r>
            <a:r>
              <a:rPr lang="pt-BR" sz="3600" baseline="30000" dirty="0"/>
              <a:t>o</a:t>
            </a:r>
            <a:r>
              <a:rPr lang="pt-BR" sz="3600" dirty="0"/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49230" y="116632"/>
            <a:ext cx="6996113" cy="15176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DECANTADORES DE ALTA TAXA</a:t>
            </a:r>
            <a:br>
              <a:rPr lang="pt-BR" dirty="0"/>
            </a:br>
            <a:r>
              <a:rPr lang="pt-BR" dirty="0"/>
              <a:t>PARÂMETROS DE PROJETO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95288" y="2420938"/>
            <a:ext cx="8353425" cy="3409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3600" dirty="0"/>
              <a:t>Comprimento mínimo da placa: 1,2 metros</a:t>
            </a:r>
          </a:p>
          <a:p>
            <a:r>
              <a:rPr lang="pt-BR" sz="3600" dirty="0"/>
              <a:t>Velocidade de escoamento entre as placas: 15 cm/</a:t>
            </a:r>
            <a:r>
              <a:rPr lang="pt-BR" sz="3600" dirty="0" err="1"/>
              <a:t>min</a:t>
            </a:r>
            <a:r>
              <a:rPr lang="pt-BR" sz="3600" dirty="0"/>
              <a:t> a 20 cm/</a:t>
            </a:r>
            <a:r>
              <a:rPr lang="pt-BR" sz="3600" dirty="0" err="1"/>
              <a:t>min</a:t>
            </a:r>
            <a:endParaRPr lang="pt-BR" sz="3600" dirty="0"/>
          </a:p>
          <a:p>
            <a:r>
              <a:rPr lang="pt-BR" sz="3600" dirty="0"/>
              <a:t>Espessura entre as placas: 4 cm a 8 cm</a:t>
            </a:r>
          </a:p>
          <a:p>
            <a:endParaRPr lang="pt-BR" sz="36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139880" cy="137390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DECANTADORES DE ALTA TAXA </a:t>
            </a:r>
            <a:br>
              <a:rPr lang="pt-BR" dirty="0"/>
            </a:br>
            <a:r>
              <a:rPr lang="pt-BR" dirty="0"/>
              <a:t>PARÂMETROS DE PROJETO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23528" y="2565400"/>
            <a:ext cx="8353425" cy="30241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Altura do </a:t>
            </a:r>
            <a:r>
              <a:rPr lang="pt-BR" dirty="0" err="1"/>
              <a:t>decantador</a:t>
            </a:r>
            <a:r>
              <a:rPr lang="pt-BR" dirty="0"/>
              <a:t>: 4,0 metros a 6,0 metros.</a:t>
            </a:r>
          </a:p>
          <a:p>
            <a:r>
              <a:rPr lang="pt-BR" dirty="0"/>
              <a:t>Relação Comprimento/Largura: 1 a 3</a:t>
            </a:r>
            <a:endParaRPr lang="pt-BR" dirty="0">
              <a:sym typeface="Symbol" pitchFamily="18" charset="2"/>
            </a:endParaRPr>
          </a:p>
          <a:p>
            <a:r>
              <a:rPr lang="pt-BR" dirty="0">
                <a:sym typeface="Symbol" pitchFamily="18" charset="2"/>
              </a:rPr>
              <a:t>Taxa de escoamento linear (vertedor)  3,0 L/m/s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2564904"/>
            <a:ext cx="8540750" cy="27359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Vazão: 1,0 m</a:t>
            </a:r>
            <a:r>
              <a:rPr lang="pt-BR" sz="3600" baseline="30000" dirty="0"/>
              <a:t>3</a:t>
            </a:r>
            <a:r>
              <a:rPr lang="pt-BR" sz="3600" dirty="0"/>
              <a:t>/s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Velocidade de sedimentação dos flocos: 40 m/dia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Número de unidades de sedimentação: 04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Profundidade da lâmina líquida=4,5 m</a:t>
            </a:r>
          </a:p>
        </p:txBody>
      </p:sp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91400" cy="111347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000" dirty="0"/>
              <a:t>DIMENSIONAMENTO DE</a:t>
            </a:r>
            <a:br>
              <a:rPr lang="pt-BR" sz="4000" dirty="0"/>
            </a:br>
            <a:r>
              <a:rPr lang="pt-BR" sz="4000" dirty="0"/>
              <a:t>DECANTADORES CONVENCIONAIS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" descr="Decantador - ETA Guara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6012063" cy="40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08847"/>
            <a:ext cx="7212013" cy="1366838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ETA GUARAU - DECANTADOR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43825"/>
            <a:ext cx="6336704" cy="42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651" y="2324066"/>
            <a:ext cx="3744218" cy="649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200" dirty="0">
                <a:sym typeface="Symbol" pitchFamily="18" charset="2"/>
              </a:rPr>
              <a:t>Cálculo da área </a:t>
            </a:r>
            <a:r>
              <a:rPr lang="pt-BR" sz="3200" dirty="0"/>
              <a:t> </a:t>
            </a:r>
          </a:p>
        </p:txBody>
      </p:sp>
      <p:pic>
        <p:nvPicPr>
          <p:cNvPr id="2048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Object 12"/>
              <p:cNvSpPr txBox="1"/>
              <p:nvPr/>
            </p:nvSpPr>
            <p:spPr bwMode="auto">
              <a:xfrm>
                <a:off x="3655219" y="2960490"/>
                <a:ext cx="1833562" cy="10445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48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5219" y="2960490"/>
                <a:ext cx="1833562" cy="1044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Object 14"/>
              <p:cNvSpPr txBox="1"/>
              <p:nvPr/>
            </p:nvSpPr>
            <p:spPr bwMode="auto">
              <a:xfrm>
                <a:off x="2411760" y="4438154"/>
                <a:ext cx="5130800" cy="1079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21.600 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=540 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483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4438154"/>
                <a:ext cx="5130800" cy="1079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>
            <a:extLst>
              <a:ext uri="{FF2B5EF4-FFF2-40B4-BE49-F238E27FC236}">
                <a16:creationId xmlns:a16="http://schemas.microsoft.com/office/drawing/2014/main" id="{51D8EDB9-BDD7-41A3-9BDB-0EAE77E21F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347913"/>
            <a:ext cx="8229600" cy="7810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Verificação do tempo de detenção hidráulico</a:t>
            </a:r>
            <a:r>
              <a:rPr lang="pt-BR" sz="3200" dirty="0"/>
              <a:t> </a:t>
            </a:r>
          </a:p>
        </p:txBody>
      </p:sp>
      <p:pic>
        <p:nvPicPr>
          <p:cNvPr id="21508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Object 13"/>
              <p:cNvSpPr txBox="1"/>
              <p:nvPr/>
            </p:nvSpPr>
            <p:spPr bwMode="auto">
              <a:xfrm>
                <a:off x="1077118" y="3766809"/>
                <a:ext cx="6989763" cy="1079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𝑑𝑒𝑐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540 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.4,5 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0,25 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.3.600 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=2,7 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h𝑜𝑟𝑎𝑠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1506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118" y="3766809"/>
                <a:ext cx="6989763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>
            <a:extLst>
              <a:ext uri="{FF2B5EF4-FFF2-40B4-BE49-F238E27FC236}">
                <a16:creationId xmlns:a16="http://schemas.microsoft.com/office/drawing/2014/main" id="{7EFB476F-58C7-47DD-8F24-8E951C1C9E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2013"/>
            <a:ext cx="8229600" cy="163512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Definição da geometria do </a:t>
            </a:r>
            <a:r>
              <a:rPr lang="pt-BR" sz="3200" dirty="0" err="1">
                <a:sym typeface="Symbol" pitchFamily="18" charset="2"/>
              </a:rPr>
              <a:t>decantador</a:t>
            </a:r>
            <a:endParaRPr lang="pt-BR" sz="3200" dirty="0">
              <a:sym typeface="Symbol" pitchFamily="18" charset="2"/>
            </a:endParaRPr>
          </a:p>
          <a:p>
            <a:pPr marL="0" indent="0">
              <a:buNone/>
            </a:pPr>
            <a:r>
              <a:rPr lang="pt-BR" sz="3200" dirty="0">
                <a:sym typeface="Symbol" pitchFamily="18" charset="2"/>
              </a:rPr>
              <a:t>Admitindo uma relação entre L/B igual a 3, tem-se que: </a:t>
            </a:r>
            <a:r>
              <a:rPr lang="pt-BR" sz="3200" dirty="0"/>
              <a:t> </a:t>
            </a:r>
          </a:p>
        </p:txBody>
      </p:sp>
      <p:pic>
        <p:nvPicPr>
          <p:cNvPr id="2253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Object 13"/>
              <p:cNvSpPr txBox="1"/>
              <p:nvPr/>
            </p:nvSpPr>
            <p:spPr bwMode="auto">
              <a:xfrm>
                <a:off x="509698" y="4166838"/>
                <a:ext cx="4246562" cy="6477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=540 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530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698" y="4166838"/>
                <a:ext cx="4246562" cy="647700"/>
              </a:xfrm>
              <a:prstGeom prst="rect">
                <a:avLst/>
              </a:prstGeom>
              <a:blipFill>
                <a:blip r:embed="rId3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Object 15"/>
              <p:cNvSpPr txBox="1"/>
              <p:nvPr/>
            </p:nvSpPr>
            <p:spPr bwMode="auto">
              <a:xfrm>
                <a:off x="5724128" y="4166838"/>
                <a:ext cx="2016224" cy="3968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=11,6 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531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4166838"/>
                <a:ext cx="2016224" cy="396875"/>
              </a:xfrm>
              <a:prstGeom prst="rect">
                <a:avLst/>
              </a:prstGeom>
              <a:blipFill>
                <a:blip r:embed="rId4"/>
                <a:stretch>
                  <a:fillRect l="-906" b="-1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3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Object 17"/>
              <p:cNvSpPr txBox="1"/>
              <p:nvPr/>
            </p:nvSpPr>
            <p:spPr bwMode="auto">
              <a:xfrm>
                <a:off x="971600" y="5053812"/>
                <a:ext cx="1928700" cy="9791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=14,0 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532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053812"/>
                <a:ext cx="1928700" cy="979125"/>
              </a:xfrm>
              <a:prstGeom prst="rect">
                <a:avLst/>
              </a:prstGeom>
              <a:blipFill>
                <a:blip r:embed="rId5"/>
                <a:stretch>
                  <a:fillRect l="-6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Object 19"/>
              <p:cNvSpPr txBox="1"/>
              <p:nvPr/>
            </p:nvSpPr>
            <p:spPr bwMode="auto">
              <a:xfrm>
                <a:off x="4060423" y="5255343"/>
                <a:ext cx="5083577" cy="576064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=14,0 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.42,0 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=588 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533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0423" y="5255343"/>
                <a:ext cx="5083577" cy="576064"/>
              </a:xfrm>
              <a:prstGeom prst="rect">
                <a:avLst/>
              </a:prstGeom>
              <a:blipFill>
                <a:blip r:embed="rId6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4">
            <a:extLst>
              <a:ext uri="{FF2B5EF4-FFF2-40B4-BE49-F238E27FC236}">
                <a16:creationId xmlns:a16="http://schemas.microsoft.com/office/drawing/2014/main" id="{5895972F-F018-4400-8810-D4D8B0C322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08C76C2A-3405-4D8D-AF47-19CFEA4B9199}"/>
              </a:ext>
            </a:extLst>
          </p:cNvPr>
          <p:cNvSpPr/>
          <p:nvPr/>
        </p:nvSpPr>
        <p:spPr>
          <a:xfrm>
            <a:off x="4654550" y="4207942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CB3E6CA8-3621-4180-8C0C-24816385A52C}"/>
              </a:ext>
            </a:extLst>
          </p:cNvPr>
          <p:cNvSpPr/>
          <p:nvPr/>
        </p:nvSpPr>
        <p:spPr>
          <a:xfrm>
            <a:off x="2987824" y="5316489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50825" y="2276871"/>
            <a:ext cx="8713663" cy="381595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109728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pt-BR" sz="3600" dirty="0"/>
              <a:t>Classificação dos Processos de Sedimentação</a:t>
            </a:r>
          </a:p>
          <a:p>
            <a:endParaRPr lang="pt-BR" sz="3600" dirty="0"/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discreta (Tipo 1)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r>
              <a:rPr lang="pt-BR" sz="3600" dirty="0"/>
              <a:t> (Tipo 2)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em zona (Tipo 3)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por compressão (Tipo 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2C1586-88BF-40FB-9D72-B8BEDD3B84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79168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Verificação da taxa de escoamento superficial</a:t>
            </a:r>
            <a:r>
              <a:rPr lang="pt-BR" sz="3200" dirty="0"/>
              <a:t> </a:t>
            </a:r>
          </a:p>
        </p:txBody>
      </p:sp>
      <p:pic>
        <p:nvPicPr>
          <p:cNvPr id="2355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Object 13"/>
              <p:cNvSpPr txBox="1"/>
              <p:nvPr/>
            </p:nvSpPr>
            <p:spPr bwMode="auto">
              <a:xfrm>
                <a:off x="1835696" y="3149289"/>
                <a:ext cx="6282509" cy="93610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21.600 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588 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=36,7 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55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3149289"/>
                <a:ext cx="6282509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63" name="Rectangle 15"/>
          <p:cNvSpPr>
            <a:spLocks noRot="1" noChangeArrowheads="1"/>
          </p:cNvSpPr>
          <p:nvPr/>
        </p:nvSpPr>
        <p:spPr bwMode="auto">
          <a:xfrm>
            <a:off x="539750" y="4430384"/>
            <a:ext cx="6408514" cy="6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da velocidade horizontal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Object 16"/>
              <p:cNvSpPr txBox="1"/>
              <p:nvPr/>
            </p:nvSpPr>
            <p:spPr bwMode="auto">
              <a:xfrm>
                <a:off x="2267744" y="5122441"/>
                <a:ext cx="5229105" cy="93610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0,25 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4,5 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.14,0 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=0,40 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555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5122441"/>
                <a:ext cx="5229105" cy="93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4">
            <a:extLst>
              <a:ext uri="{FF2B5EF4-FFF2-40B4-BE49-F238E27FC236}">
                <a16:creationId xmlns:a16="http://schemas.microsoft.com/office/drawing/2014/main" id="{0F75ED9D-2C0D-4F41-A4C2-487C7E6834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93503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Dimensionamento das calhas de coleta de água decantada</a:t>
            </a:r>
            <a:r>
              <a:rPr lang="pt-BR" sz="3200" dirty="0"/>
              <a:t> </a:t>
            </a:r>
          </a:p>
        </p:txBody>
      </p:sp>
      <p:pic>
        <p:nvPicPr>
          <p:cNvPr id="25604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21"/>
              <p:cNvSpPr txBox="1"/>
              <p:nvPr/>
            </p:nvSpPr>
            <p:spPr bwMode="auto">
              <a:xfrm>
                <a:off x="3131840" y="3148012"/>
                <a:ext cx="2741627" cy="6715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≤ 0,018.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602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3148012"/>
                <a:ext cx="2741627" cy="671512"/>
              </a:xfrm>
              <a:prstGeom prst="rect">
                <a:avLst/>
              </a:prstGeom>
              <a:blipFill>
                <a:blip r:embed="rId3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9" name="Rectangle 23"/>
          <p:cNvSpPr>
            <a:spLocks noChangeArrowheads="1"/>
          </p:cNvSpPr>
          <p:nvPr/>
        </p:nvSpPr>
        <p:spPr bwMode="auto">
          <a:xfrm>
            <a:off x="899592" y="4004794"/>
            <a:ext cx="7561262" cy="23069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pt-BR" altLang="pt-BR" sz="2800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=vazão linear nas calhas de coleta de água decantada (l/s/m)</a:t>
            </a:r>
            <a:endParaRPr lang="en-US" alt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H=altura útil do decantador (m)</a:t>
            </a:r>
            <a:endParaRPr lang="en-US" alt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q=taxa de escoamento superficial no decantador (m</a:t>
            </a:r>
            <a:r>
              <a:rPr lang="pt-BR" altLang="pt-BR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</a:t>
            </a:r>
            <a:r>
              <a:rPr lang="pt-BR" altLang="pt-BR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/dia)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0E24BBC-BA37-4F50-B71F-850CFF64EC9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060848"/>
            <a:ext cx="5961503" cy="396044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B04520F-EB91-4922-813B-3760ADE44B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27885"/>
            <a:ext cx="6241269" cy="414629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2C87C47-06F5-4966-B793-7EBDB053DF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060848"/>
            <a:ext cx="6120680" cy="406618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4A41CF7-F983-4525-95F0-4FF1D0B26A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  <p:extLst>
      <p:ext uri="{BB962C8B-B14F-4D97-AF65-F5344CB8AC3E}">
        <p14:creationId xmlns:p14="http://schemas.microsoft.com/office/powerpoint/2010/main" val="2602167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322240"/>
            <a:ext cx="8229600" cy="1193278"/>
          </a:xfrm>
        </p:spPr>
        <p:txBody>
          <a:bodyPr>
            <a:normAutofit/>
          </a:bodyPr>
          <a:lstStyle/>
          <a:p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Principal - Embasa)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04" y="3429000"/>
            <a:ext cx="4362996" cy="289849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725BD9B-00E2-465F-85C6-218FE6C56D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  <p:extLst>
      <p:ext uri="{BB962C8B-B14F-4D97-AF65-F5344CB8AC3E}">
        <p14:creationId xmlns:p14="http://schemas.microsoft.com/office/powerpoint/2010/main" val="28071435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93503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Dimensionamento das calhas de coleta de água decantada</a:t>
            </a:r>
            <a:endParaRPr lang="pt-BR" sz="3200" dirty="0"/>
          </a:p>
        </p:txBody>
      </p:sp>
      <p:pic>
        <p:nvPicPr>
          <p:cNvPr id="26630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Object 18"/>
              <p:cNvSpPr txBox="1"/>
              <p:nvPr/>
            </p:nvSpPr>
            <p:spPr bwMode="auto">
              <a:xfrm>
                <a:off x="1259632" y="3340359"/>
                <a:ext cx="2448272" cy="57606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≤ 0,018.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6626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340359"/>
                <a:ext cx="2448272" cy="576064"/>
              </a:xfrm>
              <a:prstGeom prst="rect">
                <a:avLst/>
              </a:prstGeom>
              <a:blipFill>
                <a:blip r:embed="rId3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Object 20"/>
              <p:cNvSpPr txBox="1"/>
              <p:nvPr/>
            </p:nvSpPr>
            <p:spPr bwMode="auto">
              <a:xfrm>
                <a:off x="4541729" y="3290888"/>
                <a:ext cx="2933700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≤ 0,018.4,5.36,7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6627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1729" y="3290888"/>
                <a:ext cx="2933700" cy="571500"/>
              </a:xfrm>
              <a:prstGeom prst="rect">
                <a:avLst/>
              </a:prstGeom>
              <a:blipFill>
                <a:blip r:embed="rId4"/>
                <a:stretch>
                  <a:fillRect l="-6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ct 22"/>
              <p:cNvSpPr txBox="1"/>
              <p:nvPr/>
            </p:nvSpPr>
            <p:spPr bwMode="auto">
              <a:xfrm>
                <a:off x="3131840" y="4270082"/>
                <a:ext cx="2325688" cy="568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≤ 3,0 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6628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4270082"/>
                <a:ext cx="2325688" cy="568325"/>
              </a:xfrm>
              <a:prstGeom prst="rect">
                <a:avLst/>
              </a:prstGeom>
              <a:blipFill>
                <a:blip r:embed="rId5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715495" y="5200649"/>
            <a:ext cx="7713009" cy="5478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/>
              <a:t>Valor de projeto adotado: 2,5 l/s/m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7ADBC40-A1C6-408A-8317-DBEF4A07F9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219325"/>
            <a:ext cx="8229600" cy="93503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Cálculo do comprimento total de vertedor</a:t>
            </a:r>
            <a:r>
              <a:rPr lang="pt-BR" sz="3200" dirty="0"/>
              <a:t> </a:t>
            </a:r>
          </a:p>
        </p:txBody>
      </p:sp>
      <p:pic>
        <p:nvPicPr>
          <p:cNvPr id="2765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6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8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533337" y="3476624"/>
            <a:ext cx="8602676" cy="6047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/>
              <a:t>Valor de projeto adotado: 2,5 l/s/m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Object 24"/>
              <p:cNvSpPr txBox="1"/>
              <p:nvPr/>
            </p:nvSpPr>
            <p:spPr bwMode="auto">
              <a:xfrm>
                <a:off x="1786240" y="4650359"/>
                <a:ext cx="1138237" cy="931863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650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240" y="4650359"/>
                <a:ext cx="1138237" cy="931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72" name="Rectangle 2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Object 26"/>
              <p:cNvSpPr txBox="1"/>
              <p:nvPr/>
            </p:nvSpPr>
            <p:spPr bwMode="auto">
              <a:xfrm>
                <a:off x="4139952" y="4538059"/>
                <a:ext cx="3727003" cy="108012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651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538059"/>
                <a:ext cx="3727003" cy="108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>
            <a:extLst>
              <a:ext uri="{FF2B5EF4-FFF2-40B4-BE49-F238E27FC236}">
                <a16:creationId xmlns:a16="http://schemas.microsoft.com/office/drawing/2014/main" id="{606A0ECD-CC83-47B8-8068-8B75E826B6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552" y="2278381"/>
            <a:ext cx="8229600" cy="70624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Cálculo do comprimento total de vertedor</a:t>
            </a:r>
            <a:r>
              <a:rPr lang="pt-BR" sz="3200" dirty="0"/>
              <a:t> </a:t>
            </a:r>
          </a:p>
        </p:txBody>
      </p:sp>
      <p:pic>
        <p:nvPicPr>
          <p:cNvPr id="28676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539552" y="3281363"/>
            <a:ext cx="7632700" cy="18651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/>
              <a:t>Admitindo que o comprimento da calha de coleta de água de lavagem não exceda a 20% do comprimento do </a:t>
            </a:r>
            <a:r>
              <a:rPr lang="pt-BR" dirty="0" err="1"/>
              <a:t>decantador</a:t>
            </a:r>
            <a:r>
              <a:rPr lang="pt-BR" dirty="0"/>
              <a:t>, tem-se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26"/>
              <p:cNvSpPr txBox="1"/>
              <p:nvPr/>
            </p:nvSpPr>
            <p:spPr bwMode="auto">
              <a:xfrm>
                <a:off x="2441377" y="5229200"/>
                <a:ext cx="4425950" cy="6318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𝑐𝑎𝑙h𝑎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.0,2=8,4 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674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1377" y="5229200"/>
                <a:ext cx="4425950" cy="631825"/>
              </a:xfrm>
              <a:prstGeom prst="rect">
                <a:avLst/>
              </a:prstGeom>
              <a:blipFill>
                <a:blip r:embed="rId3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>
            <a:extLst>
              <a:ext uri="{FF2B5EF4-FFF2-40B4-BE49-F238E27FC236}">
                <a16:creationId xmlns:a16="http://schemas.microsoft.com/office/drawing/2014/main" id="{892F60F2-AC39-4B8E-9989-CA2B918AA0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>
            <a:extLst>
              <a:ext uri="{FF2B5EF4-FFF2-40B4-BE49-F238E27FC236}">
                <a16:creationId xmlns:a16="http://schemas.microsoft.com/office/drawing/2014/main" id="{353D29BD-F2AE-4D30-B9E7-85F737C5A8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  <p:sp>
        <p:nvSpPr>
          <p:cNvPr id="21606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71933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Cálculo do número de calhas</a:t>
            </a:r>
            <a:endParaRPr lang="pt-BR" sz="3200" dirty="0"/>
          </a:p>
        </p:txBody>
      </p:sp>
      <p:pic>
        <p:nvPicPr>
          <p:cNvPr id="29702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8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0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1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2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3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4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5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6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7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8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9" name="Rectangle 2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20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21" name="Rectangle 2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Object 25"/>
              <p:cNvSpPr txBox="1"/>
              <p:nvPr/>
            </p:nvSpPr>
            <p:spPr bwMode="auto">
              <a:xfrm>
                <a:off x="2267744" y="2852936"/>
                <a:ext cx="5230515" cy="93642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𝑐𝑎𝑙h𝑎𝑠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𝑐𝑎𝑙h𝑎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2.8,4 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=5,9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9698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2852936"/>
                <a:ext cx="5230515" cy="936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539552" y="4005064"/>
            <a:ext cx="7632700" cy="15881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/>
              <a:t>Portanto, vamos adotar um total de 06 calhas, com 8,0 metros de comprimento </a:t>
            </a:r>
          </a:p>
        </p:txBody>
      </p:sp>
      <p:sp>
        <p:nvSpPr>
          <p:cNvPr id="29724" name="Rectangle 2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Object 28"/>
              <p:cNvSpPr txBox="1"/>
              <p:nvPr/>
            </p:nvSpPr>
            <p:spPr bwMode="auto">
              <a:xfrm>
                <a:off x="1763" y="5428613"/>
                <a:ext cx="4758242" cy="436562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=06 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𝑐𝑎𝑙h𝑎𝑠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.9,0 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.2=108 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969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" y="5428613"/>
                <a:ext cx="4758242" cy="436562"/>
              </a:xfrm>
              <a:prstGeom prst="rect">
                <a:avLst/>
              </a:prstGeom>
              <a:blipFill>
                <a:blip r:embed="rId5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25" name="Rectangle 3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Object 30"/>
              <p:cNvSpPr txBox="1"/>
              <p:nvPr/>
            </p:nvSpPr>
            <p:spPr bwMode="auto">
              <a:xfrm>
                <a:off x="4576822" y="5176201"/>
                <a:ext cx="4572239" cy="70740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96 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=2,6 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9700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6822" y="5176201"/>
                <a:ext cx="4572239" cy="707406"/>
              </a:xfrm>
              <a:prstGeom prst="rect">
                <a:avLst/>
              </a:prstGeom>
              <a:blipFill>
                <a:blip r:embed="rId6"/>
                <a:stretch>
                  <a:fillRect b="-129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Oval 2"/>
          <p:cNvSpPr>
            <a:spLocks noChangeArrowheads="1"/>
          </p:cNvSpPr>
          <p:nvPr/>
        </p:nvSpPr>
        <p:spPr bwMode="auto">
          <a:xfrm>
            <a:off x="4038600" y="2209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32" name="Line 3"/>
          <p:cNvSpPr>
            <a:spLocks noChangeShapeType="1"/>
          </p:cNvSpPr>
          <p:nvPr/>
        </p:nvSpPr>
        <p:spPr bwMode="auto">
          <a:xfrm>
            <a:off x="4400550" y="3048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4419600" y="3162300"/>
            <a:ext cx="1160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Peso</a:t>
            </a:r>
          </a:p>
        </p:txBody>
      </p:sp>
      <p:sp>
        <p:nvSpPr>
          <p:cNvPr id="1034" name="Line 5"/>
          <p:cNvSpPr>
            <a:spLocks noChangeShapeType="1"/>
          </p:cNvSpPr>
          <p:nvPr/>
        </p:nvSpPr>
        <p:spPr bwMode="auto">
          <a:xfrm flipV="1">
            <a:off x="4876800" y="1981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5" name="Line 6"/>
          <p:cNvSpPr>
            <a:spLocks noChangeShapeType="1"/>
          </p:cNvSpPr>
          <p:nvPr/>
        </p:nvSpPr>
        <p:spPr bwMode="auto">
          <a:xfrm flipV="1">
            <a:off x="3886200" y="1981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021263" y="2189163"/>
            <a:ext cx="149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Empuxo</a:t>
            </a:r>
          </a:p>
        </p:txBody>
      </p:sp>
      <p:sp>
        <p:nvSpPr>
          <p:cNvPr id="1037" name="Text Box 8"/>
          <p:cNvSpPr txBox="1">
            <a:spLocks noChangeArrowheads="1"/>
          </p:cNvSpPr>
          <p:nvPr/>
        </p:nvSpPr>
        <p:spPr bwMode="auto">
          <a:xfrm>
            <a:off x="1368425" y="2117725"/>
            <a:ext cx="269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Força de arraste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Object 9"/>
              <p:cNvSpPr txBox="1"/>
              <p:nvPr/>
            </p:nvSpPr>
            <p:spPr bwMode="auto">
              <a:xfrm>
                <a:off x="3535513" y="5523567"/>
                <a:ext cx="1892300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6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513" y="5523567"/>
                <a:ext cx="1892300" cy="479425"/>
              </a:xfrm>
              <a:prstGeom prst="rect">
                <a:avLst/>
              </a:prstGeom>
              <a:blipFill>
                <a:blip r:embed="rId2"/>
                <a:stretch>
                  <a:fillRect l="-9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Object 10"/>
              <p:cNvSpPr txBox="1"/>
              <p:nvPr/>
            </p:nvSpPr>
            <p:spPr bwMode="auto">
              <a:xfrm>
                <a:off x="3708400" y="4221163"/>
                <a:ext cx="1370013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7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0" y="4221163"/>
                <a:ext cx="1370013" cy="519112"/>
              </a:xfrm>
              <a:prstGeom prst="rect">
                <a:avLst/>
              </a:prstGeom>
              <a:blipFill>
                <a:blip r:embed="rId3"/>
                <a:stretch>
                  <a:fillRect r="-444" b="-441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Object 11"/>
              <p:cNvSpPr txBox="1"/>
              <p:nvPr/>
            </p:nvSpPr>
            <p:spPr bwMode="auto">
              <a:xfrm>
                <a:off x="5508625" y="4724400"/>
                <a:ext cx="341630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8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5" y="4724400"/>
                <a:ext cx="3416300" cy="520700"/>
              </a:xfrm>
              <a:prstGeom prst="rect">
                <a:avLst/>
              </a:prstGeom>
              <a:blipFill>
                <a:blip r:embed="rId4"/>
                <a:stretch>
                  <a:fillRect l="-5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Object 12"/>
              <p:cNvSpPr txBox="1"/>
              <p:nvPr/>
            </p:nvSpPr>
            <p:spPr bwMode="auto">
              <a:xfrm>
                <a:off x="6516688" y="3213100"/>
                <a:ext cx="1968500" cy="481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9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688" y="3213100"/>
                <a:ext cx="1968500" cy="481013"/>
              </a:xfrm>
              <a:prstGeom prst="rect">
                <a:avLst/>
              </a:prstGeom>
              <a:blipFill>
                <a:blip r:embed="rId5"/>
                <a:stretch>
                  <a:fillRect l="-619" b="-63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Object 13"/>
              <p:cNvSpPr txBox="1"/>
              <p:nvPr/>
            </p:nvSpPr>
            <p:spPr bwMode="auto">
              <a:xfrm>
                <a:off x="395288" y="3357563"/>
                <a:ext cx="2908300" cy="1027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0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357563"/>
                <a:ext cx="2908300" cy="1027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8" name="Picture 17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4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  <p:cxnSp>
        <p:nvCxnSpPr>
          <p:cNvPr id="1040" name="AutoShape 19"/>
          <p:cNvCxnSpPr>
            <a:cxnSpLocks noChangeShapeType="1"/>
            <a:endCxn id="1037" idx="2"/>
          </p:cNvCxnSpPr>
          <p:nvPr/>
        </p:nvCxnSpPr>
        <p:spPr bwMode="auto">
          <a:xfrm rot="-5400000">
            <a:off x="1923256" y="2563020"/>
            <a:ext cx="720725" cy="868362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AutoShape 20"/>
          <p:cNvCxnSpPr>
            <a:cxnSpLocks noChangeShapeType="1"/>
            <a:endCxn id="1033" idx="2"/>
          </p:cNvCxnSpPr>
          <p:nvPr/>
        </p:nvCxnSpPr>
        <p:spPr bwMode="auto">
          <a:xfrm rot="5400000" flipH="1">
            <a:off x="5587206" y="3094832"/>
            <a:ext cx="1042987" cy="2216150"/>
          </a:xfrm>
          <a:prstGeom prst="curvedConnector3">
            <a:avLst>
              <a:gd name="adj1" fmla="val 49926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2" name="AutoShape 21"/>
          <p:cNvCxnSpPr>
            <a:cxnSpLocks noChangeShapeType="1"/>
            <a:endCxn id="1036" idx="2"/>
          </p:cNvCxnSpPr>
          <p:nvPr/>
        </p:nvCxnSpPr>
        <p:spPr bwMode="auto">
          <a:xfrm rot="5400000" flipH="1">
            <a:off x="6382544" y="2094706"/>
            <a:ext cx="504825" cy="1731963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493963"/>
            <a:ext cx="8229600" cy="9350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Cálculo do espaçamento entre as calhas</a:t>
            </a:r>
            <a:endParaRPr lang="pt-BR" sz="3200" dirty="0"/>
          </a:p>
        </p:txBody>
      </p:sp>
      <p:pic>
        <p:nvPicPr>
          <p:cNvPr id="30724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2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3" name="Rectangle 2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4" name="Rectangle 23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5" name="Rectangle 2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6" name="Rectangle 28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Object 30"/>
              <p:cNvSpPr txBox="1"/>
              <p:nvPr/>
            </p:nvSpPr>
            <p:spPr bwMode="auto">
              <a:xfrm>
                <a:off x="2483768" y="3640138"/>
                <a:ext cx="4080987" cy="11521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𝐸𝑠𝑝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14,0 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06 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𝑐𝑎𝑙h𝑎𝑠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=2,3 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22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3640138"/>
                <a:ext cx="4080987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">
            <a:extLst>
              <a:ext uri="{FF2B5EF4-FFF2-40B4-BE49-F238E27FC236}">
                <a16:creationId xmlns:a16="http://schemas.microsoft.com/office/drawing/2014/main" id="{A1A93F7C-DFA6-4ABA-AF44-69027EC69AB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6" descr="ETA FOTO AÉRE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3" y="2441683"/>
            <a:ext cx="2801986" cy="37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5" name="Rectangle 1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6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7" name="Rectangle 1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8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9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0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1" name="Rectangle 2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2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3" name="Rectangle 2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4" name="Rectangle 23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5" name="Rectangle 2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6" name="Rectangle 2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1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110618" name="Group 57"/>
          <p:cNvGrpSpPr>
            <a:grpSpLocks/>
          </p:cNvGrpSpPr>
          <p:nvPr/>
        </p:nvGrpSpPr>
        <p:grpSpPr bwMode="auto">
          <a:xfrm>
            <a:off x="4538391" y="1772816"/>
            <a:ext cx="3968750" cy="4494234"/>
            <a:chOff x="2829" y="1098"/>
            <a:chExt cx="2500" cy="3149"/>
          </a:xfrm>
        </p:grpSpPr>
        <p:grpSp>
          <p:nvGrpSpPr>
            <p:cNvPr id="110619" name="Group 30"/>
            <p:cNvGrpSpPr>
              <a:grpSpLocks/>
            </p:cNvGrpSpPr>
            <p:nvPr/>
          </p:nvGrpSpPr>
          <p:grpSpPr bwMode="auto">
            <a:xfrm>
              <a:off x="3149" y="1444"/>
              <a:ext cx="1362" cy="2721"/>
              <a:chOff x="3971" y="2750"/>
              <a:chExt cx="3402" cy="6803"/>
            </a:xfrm>
          </p:grpSpPr>
          <p:sp>
            <p:nvSpPr>
              <p:cNvPr id="110637" name="Rectangle 31"/>
              <p:cNvSpPr>
                <a:spLocks noChangeArrowheads="1"/>
              </p:cNvSpPr>
              <p:nvPr/>
            </p:nvSpPr>
            <p:spPr bwMode="auto">
              <a:xfrm>
                <a:off x="3971" y="2750"/>
                <a:ext cx="3402" cy="680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10638" name="Line 32"/>
              <p:cNvSpPr>
                <a:spLocks noChangeShapeType="1"/>
              </p:cNvSpPr>
              <p:nvPr/>
            </p:nvSpPr>
            <p:spPr bwMode="auto">
              <a:xfrm>
                <a:off x="4259" y="2750"/>
                <a:ext cx="0" cy="1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639" name="Line 33"/>
              <p:cNvSpPr>
                <a:spLocks noChangeShapeType="1"/>
              </p:cNvSpPr>
              <p:nvPr/>
            </p:nvSpPr>
            <p:spPr bwMode="auto">
              <a:xfrm>
                <a:off x="4835" y="2750"/>
                <a:ext cx="0" cy="1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640" name="Line 34"/>
              <p:cNvSpPr>
                <a:spLocks noChangeShapeType="1"/>
              </p:cNvSpPr>
              <p:nvPr/>
            </p:nvSpPr>
            <p:spPr bwMode="auto">
              <a:xfrm>
                <a:off x="5410" y="2750"/>
                <a:ext cx="0" cy="1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641" name="Line 35"/>
              <p:cNvSpPr>
                <a:spLocks noChangeShapeType="1"/>
              </p:cNvSpPr>
              <p:nvPr/>
            </p:nvSpPr>
            <p:spPr bwMode="auto">
              <a:xfrm>
                <a:off x="5961" y="2750"/>
                <a:ext cx="0" cy="1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642" name="Line 36"/>
              <p:cNvSpPr>
                <a:spLocks noChangeShapeType="1"/>
              </p:cNvSpPr>
              <p:nvPr/>
            </p:nvSpPr>
            <p:spPr bwMode="auto">
              <a:xfrm>
                <a:off x="6529" y="2750"/>
                <a:ext cx="0" cy="1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643" name="Line 37"/>
              <p:cNvSpPr>
                <a:spLocks noChangeShapeType="1"/>
              </p:cNvSpPr>
              <p:nvPr/>
            </p:nvSpPr>
            <p:spPr bwMode="auto">
              <a:xfrm>
                <a:off x="7105" y="2750"/>
                <a:ext cx="0" cy="1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0620" name="Line 38"/>
            <p:cNvSpPr>
              <a:spLocks noChangeShapeType="1"/>
            </p:cNvSpPr>
            <p:nvPr/>
          </p:nvSpPr>
          <p:spPr bwMode="auto">
            <a:xfrm>
              <a:off x="3126" y="1214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1" name="Line 39"/>
            <p:cNvSpPr>
              <a:spLocks noChangeShapeType="1"/>
            </p:cNvSpPr>
            <p:nvPr/>
          </p:nvSpPr>
          <p:spPr bwMode="auto">
            <a:xfrm>
              <a:off x="4475" y="1213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2" name="Line 40"/>
            <p:cNvSpPr>
              <a:spLocks noChangeShapeType="1"/>
            </p:cNvSpPr>
            <p:nvPr/>
          </p:nvSpPr>
          <p:spPr bwMode="auto">
            <a:xfrm>
              <a:off x="3034" y="1271"/>
              <a:ext cx="1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3" name="Text Box 41"/>
            <p:cNvSpPr txBox="1">
              <a:spLocks noChangeArrowheads="1"/>
            </p:cNvSpPr>
            <p:nvPr/>
          </p:nvSpPr>
          <p:spPr bwMode="auto">
            <a:xfrm>
              <a:off x="3668" y="1098"/>
              <a:ext cx="52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 dirty="0"/>
                <a:t>14,0 m</a:t>
              </a:r>
              <a:endParaRPr lang="pt-BR" altLang="pt-BR" dirty="0"/>
            </a:p>
          </p:txBody>
        </p:sp>
        <p:sp>
          <p:nvSpPr>
            <p:cNvPr id="110624" name="Line 42"/>
            <p:cNvSpPr>
              <a:spLocks noChangeShapeType="1"/>
            </p:cNvSpPr>
            <p:nvPr/>
          </p:nvSpPr>
          <p:spPr bwMode="auto">
            <a:xfrm>
              <a:off x="4532" y="1444"/>
              <a:ext cx="2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5" name="Line 43"/>
            <p:cNvSpPr>
              <a:spLocks noChangeShapeType="1"/>
            </p:cNvSpPr>
            <p:nvPr/>
          </p:nvSpPr>
          <p:spPr bwMode="auto">
            <a:xfrm>
              <a:off x="4570" y="4171"/>
              <a:ext cx="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6" name="Line 44"/>
            <p:cNvSpPr>
              <a:spLocks noChangeShapeType="1"/>
            </p:cNvSpPr>
            <p:nvPr/>
          </p:nvSpPr>
          <p:spPr bwMode="auto">
            <a:xfrm flipH="1">
              <a:off x="4644" y="1313"/>
              <a:ext cx="4" cy="2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7" name="Text Box 45"/>
            <p:cNvSpPr txBox="1">
              <a:spLocks noChangeArrowheads="1"/>
            </p:cNvSpPr>
            <p:nvPr/>
          </p:nvSpPr>
          <p:spPr bwMode="auto">
            <a:xfrm>
              <a:off x="4705" y="2653"/>
              <a:ext cx="5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 dirty="0"/>
                <a:t>42,0 m</a:t>
              </a:r>
              <a:endParaRPr lang="pt-BR" altLang="pt-BR" dirty="0"/>
            </a:p>
          </p:txBody>
        </p:sp>
        <p:sp>
          <p:nvSpPr>
            <p:cNvPr id="110628" name="Line 46"/>
            <p:cNvSpPr>
              <a:spLocks noChangeShapeType="1"/>
            </p:cNvSpPr>
            <p:nvPr/>
          </p:nvSpPr>
          <p:spPr bwMode="auto">
            <a:xfrm>
              <a:off x="3467" y="2077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9" name="Line 47"/>
            <p:cNvSpPr>
              <a:spLocks noChangeShapeType="1"/>
            </p:cNvSpPr>
            <p:nvPr/>
          </p:nvSpPr>
          <p:spPr bwMode="auto">
            <a:xfrm>
              <a:off x="3234" y="2077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30" name="Line 48"/>
            <p:cNvSpPr>
              <a:spLocks noChangeShapeType="1"/>
            </p:cNvSpPr>
            <p:nvPr/>
          </p:nvSpPr>
          <p:spPr bwMode="auto">
            <a:xfrm>
              <a:off x="3075" y="2192"/>
              <a:ext cx="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31" name="Text Box 49"/>
            <p:cNvSpPr txBox="1">
              <a:spLocks noChangeArrowheads="1"/>
            </p:cNvSpPr>
            <p:nvPr/>
          </p:nvSpPr>
          <p:spPr bwMode="auto">
            <a:xfrm>
              <a:off x="3207" y="2283"/>
              <a:ext cx="3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 dirty="0">
                  <a:solidFill>
                    <a:srgbClr val="000000"/>
                  </a:solidFill>
                </a:rPr>
                <a:t>2,4 m</a:t>
              </a:r>
              <a:endParaRPr lang="pt-BR" altLang="pt-BR" dirty="0">
                <a:solidFill>
                  <a:srgbClr val="000000"/>
                </a:solidFill>
              </a:endParaRPr>
            </a:p>
          </p:txBody>
        </p:sp>
        <p:sp>
          <p:nvSpPr>
            <p:cNvPr id="110632" name="Text Box 50"/>
            <p:cNvSpPr txBox="1">
              <a:spLocks noChangeArrowheads="1"/>
            </p:cNvSpPr>
            <p:nvPr/>
          </p:nvSpPr>
          <p:spPr bwMode="auto">
            <a:xfrm>
              <a:off x="2829" y="2179"/>
              <a:ext cx="40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/>
                <a:t>1,0 m</a:t>
              </a:r>
              <a:endParaRPr lang="pt-BR" altLang="pt-BR"/>
            </a:p>
          </p:txBody>
        </p:sp>
        <p:sp>
          <p:nvSpPr>
            <p:cNvPr id="110633" name="Line 51"/>
            <p:cNvSpPr>
              <a:spLocks noChangeShapeType="1"/>
            </p:cNvSpPr>
            <p:nvPr/>
          </p:nvSpPr>
          <p:spPr bwMode="auto">
            <a:xfrm>
              <a:off x="4837" y="1989"/>
              <a:ext cx="2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34" name="Line 52"/>
            <p:cNvSpPr>
              <a:spLocks noChangeShapeType="1"/>
            </p:cNvSpPr>
            <p:nvPr/>
          </p:nvSpPr>
          <p:spPr bwMode="auto">
            <a:xfrm>
              <a:off x="4824" y="1444"/>
              <a:ext cx="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35" name="Line 53"/>
            <p:cNvSpPr>
              <a:spLocks noChangeShapeType="1"/>
            </p:cNvSpPr>
            <p:nvPr/>
          </p:nvSpPr>
          <p:spPr bwMode="auto">
            <a:xfrm>
              <a:off x="4936" y="1386"/>
              <a:ext cx="0" cy="6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36" name="Text Box 54"/>
            <p:cNvSpPr txBox="1">
              <a:spLocks noChangeArrowheads="1"/>
            </p:cNvSpPr>
            <p:nvPr/>
          </p:nvSpPr>
          <p:spPr bwMode="auto">
            <a:xfrm>
              <a:off x="4926" y="1620"/>
              <a:ext cx="40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pt-BR" sz="1200" dirty="0"/>
                <a:t>8,0 m</a:t>
              </a:r>
              <a:endParaRPr lang="pt-BR" altLang="pt-BR" dirty="0"/>
            </a:p>
          </p:txBody>
        </p:sp>
      </p:grpSp>
      <p:sp>
        <p:nvSpPr>
          <p:cNvPr id="52" name="Rectangle 4">
            <a:extLst>
              <a:ext uri="{FF2B5EF4-FFF2-40B4-BE49-F238E27FC236}">
                <a16:creationId xmlns:a16="http://schemas.microsoft.com/office/drawing/2014/main" id="{FD3695B9-C8DD-41C4-812C-10CDC2AF7A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283896" cy="129510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t-BR" sz="4000" dirty="0"/>
              <a:t>DIMENSIONAMENTO DE DECANTADORES CONVENCIONAIS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2348880"/>
            <a:ext cx="8540750" cy="327501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Vazão: 1,0 m</a:t>
            </a:r>
            <a:r>
              <a:rPr lang="pt-BR" sz="3600" baseline="30000" dirty="0"/>
              <a:t>3</a:t>
            </a:r>
            <a:r>
              <a:rPr lang="pt-BR" sz="3600" dirty="0"/>
              <a:t>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Velocidade de sedimentação dos flocos: 40 m/dia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Número de unidades de sedimentação: 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Velocidade de escoamento entre as placas: 15 cm/</a:t>
            </a:r>
            <a:r>
              <a:rPr lang="pt-BR" sz="3600" dirty="0" err="1"/>
              <a:t>min</a:t>
            </a:r>
            <a:r>
              <a:rPr lang="pt-BR" sz="3600" dirty="0"/>
              <a:t> </a:t>
            </a:r>
          </a:p>
        </p:txBody>
      </p:sp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2781300"/>
            <a:ext cx="8540750" cy="27359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Comprimento</a:t>
            </a:r>
            <a:r>
              <a:rPr lang="en-US" sz="3600" dirty="0"/>
              <a:t> das </a:t>
            </a:r>
            <a:r>
              <a:rPr lang="en-US" sz="3600" dirty="0" err="1"/>
              <a:t>placas</a:t>
            </a:r>
            <a:r>
              <a:rPr lang="en-US" sz="3600" dirty="0"/>
              <a:t>: 1,2 m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Ângulo das placas com a horizontal: 60º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Espaçamento</a:t>
            </a:r>
            <a:r>
              <a:rPr lang="en-US" sz="3600" dirty="0"/>
              <a:t> entre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dutos</a:t>
            </a:r>
            <a:r>
              <a:rPr lang="en-US" sz="3600" dirty="0"/>
              <a:t>: 5,0 cm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8DD30E-31E2-48B4-A024-0598D03127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Imagem 4" descr="ETA Igaratá 0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884" y="1988840"/>
            <a:ext cx="5557634" cy="416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5139F0A-5A91-4931-A4FC-C962DD70AE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Imagem 6" descr="DSC053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276871"/>
            <a:ext cx="5256584" cy="295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Imagem 5" descr="DSC053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76871"/>
            <a:ext cx="2098123" cy="37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2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3D46D53-34C9-4380-B09E-906FB160A2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EFD0F6DB-1AA5-4A12-915F-635248DD96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  <p:sp>
        <p:nvSpPr>
          <p:cNvPr id="2037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203450"/>
            <a:ext cx="8229600" cy="12969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Cálculo da área perpendicular as placas </a:t>
            </a:r>
            <a:r>
              <a:rPr lang="pt-BR" sz="3200" dirty="0"/>
              <a:t> </a:t>
            </a:r>
          </a:p>
        </p:txBody>
      </p:sp>
      <p:pic>
        <p:nvPicPr>
          <p:cNvPr id="3174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Object 2"/>
              <p:cNvSpPr txBox="1"/>
              <p:nvPr/>
            </p:nvSpPr>
            <p:spPr bwMode="auto">
              <a:xfrm>
                <a:off x="3453182" y="2901950"/>
                <a:ext cx="1404937" cy="11969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174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3182" y="2901950"/>
                <a:ext cx="1404937" cy="119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3"/>
              <p:cNvSpPr txBox="1"/>
              <p:nvPr/>
            </p:nvSpPr>
            <p:spPr bwMode="auto">
              <a:xfrm>
                <a:off x="567330" y="4354115"/>
                <a:ext cx="8502650" cy="12239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0,25 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.60 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fName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func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174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330" y="4354115"/>
                <a:ext cx="8502650" cy="1223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01544" y="2153772"/>
            <a:ext cx="8229600" cy="59949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Cálculo da área superficial no plano horizontal </a:t>
            </a:r>
            <a:r>
              <a:rPr lang="pt-BR" sz="3200" dirty="0"/>
              <a:t> </a:t>
            </a:r>
          </a:p>
        </p:txBody>
      </p:sp>
      <p:pic>
        <p:nvPicPr>
          <p:cNvPr id="3277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Object 2"/>
              <p:cNvSpPr txBox="1"/>
              <p:nvPr/>
            </p:nvSpPr>
            <p:spPr bwMode="auto">
              <a:xfrm>
                <a:off x="1069561" y="3467982"/>
                <a:ext cx="2247900" cy="10906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27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561" y="3467982"/>
                <a:ext cx="2247900" cy="1090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8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Object 4"/>
              <p:cNvSpPr txBox="1"/>
              <p:nvPr/>
            </p:nvSpPr>
            <p:spPr bwMode="auto">
              <a:xfrm>
                <a:off x="439253" y="5229452"/>
                <a:ext cx="4945546" cy="10144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0,866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≅115,6 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277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253" y="5229452"/>
                <a:ext cx="4945546" cy="1014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>
            <a:extLst>
              <a:ext uri="{FF2B5EF4-FFF2-40B4-BE49-F238E27FC236}">
                <a16:creationId xmlns:a16="http://schemas.microsoft.com/office/drawing/2014/main" id="{53976958-6D1A-4BE8-8DF2-04DF8B97A6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AE56258-70CA-4417-A794-6F11D9D5516F}"/>
              </a:ext>
            </a:extLst>
          </p:cNvPr>
          <p:cNvGrpSpPr/>
          <p:nvPr/>
        </p:nvGrpSpPr>
        <p:grpSpPr>
          <a:xfrm>
            <a:off x="3625981" y="2479341"/>
            <a:ext cx="5106884" cy="2668239"/>
            <a:chOff x="2379007" y="1765462"/>
            <a:chExt cx="5549044" cy="3047183"/>
          </a:xfrm>
        </p:grpSpPr>
        <p:sp>
          <p:nvSpPr>
            <p:cNvPr id="14" name="Line 44">
              <a:extLst>
                <a:ext uri="{FF2B5EF4-FFF2-40B4-BE49-F238E27FC236}">
                  <a16:creationId xmlns:a16="http://schemas.microsoft.com/office/drawing/2014/main" id="{166F598A-BB16-44C1-BD13-215A1B54F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9357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46">
              <a:extLst>
                <a:ext uri="{FF2B5EF4-FFF2-40B4-BE49-F238E27FC236}">
                  <a16:creationId xmlns:a16="http://schemas.microsoft.com/office/drawing/2014/main" id="{F5607364-B200-4251-9199-281DE4DF8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9926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47">
              <a:extLst>
                <a:ext uri="{FF2B5EF4-FFF2-40B4-BE49-F238E27FC236}">
                  <a16:creationId xmlns:a16="http://schemas.microsoft.com/office/drawing/2014/main" id="{9EC31594-E584-4F6C-B1F2-5DFA1A715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0582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6EDC8517-A6F2-4A69-A6B9-556C51EA5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1195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Line 50">
              <a:extLst>
                <a:ext uri="{FF2B5EF4-FFF2-40B4-BE49-F238E27FC236}">
                  <a16:creationId xmlns:a16="http://schemas.microsoft.com/office/drawing/2014/main" id="{2176A28F-4471-4C15-BB1D-80083F26B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1764" y="2713700"/>
              <a:ext cx="1080788" cy="1946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Line 52">
              <a:extLst>
                <a:ext uri="{FF2B5EF4-FFF2-40B4-BE49-F238E27FC236}">
                  <a16:creationId xmlns:a16="http://schemas.microsoft.com/office/drawing/2014/main" id="{37630F49-7E5B-4D82-AAB2-67514E414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357" y="4659990"/>
              <a:ext cx="3302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645788C8-DE1C-43B0-9B0F-74BC5B370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670" y="3492216"/>
              <a:ext cx="120088" cy="1297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" name="Line 54">
              <a:extLst>
                <a:ext uri="{FF2B5EF4-FFF2-40B4-BE49-F238E27FC236}">
                  <a16:creationId xmlns:a16="http://schemas.microsoft.com/office/drawing/2014/main" id="{31D6375B-F4D7-469C-9E6D-21B87112A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714" y="3557092"/>
              <a:ext cx="0" cy="3892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Line 56">
              <a:extLst>
                <a:ext uri="{FF2B5EF4-FFF2-40B4-BE49-F238E27FC236}">
                  <a16:creationId xmlns:a16="http://schemas.microsoft.com/office/drawing/2014/main" id="{A140CFB3-5D0A-4B4E-A6B6-4B741B11E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0714" y="3102958"/>
              <a:ext cx="240175" cy="454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Text Box 57">
              <a:extLst>
                <a:ext uri="{FF2B5EF4-FFF2-40B4-BE49-F238E27FC236}">
                  <a16:creationId xmlns:a16="http://schemas.microsoft.com/office/drawing/2014/main" id="{1E980755-4655-4218-81EF-50BD81692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212" y="3469878"/>
              <a:ext cx="381528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 err="1">
                  <a:latin typeface="Times New Roman" pitchFamily="18" charset="0"/>
                </a:rPr>
                <a:t>V</a:t>
              </a:r>
              <a:r>
                <a:rPr lang="pt-BR" altLang="pt-BR" sz="2400" baseline="-25000" dirty="0" err="1">
                  <a:latin typeface="Times New Roman" pitchFamily="18" charset="0"/>
                </a:rPr>
                <a:t>s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  <p:sp>
          <p:nvSpPr>
            <p:cNvPr id="25" name="Text Box 58">
              <a:extLst>
                <a:ext uri="{FF2B5EF4-FFF2-40B4-BE49-F238E27FC236}">
                  <a16:creationId xmlns:a16="http://schemas.microsoft.com/office/drawing/2014/main" id="{22872D50-C3F5-4AB1-ADCF-19E2C2724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757" y="2713700"/>
              <a:ext cx="399041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>
                  <a:latin typeface="Times New Roman" pitchFamily="18" charset="0"/>
                </a:rPr>
                <a:t>V</a:t>
              </a:r>
              <a:r>
                <a:rPr lang="pt-BR" altLang="pt-BR" sz="2400" baseline="-25000" dirty="0">
                  <a:latin typeface="Times New Roman" pitchFamily="18" charset="0"/>
                </a:rPr>
                <a:t>0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  <p:sp>
          <p:nvSpPr>
            <p:cNvPr id="26" name="Line 59">
              <a:extLst>
                <a:ext uri="{FF2B5EF4-FFF2-40B4-BE49-F238E27FC236}">
                  <a16:creationId xmlns:a16="http://schemas.microsoft.com/office/drawing/2014/main" id="{529C005D-F68F-44B4-87DA-4F189A366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1501" y="3686845"/>
              <a:ext cx="840613" cy="5190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60">
              <a:extLst>
                <a:ext uri="{FF2B5EF4-FFF2-40B4-BE49-F238E27FC236}">
                  <a16:creationId xmlns:a16="http://schemas.microsoft.com/office/drawing/2014/main" id="{3D8987FA-9863-4F77-B92B-6785D5156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1742" y="3573312"/>
              <a:ext cx="318983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8" name="Line 61">
              <a:extLst>
                <a:ext uri="{FF2B5EF4-FFF2-40B4-BE49-F238E27FC236}">
                  <a16:creationId xmlns:a16="http://schemas.microsoft.com/office/drawing/2014/main" id="{1FDDF8D9-7496-4390-9FF7-9A644E285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1764" y="4659990"/>
              <a:ext cx="54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Text Box 64">
              <a:extLst>
                <a:ext uri="{FF2B5EF4-FFF2-40B4-BE49-F238E27FC236}">
                  <a16:creationId xmlns:a16="http://schemas.microsoft.com/office/drawing/2014/main" id="{E41A85A6-CC18-4544-B260-05458DAB6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851" y="4303170"/>
              <a:ext cx="270197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  <a:sym typeface="Symbol" pitchFamily="18" charset="2"/>
                </a:rPr>
                <a:t>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30" name="Line 65">
              <a:extLst>
                <a:ext uri="{FF2B5EF4-FFF2-40B4-BE49-F238E27FC236}">
                  <a16:creationId xmlns:a16="http://schemas.microsoft.com/office/drawing/2014/main" id="{B702CD0F-033D-4502-BCC8-DEC3270CC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751" y="2389319"/>
              <a:ext cx="420306" cy="259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Line 66">
              <a:extLst>
                <a:ext uri="{FF2B5EF4-FFF2-40B4-BE49-F238E27FC236}">
                  <a16:creationId xmlns:a16="http://schemas.microsoft.com/office/drawing/2014/main" id="{12E13E1A-F022-4311-8291-8313F4ED7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9007" y="4335608"/>
              <a:ext cx="420306" cy="259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A0EA2FFB-11AA-4D35-B87A-A644D0764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9095" y="2454195"/>
              <a:ext cx="1140831" cy="2076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Text Box 68">
              <a:extLst>
                <a:ext uri="{FF2B5EF4-FFF2-40B4-BE49-F238E27FC236}">
                  <a16:creationId xmlns:a16="http://schemas.microsoft.com/office/drawing/2014/main" id="{423E5ADC-4B52-4665-99A4-8916C238E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9313" y="3167835"/>
              <a:ext cx="211404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4" name="Oval 69">
              <a:extLst>
                <a:ext uri="{FF2B5EF4-FFF2-40B4-BE49-F238E27FC236}">
                  <a16:creationId xmlns:a16="http://schemas.microsoft.com/office/drawing/2014/main" id="{BFC7A6C8-85BE-4C9C-BE51-044AFC62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228" y="3621969"/>
              <a:ext cx="120088" cy="1297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5" name="Line 70">
              <a:extLst>
                <a:ext uri="{FF2B5EF4-FFF2-40B4-BE49-F238E27FC236}">
                  <a16:creationId xmlns:a16="http://schemas.microsoft.com/office/drawing/2014/main" id="{870DC672-2878-4691-A2BC-D9BF2FA61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0582" y="2713700"/>
              <a:ext cx="1921400" cy="1946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Line 73">
              <a:extLst>
                <a:ext uri="{FF2B5EF4-FFF2-40B4-BE49-F238E27FC236}">
                  <a16:creationId xmlns:a16="http://schemas.microsoft.com/office/drawing/2014/main" id="{1729E33E-B216-4570-94FE-2FF969BD1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7650" y="4659990"/>
              <a:ext cx="42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74">
              <a:extLst>
                <a:ext uri="{FF2B5EF4-FFF2-40B4-BE49-F238E27FC236}">
                  <a16:creationId xmlns:a16="http://schemas.microsoft.com/office/drawing/2014/main" id="{A68F4960-08C7-45FF-9D8C-1AFB86910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2661" y="2713700"/>
              <a:ext cx="42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75">
              <a:extLst>
                <a:ext uri="{FF2B5EF4-FFF2-40B4-BE49-F238E27FC236}">
                  <a16:creationId xmlns:a16="http://schemas.microsoft.com/office/drawing/2014/main" id="{0279A157-ACF5-496C-8519-FFD218602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2066" y="2347345"/>
              <a:ext cx="0" cy="246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Text Box 76">
              <a:extLst>
                <a:ext uri="{FF2B5EF4-FFF2-40B4-BE49-F238E27FC236}">
                  <a16:creationId xmlns:a16="http://schemas.microsoft.com/office/drawing/2014/main" id="{1653FF99-1885-4C82-8752-410EE96B0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2858" y="3427340"/>
              <a:ext cx="265193" cy="38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h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BD0249B9-FC82-4B29-A613-1B6C59385B3F}"/>
                </a:ext>
              </a:extLst>
            </p:cNvPr>
            <p:cNvCxnSpPr/>
            <p:nvPr/>
          </p:nvCxnSpPr>
          <p:spPr>
            <a:xfrm>
              <a:off x="4013833" y="2081176"/>
              <a:ext cx="0" cy="32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38A63601-27A0-4F95-B8AD-88EB4DA04789}"/>
                </a:ext>
              </a:extLst>
            </p:cNvPr>
            <p:cNvCxnSpPr/>
            <p:nvPr/>
          </p:nvCxnSpPr>
          <p:spPr>
            <a:xfrm>
              <a:off x="7291926" y="2138857"/>
              <a:ext cx="0" cy="32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01B94BFF-0F03-403E-B4DE-7A572B087F53}"/>
                </a:ext>
              </a:extLst>
            </p:cNvPr>
            <p:cNvCxnSpPr/>
            <p:nvPr/>
          </p:nvCxnSpPr>
          <p:spPr>
            <a:xfrm>
              <a:off x="3820057" y="2245519"/>
              <a:ext cx="3646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58">
              <a:extLst>
                <a:ext uri="{FF2B5EF4-FFF2-40B4-BE49-F238E27FC236}">
                  <a16:creationId xmlns:a16="http://schemas.microsoft.com/office/drawing/2014/main" id="{6DCC5B36-9FE1-434C-B0D4-B0E8FB18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953" y="1765462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 dirty="0" err="1">
                  <a:latin typeface="Times New Roman" pitchFamily="18" charset="0"/>
                </a:rPr>
                <a:t>A</a:t>
              </a:r>
              <a:r>
                <a:rPr lang="pt-BR" altLang="pt-BR" sz="2400" baseline="-25000" dirty="0" err="1">
                  <a:latin typeface="Times New Roman" pitchFamily="18" charset="0"/>
                </a:rPr>
                <a:t>p</a:t>
              </a:r>
              <a:endParaRPr lang="pt-BR" altLang="pt-BR" sz="2400" baseline="-250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203450"/>
            <a:ext cx="8229600" cy="72149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Área ocupada pelas placas ou dutos laminares</a:t>
            </a:r>
            <a:r>
              <a:rPr lang="pt-BR" sz="3200" dirty="0"/>
              <a:t> </a:t>
            </a:r>
          </a:p>
        </p:txBody>
      </p:sp>
      <p:pic>
        <p:nvPicPr>
          <p:cNvPr id="33796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Object 3"/>
              <p:cNvSpPr txBox="1"/>
              <p:nvPr/>
            </p:nvSpPr>
            <p:spPr bwMode="auto">
              <a:xfrm>
                <a:off x="2123728" y="4792835"/>
                <a:ext cx="5267325" cy="12303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1−0,2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115,6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≅144,5 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37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4792835"/>
                <a:ext cx="5267325" cy="1230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539750" y="2994793"/>
            <a:ext cx="7705725" cy="17281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dirty="0">
                <a:sym typeface="Symbol" pitchFamily="18" charset="2"/>
              </a:rPr>
              <a:t>Vamos assumir que a área ocupada pelos dutos seja aproximadamente 20% da área do </a:t>
            </a:r>
            <a:r>
              <a:rPr lang="pt-BR" dirty="0" err="1">
                <a:sym typeface="Symbol" pitchFamily="18" charset="2"/>
              </a:rPr>
              <a:t>decantador</a:t>
            </a:r>
            <a:endParaRPr lang="pt-BR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091F15C-79D1-4AD9-859A-C6D5F9D57E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2132013"/>
            <a:ext cx="8229600" cy="158501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Definição da geometria do </a:t>
            </a:r>
            <a:r>
              <a:rPr lang="pt-BR" sz="3200" dirty="0" err="1">
                <a:sym typeface="Symbol" pitchFamily="18" charset="2"/>
              </a:rPr>
              <a:t>decantador</a:t>
            </a:r>
            <a:endParaRPr lang="pt-BR" sz="32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ym typeface="Symbol" pitchFamily="18" charset="2"/>
              </a:rPr>
              <a:t>Admitindo uma relação entre L/B igual a 3/2, tem-se que: </a:t>
            </a:r>
            <a:r>
              <a:rPr lang="pt-BR" sz="3200" dirty="0"/>
              <a:t> </a:t>
            </a:r>
          </a:p>
        </p:txBody>
      </p:sp>
      <p:pic>
        <p:nvPicPr>
          <p:cNvPr id="348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Object 2"/>
              <p:cNvSpPr txBox="1"/>
              <p:nvPr/>
            </p:nvSpPr>
            <p:spPr bwMode="auto">
              <a:xfrm>
                <a:off x="374650" y="3884081"/>
                <a:ext cx="4197350" cy="5746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=144,5 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8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50" y="3884081"/>
                <a:ext cx="4197350" cy="574675"/>
              </a:xfrm>
              <a:prstGeom prst="rect">
                <a:avLst/>
              </a:prstGeom>
              <a:blipFill>
                <a:blip r:embed="rId3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Object 3"/>
              <p:cNvSpPr txBox="1"/>
              <p:nvPr/>
            </p:nvSpPr>
            <p:spPr bwMode="auto">
              <a:xfrm>
                <a:off x="1331640" y="4563979"/>
                <a:ext cx="1695450" cy="552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=9,8 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81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563979"/>
                <a:ext cx="1695450" cy="552450"/>
              </a:xfrm>
              <a:prstGeom prst="rect">
                <a:avLst/>
              </a:prstGeom>
              <a:blipFill>
                <a:blip r:embed="rId4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Object 4"/>
              <p:cNvSpPr txBox="1"/>
              <p:nvPr/>
            </p:nvSpPr>
            <p:spPr bwMode="auto">
              <a:xfrm>
                <a:off x="5724128" y="3955071"/>
                <a:ext cx="1652587" cy="1020762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3955071"/>
                <a:ext cx="1652587" cy="1020762"/>
              </a:xfrm>
              <a:prstGeom prst="rect">
                <a:avLst/>
              </a:prstGeom>
              <a:blipFill>
                <a:blip r:embed="rId5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2" name="Rectangle 2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1" name="Object 5"/>
              <p:cNvSpPr txBox="1"/>
              <p:nvPr/>
            </p:nvSpPr>
            <p:spPr bwMode="auto">
              <a:xfrm>
                <a:off x="2211024" y="5492910"/>
                <a:ext cx="5667592" cy="5762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.15,0 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82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1024" y="5492910"/>
                <a:ext cx="5667592" cy="576263"/>
              </a:xfrm>
              <a:prstGeom prst="rect">
                <a:avLst/>
              </a:prstGeom>
              <a:blipFill>
                <a:blip r:embed="rId6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>
            <a:extLst>
              <a:ext uri="{FF2B5EF4-FFF2-40B4-BE49-F238E27FC236}">
                <a16:creationId xmlns:a16="http://schemas.microsoft.com/office/drawing/2014/main" id="{F307E94A-C065-4CEB-A654-D598DEF1AE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283896" cy="11652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4000" dirty="0"/>
              <a:t>DIMENSIONAMENTO DE DECANTADORES DE ALTA TAXA </a:t>
            </a: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4F1245B3-F407-42EC-AFBD-F8564809B3D0}"/>
              </a:ext>
            </a:extLst>
          </p:cNvPr>
          <p:cNvSpPr/>
          <p:nvPr/>
        </p:nvSpPr>
        <p:spPr>
          <a:xfrm>
            <a:off x="4373970" y="4221447"/>
            <a:ext cx="774093" cy="38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Words>2542</Words>
  <Application>Microsoft Office PowerPoint</Application>
  <PresentationFormat>Apresentação na tela (4:3)</PresentationFormat>
  <Paragraphs>561</Paragraphs>
  <Slides>106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106</vt:i4>
      </vt:variant>
    </vt:vector>
  </HeadingPairs>
  <TitlesOfParts>
    <vt:vector size="116" baseType="lpstr">
      <vt:lpstr>Arial</vt:lpstr>
      <vt:lpstr>Calibri</vt:lpstr>
      <vt:lpstr>Calibri Light</vt:lpstr>
      <vt:lpstr>Cambria Math</vt:lpstr>
      <vt:lpstr>Tahoma</vt:lpstr>
      <vt:lpstr>Times</vt:lpstr>
      <vt:lpstr>Times New Roman</vt:lpstr>
      <vt:lpstr>Wingdings</vt:lpstr>
      <vt:lpstr>Wingdings 3</vt:lpstr>
      <vt:lpstr>Retrospectiva</vt:lpstr>
      <vt:lpstr>ESCOLA POLITÉCNICA DA USP DEPARTAMENTO DE ENGENHARIA  HIDRÁULICA E AMBIENTAL PHA 3411 – TRATAMENTO DE ÁGUAS DE ABASTECIMENTO    TRATAMENTO DE ÁGUAS DE ABASTECIMENTO SEDIMENTAÇÃO GRAVITACIONAL</vt:lpstr>
      <vt:lpstr>SEDIMENTAÇÃO GRAVITACIONAL</vt:lpstr>
      <vt:lpstr>SEDIMENTAÇÃO GRAVITACIONAL</vt:lpstr>
      <vt:lpstr>TRATAMENTO CONVENCIONAL DE ÁGUAS  DE ABASTECIMENTO</vt:lpstr>
      <vt:lpstr>SISTEMAS DE SEDIMENTAÇÃO </vt:lpstr>
      <vt:lpstr>SEDIMENTAÇÃO GRAVITACIONAL</vt:lpstr>
      <vt:lpstr>SEDIMENTAÇÃO GRAVITACIONAL</vt:lpstr>
      <vt:lpstr>SEDIMENTAÇÃO GRAVITACIONAL</vt:lpstr>
      <vt:lpstr>VELOCIDADE DE SEDIMENTAÇÃO</vt:lpstr>
      <vt:lpstr>VELOCIDADE DE SEDIMENTAÇÃO</vt:lpstr>
      <vt:lpstr>VELOCIDADE DE SEDIMENTAÇÃO</vt:lpstr>
      <vt:lpstr>VELOCIDADE DE SEDIMENTAÇÃO</vt:lpstr>
      <vt:lpstr>VELOCIDADE DE SEDIMENTAÇÃO</vt:lpstr>
      <vt:lpstr>VELOCIDADE DE SEDIMENTAÇÃO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 ANÁLISE DO EQUACIONAMENTO MATEMÁTICO</vt:lpstr>
      <vt:lpstr>SEDIMENTAÇÃO DISCRETA (TIPO I) ANÁLISE DO EQUACIONAMENTO MATEMÁTICO</vt:lpstr>
      <vt:lpstr>FLOCULAÇÃO E SEDIMENTAÇÃO </vt:lpstr>
      <vt:lpstr>SEDIMENTAÇÃO DISCRETA (TIPO I)</vt:lpstr>
      <vt:lpstr>SEDIMENTAÇÃO FLOCULENTA  (TIPO II)</vt:lpstr>
      <vt:lpstr>SEDIMENTAÇÃO FLOCULENTA  (TIPO II)</vt:lpstr>
      <vt:lpstr>SEDIMENTAÇÃO FLOCULENTA  (TIPO II)</vt:lpstr>
      <vt:lpstr>PROCESSOS DE SEDIMENTAÇÃO EM ETAs CONVENCIONAIS</vt:lpstr>
      <vt:lpstr>DECANTADORES CONVENCIONAIS ETA ALTO DA BOA VISTA</vt:lpstr>
      <vt:lpstr>DECANTADORES CONVENCIONAIS ETA ALTO DA BOA VISTA</vt:lpstr>
      <vt:lpstr>DECANTADORES CONVENCIONAIS ETA ALTO DA BOA VISTA</vt:lpstr>
      <vt:lpstr>PROCESSO DE SEDIMENTAÇÃO DECANTADORES CONVENCIONAIS</vt:lpstr>
      <vt:lpstr>PROCESSO DE SEDIMENTAÇÃO DECANTADORES CONVENCIONAIS</vt:lpstr>
      <vt:lpstr>PROCESSO DE SEDIMENTAÇÃO DECANTADORES CONVENCIONAIS</vt:lpstr>
      <vt:lpstr>PROCESSO DE SEDIMENTAÇÃO DECANTADORES CONVENCIONAIS</vt:lpstr>
      <vt:lpstr>PROCESSO DE SEDIMENTAÇÃO DECANTADORES CONVENCIONAIS</vt:lpstr>
      <vt:lpstr>DECANTADORES CONVENCIONAIS PARÂMETROS DE PROJETO</vt:lpstr>
      <vt:lpstr>DECANTADORES CONVENCIONAIS PARÂMETROS DE PROJETO</vt:lpstr>
      <vt:lpstr>Apresentação do PowerPoint</vt:lpstr>
      <vt:lpstr>Apresentação do PowerPoint</vt:lpstr>
      <vt:lpstr>Apresentação do PowerPoint</vt:lpstr>
      <vt:lpstr>DECANTADORES DE ALTA TAXA</vt:lpstr>
      <vt:lpstr>DECANTADORES DE ALTA TAXA</vt:lpstr>
      <vt:lpstr>DECANTADORES DE ALTA TAXA</vt:lpstr>
      <vt:lpstr>DECANTADORES DE ALTA TAXA</vt:lpstr>
      <vt:lpstr>DECANTADORES DE ALTA TAXA</vt:lpstr>
      <vt:lpstr>DECANTADORES DE ALTA TAXA</vt:lpstr>
      <vt:lpstr>DECANTADORES DE ALTA TAXA</vt:lpstr>
      <vt:lpstr>DECANTADORES DE ALTA TAXA</vt:lpstr>
      <vt:lpstr>PROCESSO DE SEDIMENTAÇÃO DECANTADORES DE ALTA TAXA</vt:lpstr>
      <vt:lpstr>PROCESSO DE SEDIMENTAÇÃO DECANTADORES DE ALTA TAXA</vt:lpstr>
      <vt:lpstr>PROCESSO DE SEDIMENTAÇÃO DECANTADORES DE ALTA TAXA</vt:lpstr>
      <vt:lpstr>PROCESSO DE SEDIMENTAÇÃO DECANTADORES DE ALTA TAXA</vt:lpstr>
      <vt:lpstr>PROCESSO DE SEDIMENTAÇÃO DECANTADORES DE ALTA TAXA</vt:lpstr>
      <vt:lpstr>PROCESSO DE SEDIMENTAÇÃO DECANTADORES DE ALTA TAXA</vt:lpstr>
      <vt:lpstr>DECANTADORES DE ALTA TAXA</vt:lpstr>
      <vt:lpstr>DECANTADORES DE ALTA TAXA</vt:lpstr>
      <vt:lpstr>DECANTADORES DE ALTA TAXA</vt:lpstr>
      <vt:lpstr>DECANTADORES DE ALTA TAXA</vt:lpstr>
      <vt:lpstr>DECANTADORES DE ALTA TAXA</vt:lpstr>
      <vt:lpstr>DECANTADORES DE ALTA TAXA TIPO II </vt:lpstr>
      <vt:lpstr>DECANTADORES DE ALTA TAXA TIPO II </vt:lpstr>
      <vt:lpstr>PROCESSO DE SEDIMENTAÇÃO DECANTADORES DE ALTA TAXA </vt:lpstr>
      <vt:lpstr>CONVENCIONAL X ALTA TAXA</vt:lpstr>
      <vt:lpstr>CONVENCIONAL X ALTA TAXA</vt:lpstr>
      <vt:lpstr>CONVENCIONAL X ALTA TAXA ÂNGULO DAS PLACAS</vt:lpstr>
      <vt:lpstr>CONVENCIONAL X ALTA TAXA GRANDEZA L (l/w)</vt:lpstr>
      <vt:lpstr>DECANTADORES DE ALTA TAXA PARÂMETROS DE PROJETO</vt:lpstr>
      <vt:lpstr>DECANTADORES DE ALTA TAXA PARÂMETROS DE PROJETO</vt:lpstr>
      <vt:lpstr>DECANTADORES DE ALTA TAXA  PARÂMETROS DE PROJETO</vt:lpstr>
      <vt:lpstr>DIMENSIONAMENTO DE DECANTADORES CONVENCIONAIS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CONVENCIONAIS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DIMENSIONAMENTO DE DECANTADORES DE ALTA TAXA </vt:lpstr>
      <vt:lpstr>Apresentação do PowerPoint</vt:lpstr>
      <vt:lpstr>Apresentação do PowerPoint</vt:lpstr>
      <vt:lpstr>Apresentação do PowerPoint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2020-04-22T14:30:03Z</dcterms:modified>
</cp:coreProperties>
</file>